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3.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4.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5.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7" r:id="rId5"/>
    <p:sldMasterId id="2147485420" r:id="rId6"/>
    <p:sldMasterId id="2147485463" r:id="rId7"/>
    <p:sldMasterId id="2147485493" r:id="rId8"/>
    <p:sldMasterId id="2147485518" r:id="rId9"/>
  </p:sldMasterIdLst>
  <p:notesMasterIdLst>
    <p:notesMasterId r:id="rId95"/>
  </p:notesMasterIdLst>
  <p:handoutMasterIdLst>
    <p:handoutMasterId r:id="rId96"/>
  </p:handoutMasterIdLst>
  <p:sldIdLst>
    <p:sldId id="2141411286" r:id="rId10"/>
    <p:sldId id="2076138487" r:id="rId11"/>
    <p:sldId id="2141411287" r:id="rId12"/>
    <p:sldId id="2141411290" r:id="rId13"/>
    <p:sldId id="2141411291" r:id="rId14"/>
    <p:sldId id="2076138469" r:id="rId15"/>
    <p:sldId id="261" r:id="rId16"/>
    <p:sldId id="2996" r:id="rId17"/>
    <p:sldId id="2995" r:id="rId18"/>
    <p:sldId id="2994" r:id="rId19"/>
    <p:sldId id="2976" r:id="rId20"/>
    <p:sldId id="2997" r:id="rId21"/>
    <p:sldId id="2147307747" r:id="rId22"/>
    <p:sldId id="2076138484" r:id="rId23"/>
    <p:sldId id="1596" r:id="rId24"/>
    <p:sldId id="270" r:id="rId25"/>
    <p:sldId id="2076138542" r:id="rId26"/>
    <p:sldId id="2076138546" r:id="rId27"/>
    <p:sldId id="2076138544" r:id="rId28"/>
    <p:sldId id="2076138545" r:id="rId29"/>
    <p:sldId id="2076138547" r:id="rId30"/>
    <p:sldId id="4389" r:id="rId31"/>
    <p:sldId id="279" r:id="rId32"/>
    <p:sldId id="291" r:id="rId33"/>
    <p:sldId id="317" r:id="rId34"/>
    <p:sldId id="4393" r:id="rId35"/>
    <p:sldId id="4394" r:id="rId36"/>
    <p:sldId id="300" r:id="rId37"/>
    <p:sldId id="302" r:id="rId38"/>
    <p:sldId id="296" r:id="rId39"/>
    <p:sldId id="298" r:id="rId40"/>
    <p:sldId id="2147307754" r:id="rId41"/>
    <p:sldId id="2076138473" r:id="rId42"/>
    <p:sldId id="2076138539" r:id="rId43"/>
    <p:sldId id="2147307748" r:id="rId44"/>
    <p:sldId id="2076138548" r:id="rId45"/>
    <p:sldId id="2076138477" r:id="rId46"/>
    <p:sldId id="2147307751" r:id="rId47"/>
    <p:sldId id="2076138483" r:id="rId48"/>
    <p:sldId id="618" r:id="rId49"/>
    <p:sldId id="4586" r:id="rId50"/>
    <p:sldId id="2147307749" r:id="rId51"/>
    <p:sldId id="277" r:id="rId52"/>
    <p:sldId id="4907" r:id="rId53"/>
    <p:sldId id="2076138533" r:id="rId54"/>
    <p:sldId id="2076138535" r:id="rId55"/>
    <p:sldId id="2076138534" r:id="rId56"/>
    <p:sldId id="2147307760" r:id="rId57"/>
    <p:sldId id="1677" r:id="rId58"/>
    <p:sldId id="316" r:id="rId59"/>
    <p:sldId id="321" r:id="rId60"/>
    <p:sldId id="1929" r:id="rId61"/>
    <p:sldId id="2147307752" r:id="rId62"/>
    <p:sldId id="2147307756" r:id="rId63"/>
    <p:sldId id="2076138472" r:id="rId64"/>
    <p:sldId id="2147307750" r:id="rId65"/>
    <p:sldId id="2147307753" r:id="rId66"/>
    <p:sldId id="2076138213" r:id="rId67"/>
    <p:sldId id="2076138214" r:id="rId68"/>
    <p:sldId id="2076138193" r:id="rId69"/>
    <p:sldId id="2076138216" r:id="rId70"/>
    <p:sldId id="2076138217" r:id="rId71"/>
    <p:sldId id="2076138219" r:id="rId72"/>
    <p:sldId id="2076138195" r:id="rId73"/>
    <p:sldId id="2076138220" r:id="rId74"/>
    <p:sldId id="2076138234" r:id="rId75"/>
    <p:sldId id="2076138235" r:id="rId76"/>
    <p:sldId id="2076138236" r:id="rId77"/>
    <p:sldId id="2076138237" r:id="rId78"/>
    <p:sldId id="2076138239" r:id="rId79"/>
    <p:sldId id="2076138240" r:id="rId80"/>
    <p:sldId id="2076138238" r:id="rId81"/>
    <p:sldId id="2076138243" r:id="rId82"/>
    <p:sldId id="2076138244" r:id="rId83"/>
    <p:sldId id="2076138246" r:id="rId84"/>
    <p:sldId id="2147307755" r:id="rId85"/>
    <p:sldId id="2147307758" r:id="rId86"/>
    <p:sldId id="2147307759" r:id="rId87"/>
    <p:sldId id="2147307757" r:id="rId88"/>
    <p:sldId id="315" r:id="rId89"/>
    <p:sldId id="2018" r:id="rId90"/>
    <p:sldId id="2019" r:id="rId91"/>
    <p:sldId id="4357" r:id="rId92"/>
    <p:sldId id="4424" r:id="rId93"/>
    <p:sldId id="2076138475" r:id="rId9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 id="6" name="Julien Oudot" initials="JO" lastIdx="2" clrIdx="6">
    <p:extLst>
      <p:ext uri="{19B8F6BF-5375-455C-9EA6-DF929625EA0E}">
        <p15:presenceInfo xmlns:p15="http://schemas.microsoft.com/office/powerpoint/2012/main" userId="S::juoudot@microsoft.com::99bde40c-514b-407a-bb5c-94539a1a1a4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A"/>
    <a:srgbClr val="000000"/>
    <a:srgbClr val="2F2F2F"/>
    <a:srgbClr val="FFFFFF"/>
    <a:srgbClr val="666666"/>
    <a:srgbClr val="8661C5"/>
    <a:srgbClr val="D59DFF"/>
    <a:srgbClr val="50E6FF"/>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6B3F7F-EAE9-49BB-8425-D7948C132339}" v="4" dt="2022-02-08T21:12:08.020"/>
    <p1510:client id="{F87419FB-AA75-4CE3-93CE-5BE4D6C24A36}" v="4" dt="2022-02-09T06:59:34.6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7" autoAdjust="0"/>
    <p:restoredTop sz="70382" autoAdjust="0"/>
  </p:normalViewPr>
  <p:slideViewPr>
    <p:cSldViewPr snapToGrid="0">
      <p:cViewPr varScale="1">
        <p:scale>
          <a:sx n="97" d="100"/>
          <a:sy n="97" d="100"/>
        </p:scale>
        <p:origin x="1147" y="82"/>
      </p:cViewPr>
      <p:guideLst>
        <p:guide orient="horz" pos="640"/>
        <p:guide pos="3840"/>
      </p:guideLst>
    </p:cSldViewPr>
  </p:slideViewPr>
  <p:outlineViewPr>
    <p:cViewPr>
      <p:scale>
        <a:sx n="33" d="100"/>
        <a:sy n="33" d="100"/>
      </p:scale>
      <p:origin x="0" y="-41080"/>
    </p:cViewPr>
  </p:outlineViewPr>
  <p:notesTextViewPr>
    <p:cViewPr>
      <p:scale>
        <a:sx n="3" d="2"/>
        <a:sy n="3" d="2"/>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notesMaster" Target="notesMasters/notesMaster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presProps" Target="presProps.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12/6/2022 12:23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12/6/2022 12:11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virtualization/windowscontainers/about/containers-vs-v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cloud.google.com/kubernetes-engine/docs/concepts/verticalpodautoscaler"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aka.ms/azuredevdaylab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kubernetes.io/docs/concepts/services-networking/ingress-controllers" TargetMode="External"/><Relationship Id="rId2" Type="http://schemas.openxmlformats.org/officeDocument/2006/relationships/slide" Target="../slides/slide80.xml"/><Relationship Id="rId1" Type="http://schemas.openxmlformats.org/officeDocument/2006/relationships/notesMaster" Target="../notesMasters/notesMaster1.xml"/><Relationship Id="rId5" Type="http://schemas.openxmlformats.org/officeDocument/2006/relationships/hyperlink" Target="https://kubernetes.io/docs/concepts/services-networking/service/#loadbalancer" TargetMode="External"/><Relationship Id="rId4" Type="http://schemas.openxmlformats.org/officeDocument/2006/relationships/hyperlink" Target="https://kubernetes.io/docs/concepts/services-networking/service/#nodeport" TargetMode="Externa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Welcome to Azure Dev Day</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65638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Kernel</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865011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from the Traditional development to containers involves packaging Apps + Services + Dependencies into a container.</a:t>
            </a:r>
          </a:p>
          <a:p>
            <a:endParaRPr lang="en-US" dirty="0"/>
          </a:p>
          <a:p>
            <a:r>
              <a:rPr lang="en-US" dirty="0">
                <a:hlinkClick r:id="rId3"/>
              </a:rPr>
              <a:t>Containers vs. virtual machines | Microsoft Docs</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59038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272E84E-B2DE-4568-B91D-3CC038507A3E}" type="slidenum">
              <a:rPr lang="en-US" smtClean="0"/>
              <a:t>12</a:t>
            </a:fld>
            <a:endParaRPr lang="en-US"/>
          </a:p>
        </p:txBody>
      </p:sp>
    </p:spTree>
    <p:extLst>
      <p:ext uri="{BB962C8B-B14F-4D97-AF65-F5344CB8AC3E}">
        <p14:creationId xmlns:p14="http://schemas.microsoft.com/office/powerpoint/2010/main" val="2260985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400" b="1" dirty="0"/>
              <a:t>Here we can see some of the features of containers that make them so useful and why containerization has become commonplace.</a:t>
            </a:r>
          </a:p>
          <a:p>
            <a:endParaRPr lang="en-US" sz="1400" dirty="0"/>
          </a:p>
          <a:p>
            <a:r>
              <a:rPr lang="en-US" sz="1400" b="1" dirty="0"/>
              <a:t>(</a:t>
            </a:r>
            <a:r>
              <a:rPr lang="en-US" sz="1400" b="1" dirty="0" err="1"/>
              <a:t>Summarise</a:t>
            </a:r>
            <a:r>
              <a:rPr lang="en-US" sz="1400" b="1" dirty="0"/>
              <a:t>)</a:t>
            </a:r>
          </a:p>
          <a:p>
            <a:endParaRPr lang="en-US" sz="1400" dirty="0"/>
          </a:p>
          <a:p>
            <a:r>
              <a:rPr lang="en-US" sz="1400" b="1" dirty="0"/>
              <a:t>Developers</a:t>
            </a:r>
            <a:r>
              <a:rPr lang="en-US" sz="1400" dirty="0"/>
              <a:t> take responsibility for </a:t>
            </a:r>
            <a:r>
              <a:rPr lang="en-US" sz="1400" b="1" dirty="0"/>
              <a:t>packaging all dependencies to run their apps</a:t>
            </a:r>
            <a:r>
              <a:rPr lang="en-US" sz="1400" dirty="0"/>
              <a:t>.</a:t>
            </a:r>
          </a:p>
          <a:p>
            <a:r>
              <a:rPr lang="en-US" sz="1400" dirty="0"/>
              <a:t>They can and should where possible leverage external or </a:t>
            </a:r>
            <a:r>
              <a:rPr lang="en-US" sz="1400" b="1" dirty="0"/>
              <a:t>backing services </a:t>
            </a:r>
            <a:r>
              <a:rPr lang="en-US" sz="1400" dirty="0"/>
              <a:t>but the apps shouldn’t need any additional libraries or packages outside of their container images.</a:t>
            </a:r>
          </a:p>
          <a:p>
            <a:r>
              <a:rPr lang="en-US" sz="1400" b="1" dirty="0"/>
              <a:t>This is truly write-once, run anywhere.</a:t>
            </a:r>
          </a:p>
          <a:p>
            <a:endParaRPr lang="en-US" sz="1400" dirty="0"/>
          </a:p>
          <a:p>
            <a:r>
              <a:rPr lang="en-US" sz="1400" b="1" dirty="0"/>
              <a:t>Ops</a:t>
            </a:r>
            <a:r>
              <a:rPr lang="en-US" sz="1400" dirty="0"/>
              <a:t> can focus on building skills and getting good at </a:t>
            </a:r>
            <a:r>
              <a:rPr lang="en-US" sz="1400" b="1" dirty="0"/>
              <a:t>working with a container platform </a:t>
            </a:r>
            <a:r>
              <a:rPr lang="en-US" sz="1400" dirty="0"/>
              <a:t>and not care about </a:t>
            </a:r>
            <a:r>
              <a:rPr lang="en-US" sz="1400" b="0" dirty="0"/>
              <a:t>the</a:t>
            </a:r>
            <a:r>
              <a:rPr lang="en-US" sz="1400" b="1" dirty="0"/>
              <a:t> implementation language or runtime </a:t>
            </a:r>
            <a:r>
              <a:rPr lang="en-US" sz="1400" dirty="0"/>
              <a:t>(e.g. node, </a:t>
            </a:r>
            <a:r>
              <a:rPr lang="en-US" sz="1400" dirty="0" err="1"/>
              <a:t>.net</a:t>
            </a:r>
            <a:r>
              <a:rPr lang="en-US" sz="1400" dirty="0"/>
              <a:t>, java).</a:t>
            </a:r>
          </a:p>
          <a:p>
            <a:r>
              <a:rPr lang="en-US" sz="1400" dirty="0"/>
              <a:t>They will </a:t>
            </a:r>
            <a:r>
              <a:rPr lang="en-US" sz="1400" b="1" dirty="0"/>
              <a:t>focus on monitoring, security, providing a platform to their development teams </a:t>
            </a:r>
            <a:r>
              <a:rPr lang="en-US" sz="1400" dirty="0"/>
              <a:t>that is reliable, provides automated backups, and handles DR, and so on.</a:t>
            </a:r>
          </a:p>
          <a:p>
            <a:endParaRPr lang="en-US" sz="1400" dirty="0"/>
          </a:p>
          <a:p>
            <a:r>
              <a:rPr lang="en-US" sz="1400" dirty="0"/>
              <a:t>Other benefits include:</a:t>
            </a:r>
          </a:p>
          <a:p>
            <a:pPr marL="742950" lvl="1" indent="-285750">
              <a:buFont typeface="Arial" panose="020B0604020202020204" pitchFamily="34" charset="0"/>
              <a:buChar char="•"/>
            </a:pPr>
            <a:r>
              <a:rPr lang="en-US" sz="1400" dirty="0"/>
              <a:t>Immutability – knowing what is deployed to production is the same as what was built and tested in earlier </a:t>
            </a:r>
            <a:r>
              <a:rPr lang="en-US" sz="1400" dirty="0" err="1"/>
              <a:t>envionrments</a:t>
            </a:r>
            <a:endParaRPr lang="en-US" sz="1400" dirty="0"/>
          </a:p>
          <a:p>
            <a:pPr marL="742950" lvl="1" indent="-285750">
              <a:buFont typeface="Arial" panose="020B0604020202020204" pitchFamily="34" charset="0"/>
              <a:buChar char="•"/>
            </a:pPr>
            <a:r>
              <a:rPr lang="en-US" sz="1400" dirty="0"/>
              <a:t>A single platform for all workload types (monolithic, microservices)</a:t>
            </a:r>
          </a:p>
          <a:p>
            <a:pPr marL="742950" lvl="1" indent="-285750">
              <a:buFont typeface="Arial" panose="020B0604020202020204" pitchFamily="34" charset="0"/>
              <a:buChar char="•"/>
            </a:pPr>
            <a:r>
              <a:rPr lang="en-US" sz="1400" dirty="0"/>
              <a:t>Supporting a fleet of machines, i.e. a cluster which is dynamic not static – this can be </a:t>
            </a:r>
            <a:r>
              <a:rPr lang="en-US" sz="1400" dirty="0" err="1"/>
              <a:t>autoscaled</a:t>
            </a:r>
            <a:r>
              <a:rPr lang="en-US" sz="1400" dirty="0"/>
              <a:t> to avoid overprovisioning and over-paying for resources</a:t>
            </a:r>
          </a:p>
          <a:p>
            <a:pPr marL="742950" lvl="1" indent="-285750">
              <a:buFont typeface="Arial" panose="020B0604020202020204" pitchFamily="34" charset="0"/>
              <a:buChar char="•"/>
            </a:pPr>
            <a:r>
              <a:rPr lang="en-US" sz="1400" dirty="0"/>
              <a:t>Bin packing, to achieve better VM utilization</a:t>
            </a:r>
          </a:p>
          <a:p>
            <a:pPr marL="742950" lvl="1" indent="-285750">
              <a:buFont typeface="Arial" panose="020B0604020202020204" pitchFamily="34" charset="0"/>
              <a:buChar char="•"/>
            </a:pPr>
            <a:r>
              <a:rPr lang="en-US" sz="1400" dirty="0"/>
              <a:t>Reproducibility (dev/prod parity) - package everything apps need inside the container</a:t>
            </a:r>
          </a:p>
          <a:p>
            <a:pPr marL="742950" lvl="1" indent="-285750">
              <a:buFont typeface="Arial" panose="020B0604020202020204" pitchFamily="34" charset="0"/>
              <a:buChar char="•"/>
            </a:pPr>
            <a:r>
              <a:rPr lang="en-US" sz="1400" dirty="0"/>
              <a:t>Simplifies DevOps practices and automation – container platforms provide many features like desired state reconciliation so that we don’t need to write complex scripts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EFF591C-3658-4448-8C97-BEC1BDA1BE1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3804214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r>
              <a:rPr lang="en-US" sz="900" dirty="0"/>
              <a:t>“Container-centric</a:t>
            </a:r>
            <a:r>
              <a:rPr lang="en-US" sz="900" baseline="0" dirty="0"/>
              <a:t> infrastructure” </a:t>
            </a:r>
            <a:endParaRPr lang="en-US" sz="900" dirty="0"/>
          </a:p>
          <a:p>
            <a:r>
              <a:rPr lang="en-US" sz="900" dirty="0"/>
              <a:t>Additionally: configuration</a:t>
            </a:r>
            <a:r>
              <a:rPr lang="en-US" sz="900" baseline="0" dirty="0"/>
              <a:t> management, debugging/introspection, identity and authorization</a:t>
            </a:r>
          </a:p>
          <a:p>
            <a:endParaRPr lang="en-US" sz="900" baseline="0" dirty="0"/>
          </a:p>
          <a:p>
            <a:r>
              <a:rPr lang="en-US" sz="900" baseline="0" dirty="0"/>
              <a:t>First of all.. You can run containers w/o any further infrastructure. Docker, Images and Go..</a:t>
            </a:r>
          </a:p>
          <a:p>
            <a:endParaRPr lang="en-US" sz="900" baseline="0" dirty="0"/>
          </a:p>
          <a:p>
            <a:r>
              <a:rPr lang="en-US" sz="900" baseline="0" dirty="0"/>
              <a:t>But you’ll super quickly face issues – for example how to distribute containers in a cluster? Where to start my Containers? What happens when a container or a container host failed? How to I distribute requests across multiple instances of an application or service? How to measure and how to scale applications based on load? </a:t>
            </a:r>
          </a:p>
          <a:p>
            <a:endParaRPr lang="en-US" dirty="0"/>
          </a:p>
          <a:p>
            <a:pPr>
              <a:spcAft>
                <a:spcPts val="294"/>
              </a:spcAft>
            </a:pPr>
            <a:r>
              <a:rPr lang="en-US" sz="1961" dirty="0">
                <a:latin typeface="+mn-lt"/>
                <a:cs typeface="Angsana New" panose="020B0502040204020203" pitchFamily="18" charset="-34"/>
              </a:rPr>
              <a:t>Load Balancing</a:t>
            </a:r>
          </a:p>
          <a:p>
            <a:pPr lvl="1">
              <a:spcAft>
                <a:spcPts val="294"/>
              </a:spcAft>
            </a:pPr>
            <a:r>
              <a:rPr lang="en-US" sz="1961" dirty="0">
                <a:cs typeface="Angsana New" panose="020B0502040204020203" pitchFamily="18" charset="-34"/>
              </a:rPr>
              <a:t>Distributing traffic across containers at scale</a:t>
            </a:r>
          </a:p>
          <a:p>
            <a:pPr>
              <a:spcAft>
                <a:spcPts val="294"/>
              </a:spcAft>
            </a:pPr>
            <a:r>
              <a:rPr lang="en-US" sz="1961" dirty="0">
                <a:latin typeface="+mn-lt"/>
                <a:cs typeface="Angsana New" panose="020B0502040204020203" pitchFamily="18" charset="-34"/>
              </a:rPr>
              <a:t>Naming and Discovery</a:t>
            </a:r>
          </a:p>
          <a:p>
            <a:pPr lvl="1">
              <a:spcAft>
                <a:spcPts val="294"/>
              </a:spcAft>
            </a:pPr>
            <a:r>
              <a:rPr lang="en-US" sz="1961" dirty="0">
                <a:cs typeface="Angsana New" panose="020B0502040204020203" pitchFamily="18" charset="-34"/>
              </a:rPr>
              <a:t>How do containers or groups find one another?</a:t>
            </a:r>
          </a:p>
          <a:p>
            <a:pPr>
              <a:spcAft>
                <a:spcPts val="294"/>
              </a:spcAft>
            </a:pPr>
            <a:r>
              <a:rPr lang="en-US" sz="1961" dirty="0">
                <a:latin typeface="+mn-lt"/>
                <a:cs typeface="Angsana New" panose="020B0502040204020203" pitchFamily="18" charset="-34"/>
              </a:rPr>
              <a:t>Logging and Monitoring</a:t>
            </a:r>
          </a:p>
          <a:p>
            <a:pPr lvl="1">
              <a:spcAft>
                <a:spcPts val="294"/>
              </a:spcAft>
            </a:pPr>
            <a:r>
              <a:rPr lang="en-US" sz="1961" dirty="0">
                <a:cs typeface="Angsana New" panose="020B0502040204020203" pitchFamily="18" charset="-34"/>
              </a:rPr>
              <a:t>Keeping track of what containers are doing</a:t>
            </a:r>
          </a:p>
          <a:p>
            <a:pPr>
              <a:spcAft>
                <a:spcPts val="294"/>
              </a:spcAft>
            </a:pPr>
            <a:r>
              <a:rPr lang="en-US" sz="1961" dirty="0">
                <a:latin typeface="+mn-lt"/>
                <a:cs typeface="Angsana New" panose="020B0502040204020203" pitchFamily="18" charset="-34"/>
              </a:rPr>
              <a:t>Debugging and Introspection</a:t>
            </a:r>
          </a:p>
          <a:p>
            <a:pPr lvl="1">
              <a:spcAft>
                <a:spcPts val="294"/>
              </a:spcAft>
            </a:pPr>
            <a:r>
              <a:rPr lang="en-US" sz="1961" dirty="0">
                <a:cs typeface="Angsana New" panose="020B0502040204020203" pitchFamily="18" charset="-34"/>
              </a:rPr>
              <a:t>Getting inside running containers</a:t>
            </a:r>
          </a:p>
          <a:p>
            <a:pPr>
              <a:spcAft>
                <a:spcPts val="294"/>
              </a:spcAft>
            </a:pPr>
            <a:r>
              <a:rPr lang="en-US" sz="1961" dirty="0">
                <a:latin typeface="+mn-lt"/>
                <a:cs typeface="Angsana New" panose="020B0502040204020203" pitchFamily="18" charset="-34"/>
              </a:rPr>
              <a:t>Networking</a:t>
            </a:r>
          </a:p>
          <a:p>
            <a:pPr lvl="1">
              <a:spcAft>
                <a:spcPts val="294"/>
              </a:spcAft>
            </a:pPr>
            <a:r>
              <a:rPr lang="en-US" sz="1961" dirty="0">
                <a:cs typeface="Angsana New" panose="020B0502040204020203" pitchFamily="18" charset="-34"/>
              </a:rPr>
              <a:t>Differentiating container networks from host networks at scale</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0735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Hence, why we need an orchestrator:</a:t>
            </a:r>
          </a:p>
          <a:p>
            <a:pPr marL="171450" indent="-171450">
              <a:buFont typeface="Arial" panose="020B0604020202020204" pitchFamily="34" charset="0"/>
              <a:buChar char="•"/>
            </a:pPr>
            <a:r>
              <a:rPr lang="en-US" sz="1100" dirty="0"/>
              <a:t>Automates the deployment, management, scaling, networking, and availability of containers</a:t>
            </a:r>
          </a:p>
          <a:p>
            <a:pPr marL="171450" indent="-171450">
              <a:buFont typeface="Arial" panose="020B0604020202020204" pitchFamily="34" charset="0"/>
              <a:buChar char="•"/>
            </a:pPr>
            <a:r>
              <a:rPr lang="en-US" sz="1100" dirty="0"/>
              <a:t>Managers the lifecycle of containers in large environments</a:t>
            </a:r>
          </a:p>
          <a:p>
            <a:pPr marL="171450" indent="-171450">
              <a:buFont typeface="Arial" panose="020B0604020202020204" pitchFamily="34" charset="0"/>
              <a:buChar char="•"/>
            </a:pPr>
            <a:r>
              <a:rPr lang="en-US" sz="1100" dirty="0"/>
              <a:t>Allow users to guide container deployment and automate updates, health monitoring, and failover procedures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11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1247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55400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9083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4075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726290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Light" pitchFamily="34" charset="0"/>
                <a:ea typeface="+mn-ea"/>
                <a:cs typeface="+mn-cs"/>
              </a:rPr>
              <a:t>Mention that Azure K</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19090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12/6/2022 12:11 PM</a:t>
            </a:fld>
            <a:endParaRPr lang="en-US" dirty="0">
              <a:solidFill>
                <a:prstClr val="black"/>
              </a:solidFill>
            </a:endParaRPr>
          </a:p>
        </p:txBody>
      </p:sp>
    </p:spTree>
    <p:extLst>
      <p:ext uri="{BB962C8B-B14F-4D97-AF65-F5344CB8AC3E}">
        <p14:creationId xmlns:p14="http://schemas.microsoft.com/office/powerpoint/2010/main" val="3284723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sz="900" kern="1200" dirty="0">
                <a:solidFill>
                  <a:schemeClr val="tx1"/>
                </a:solidFill>
                <a:latin typeface="Segoe UI Light" pitchFamily="34" charset="0"/>
                <a:ea typeface="+mn-ea"/>
                <a:cs typeface="+mn-cs"/>
              </a:rPr>
              <a:t>Pods are the atomic unit of deployments. </a:t>
            </a:r>
          </a:p>
          <a:p>
            <a:endParaRPr lang="tr-TR"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 Why should we put multiple containers in a pod? The question we should ask is: </a:t>
            </a:r>
          </a:p>
          <a:p>
            <a:r>
              <a:rPr lang="en-US" sz="900" kern="1200" dirty="0">
                <a:solidFill>
                  <a:schemeClr val="tx1"/>
                </a:solidFill>
                <a:latin typeface="Segoe UI Light" pitchFamily="34" charset="0"/>
                <a:ea typeface="+mn-ea"/>
                <a:cs typeface="+mn-cs"/>
              </a:rPr>
              <a:t>Will these containers work correctly if they land on different machines?</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 Containers in a pod share same namespaces but have separate </a:t>
            </a:r>
            <a:r>
              <a:rPr lang="en-US" sz="900" kern="1200" dirty="0" err="1">
                <a:solidFill>
                  <a:schemeClr val="tx1"/>
                </a:solidFill>
                <a:latin typeface="Segoe UI Light" pitchFamily="34" charset="0"/>
                <a:ea typeface="+mn-ea"/>
                <a:cs typeface="+mn-cs"/>
              </a:rPr>
              <a:t>cgroups</a:t>
            </a:r>
            <a:r>
              <a:rPr lang="en-US" sz="900" kern="1200" dirty="0">
                <a:solidFill>
                  <a:schemeClr val="tx1"/>
                </a:solidFill>
                <a:latin typeface="Segoe UI Light" pitchFamily="34" charset="0"/>
                <a:ea typeface="+mn-ea"/>
                <a:cs typeface="+mn-cs"/>
              </a:rPr>
              <a:t>: This will allow us to fine tune resource limits for containers in a pod</a:t>
            </a:r>
          </a:p>
          <a:p>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541136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Start with a </a:t>
            </a:r>
            <a:r>
              <a:rPr lang="en-US" b="1" dirty="0"/>
              <a:t>kubectl run </a:t>
            </a:r>
            <a:r>
              <a:rPr lang="en-US" b="1" dirty="0" err="1"/>
              <a:t>nginxpod</a:t>
            </a:r>
            <a:r>
              <a:rPr lang="en-US" b="1" dirty="0"/>
              <a:t> --image=nginx</a:t>
            </a:r>
          </a:p>
          <a:p>
            <a:pPr marL="171450" indent="-171450">
              <a:buFont typeface="Arial" panose="020B0604020202020204" pitchFamily="34" charset="0"/>
              <a:buChar char="•"/>
            </a:pPr>
            <a:r>
              <a:rPr lang="en-US" dirty="0"/>
              <a:t>Show pod being create </a:t>
            </a:r>
            <a:r>
              <a:rPr lang="en-US" b="1" dirty="0" err="1"/>
              <a:t>kubectl</a:t>
            </a:r>
            <a:r>
              <a:rPr lang="en-US" b="1" dirty="0"/>
              <a:t> get pods</a:t>
            </a:r>
            <a:r>
              <a:rPr lang="en-US" dirty="0"/>
              <a:t> </a:t>
            </a:r>
          </a:p>
          <a:p>
            <a:pPr marL="171450" indent="-171450">
              <a:buFont typeface="Arial" panose="020B0604020202020204" pitchFamily="34" charset="0"/>
              <a:buChar char="•"/>
            </a:pPr>
            <a:r>
              <a:rPr lang="en-US" dirty="0"/>
              <a:t>Forward traffic to the pod  </a:t>
            </a:r>
            <a:r>
              <a:rPr lang="en-US" b="1" dirty="0" err="1"/>
              <a:t>kubectl</a:t>
            </a:r>
            <a:r>
              <a:rPr lang="en-US" b="1" dirty="0"/>
              <a:t> port-forward pod/</a:t>
            </a:r>
            <a:r>
              <a:rPr lang="en-US" b="1" dirty="0" err="1"/>
              <a:t>nginxpod</a:t>
            </a:r>
            <a:r>
              <a:rPr lang="en-US" b="1" dirty="0"/>
              <a:t> 8080:80</a:t>
            </a:r>
          </a:p>
          <a:p>
            <a:pPr marL="171450" indent="-171450">
              <a:buFont typeface="Arial" panose="020B0604020202020204" pitchFamily="34" charset="0"/>
              <a:buChar char="•"/>
            </a:pPr>
            <a:r>
              <a:rPr lang="en-US" b="0" dirty="0"/>
              <a:t>Browse to the site to display the Nginx landing page   </a:t>
            </a:r>
            <a:r>
              <a:rPr lang="en-US" b="1" dirty="0"/>
              <a:t>http://localhost:8080</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b="0" dirty="0"/>
          </a:p>
          <a:p>
            <a:pPr marL="0" indent="0">
              <a:buNone/>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8068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Segoe UI Light" pitchFamily="34" charset="0"/>
                <a:ea typeface="+mn-ea"/>
                <a:cs typeface="+mn-cs"/>
              </a:rPr>
              <a:t>labels or annotations can both be used to attach metadata to Kubernetes objects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Labels can be used to select objects and to find collections of objects that satisfy certain conditions. In contrast, annotations are not used to identify and select objects.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Example of use case for </a:t>
            </a:r>
            <a:r>
              <a:rPr lang="en-US" sz="900" b="1" i="0" kern="1200" dirty="0">
                <a:solidFill>
                  <a:schemeClr val="tx1"/>
                </a:solidFill>
                <a:effectLst/>
                <a:latin typeface="Segoe UI Light" pitchFamily="34" charset="0"/>
                <a:ea typeface="+mn-ea"/>
                <a:cs typeface="+mn-cs"/>
              </a:rPr>
              <a:t>labels</a:t>
            </a:r>
            <a:r>
              <a:rPr lang="en-US" sz="900" b="0" i="0" kern="120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blue-green deployments</a:t>
            </a:r>
          </a:p>
          <a:p>
            <a:pPr marL="171450" indent="-171450">
              <a:buFontTx/>
              <a:buChar char="-"/>
            </a:pPr>
            <a:r>
              <a:rPr lang="en-US" sz="900" b="0" i="0" kern="1200" dirty="0">
                <a:solidFill>
                  <a:schemeClr val="tx1"/>
                </a:solidFill>
                <a:effectLst/>
                <a:latin typeface="Segoe UI Light" pitchFamily="34" charset="0"/>
                <a:ea typeface="+mn-ea"/>
                <a:cs typeface="+mn-cs"/>
              </a:rPr>
              <a:t>Define a routing logic (using Service objects) to route some traffic to tier=frontend and application=v1 &lt;= Used by production traffic</a:t>
            </a:r>
          </a:p>
          <a:p>
            <a:pPr marL="171450" marR="0" lvl="0" indent="-171450" algn="l" defTabSz="932742" rtl="0" eaLnBrk="1" fontAlgn="auto" latinLnBrk="0" hangingPunct="1">
              <a:lnSpc>
                <a:spcPct val="90000"/>
              </a:lnSpc>
              <a:spcBef>
                <a:spcPts val="0"/>
              </a:spcBef>
              <a:spcAft>
                <a:spcPts val="340"/>
              </a:spcAft>
              <a:buClrTx/>
              <a:buSzTx/>
              <a:buFontTx/>
              <a:buChar char="-"/>
              <a:tabLst/>
              <a:defRPr/>
            </a:pPr>
            <a:r>
              <a:rPr lang="en-US" sz="900" b="0" i="0" kern="1200" dirty="0">
                <a:solidFill>
                  <a:schemeClr val="tx1"/>
                </a:solidFill>
                <a:effectLst/>
                <a:latin typeface="Segoe UI Light" pitchFamily="34" charset="0"/>
                <a:ea typeface="+mn-ea"/>
                <a:cs typeface="+mn-cs"/>
              </a:rPr>
              <a:t>Deploy new Pods as tier=frontend and application=v2</a:t>
            </a:r>
          </a:p>
          <a:p>
            <a:pPr marL="171450" indent="-171450">
              <a:buFontTx/>
              <a:buChar char="-"/>
            </a:pPr>
            <a:r>
              <a:rPr lang="en-US" sz="900" b="0" i="0" kern="1200" dirty="0">
                <a:solidFill>
                  <a:schemeClr val="tx1"/>
                </a:solidFill>
                <a:effectLst/>
                <a:latin typeface="Segoe UI Light" pitchFamily="34" charset="0"/>
                <a:ea typeface="+mn-ea"/>
                <a:cs typeface="+mn-cs"/>
              </a:rPr>
              <a:t>Define routing  logic (using Service objects) to route some traffic to tier=frontend and application=v1 &lt;= Used for smoke/validation test</a:t>
            </a:r>
          </a:p>
          <a:p>
            <a:pPr marL="171450" indent="-171450">
              <a:buFontTx/>
              <a:buChar char="-"/>
            </a:pPr>
            <a:r>
              <a:rPr lang="en-US" sz="900" b="0" i="0" kern="1200" dirty="0">
                <a:solidFill>
                  <a:schemeClr val="tx1"/>
                </a:solidFill>
                <a:effectLst/>
                <a:latin typeface="Segoe UI Light" pitchFamily="34" charset="0"/>
                <a:ea typeface="+mn-ea"/>
                <a:cs typeface="+mn-cs"/>
              </a:rPr>
              <a:t>Swap the production traffic from the v1 label to the v2 label.</a:t>
            </a:r>
          </a:p>
          <a:p>
            <a:r>
              <a:rPr lang="en-US" sz="900" b="0" i="0" kern="1200" dirty="0">
                <a:solidFill>
                  <a:schemeClr val="tx1"/>
                </a:solidFill>
                <a:effectLst/>
                <a:latin typeface="Segoe UI Light" pitchFamily="34" charset="0"/>
                <a:ea typeface="+mn-ea"/>
                <a:cs typeface="+mn-cs"/>
              </a:rPr>
              <a:t>Conclusion =&gt; labels are used to </a:t>
            </a:r>
            <a:r>
              <a:rPr lang="en-US" sz="900" b="1" i="0" kern="1200" dirty="0">
                <a:solidFill>
                  <a:schemeClr val="tx1"/>
                </a:solidFill>
                <a:effectLst/>
                <a:latin typeface="Segoe UI Light" pitchFamily="34" charset="0"/>
                <a:ea typeface="+mn-ea"/>
                <a:cs typeface="+mn-cs"/>
              </a:rPr>
              <a:t>identify and select objects</a:t>
            </a:r>
            <a:r>
              <a:rPr lang="en-US" sz="900" b="0" i="0" kern="1200" dirty="0">
                <a:solidFill>
                  <a:schemeClr val="tx1"/>
                </a:solidFill>
                <a:effectLst/>
                <a:latin typeface="Segoe UI Light" pitchFamily="34" charset="0"/>
                <a:ea typeface="+mn-ea"/>
                <a:cs typeface="+mn-cs"/>
              </a:rPr>
              <a:t>.</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Annotation is to </a:t>
            </a:r>
            <a:r>
              <a:rPr lang="en-US" sz="900" b="1" i="0" kern="1200" dirty="0">
                <a:solidFill>
                  <a:schemeClr val="tx1"/>
                </a:solidFill>
                <a:effectLst/>
                <a:latin typeface="Segoe UI Light" pitchFamily="34" charset="0"/>
                <a:ea typeface="+mn-ea"/>
                <a:cs typeface="+mn-cs"/>
              </a:rPr>
              <a:t>embed metadata inside the object</a:t>
            </a:r>
            <a:r>
              <a:rPr lang="en-US" sz="900" b="0" i="0" kern="1200" dirty="0">
                <a:solidFill>
                  <a:schemeClr val="tx1"/>
                </a:solidFill>
                <a:effectLst/>
                <a:latin typeface="Segoe UI Light" pitchFamily="34" charset="0"/>
                <a:ea typeface="+mn-ea"/>
                <a:cs typeface="+mn-cs"/>
              </a:rPr>
              <a:t>,</a:t>
            </a:r>
          </a:p>
          <a:p>
            <a:r>
              <a:rPr lang="en-US" sz="900" b="0" i="0" kern="1200" dirty="0">
                <a:solidFill>
                  <a:schemeClr val="tx1"/>
                </a:solidFill>
                <a:effectLst/>
                <a:latin typeface="Segoe UI Light" pitchFamily="34" charset="0"/>
                <a:ea typeface="+mn-ea"/>
                <a:cs typeface="+mn-cs"/>
              </a:rPr>
              <a:t>The metadata in an annotation can be small or large, structured or unstructured, and can include characters not permitted by labels.</a:t>
            </a:r>
          </a:p>
          <a:p>
            <a:r>
              <a:rPr lang="en-US" sz="900" b="0" i="0" kern="1200" dirty="0">
                <a:solidFill>
                  <a:schemeClr val="tx1"/>
                </a:solidFill>
                <a:effectLst/>
                <a:latin typeface="Segoe UI Light" pitchFamily="34" charset="0"/>
                <a:ea typeface="+mn-ea"/>
                <a:cs typeface="+mn-cs"/>
              </a:rPr>
              <a:t>What can be stored as annotation: </a:t>
            </a:r>
          </a:p>
          <a:p>
            <a:r>
              <a:rPr lang="en-US" sz="900" b="0" i="0" kern="1200" dirty="0">
                <a:solidFill>
                  <a:schemeClr val="tx1"/>
                </a:solidFill>
                <a:effectLst/>
                <a:latin typeface="Segoe UI Light" pitchFamily="34" charset="0"/>
                <a:ea typeface="+mn-ea"/>
                <a:cs typeface="+mn-cs"/>
              </a:rPr>
              <a:t>- Fields managed by a declarative configuration layer. Attaching these fields as annotations distinguishes them from default values set by clients or servers, and from auto-generated fields and fields set by auto-sizing or auto-scaling systems.</a:t>
            </a:r>
          </a:p>
          <a:p>
            <a:r>
              <a:rPr lang="en-US" sz="900" b="0" i="0" kern="1200" dirty="0">
                <a:solidFill>
                  <a:schemeClr val="tx1"/>
                </a:solidFill>
                <a:effectLst/>
                <a:latin typeface="Segoe UI Light" pitchFamily="34" charset="0"/>
                <a:ea typeface="+mn-ea"/>
                <a:cs typeface="+mn-cs"/>
              </a:rPr>
              <a:t>- Build, release, or image information like timestamps, release IDs, git branch, PR numbers, image hashes, and registry address.</a:t>
            </a:r>
          </a:p>
          <a:p>
            <a:r>
              <a:rPr lang="en-US" sz="900" b="0" i="0" kern="1200" dirty="0">
                <a:solidFill>
                  <a:schemeClr val="tx1"/>
                </a:solidFill>
                <a:effectLst/>
                <a:latin typeface="Segoe UI Light" pitchFamily="34" charset="0"/>
                <a:ea typeface="+mn-ea"/>
                <a:cs typeface="+mn-cs"/>
              </a:rPr>
              <a:t>- Pointers to logging, monitoring, analytics, or audit repositories.</a:t>
            </a:r>
          </a:p>
          <a:p>
            <a:r>
              <a:rPr lang="en-US" sz="900" b="0" i="0" kern="1200" dirty="0">
                <a:solidFill>
                  <a:schemeClr val="tx1"/>
                </a:solidFill>
                <a:effectLst/>
                <a:latin typeface="Segoe UI Light" pitchFamily="34" charset="0"/>
                <a:ea typeface="+mn-ea"/>
                <a:cs typeface="+mn-cs"/>
              </a:rPr>
              <a:t>- Client library or tool information that can be used for debugging purposes: for example, name, version, and build information.</a:t>
            </a:r>
          </a:p>
          <a:p>
            <a:r>
              <a:rPr lang="en-US" sz="900" b="0" i="0" kern="1200" dirty="0">
                <a:solidFill>
                  <a:schemeClr val="tx1"/>
                </a:solidFill>
                <a:effectLst/>
                <a:latin typeface="Segoe UI Light" pitchFamily="34" charset="0"/>
                <a:ea typeface="+mn-ea"/>
                <a:cs typeface="+mn-cs"/>
              </a:rPr>
              <a:t>- User or tool/system provenance information, such as URLs of related objects from other ecosystem components.</a:t>
            </a:r>
          </a:p>
          <a:p>
            <a:r>
              <a:rPr lang="en-US" sz="900" b="0" i="0" kern="1200" dirty="0">
                <a:solidFill>
                  <a:schemeClr val="tx1"/>
                </a:solidFill>
                <a:effectLst/>
                <a:latin typeface="Segoe UI Light" pitchFamily="34" charset="0"/>
                <a:ea typeface="+mn-ea"/>
                <a:cs typeface="+mn-cs"/>
              </a:rPr>
              <a:t>- Lightweight rollout tool metadata: for example, config or checkpoints.</a:t>
            </a:r>
          </a:p>
          <a:p>
            <a:r>
              <a:rPr lang="en-US" sz="900" b="0" i="0" kern="1200" dirty="0">
                <a:solidFill>
                  <a:schemeClr val="tx1"/>
                </a:solidFill>
                <a:effectLst/>
                <a:latin typeface="Segoe UI Light" pitchFamily="34" charset="0"/>
                <a:ea typeface="+mn-ea"/>
                <a:cs typeface="+mn-cs"/>
              </a:rPr>
              <a:t>- Phone or pager numbers of persons responsible, or directory entries that specify where that information can be found, such as a team web site.</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Source: https://kubernetes.io/docs/concepts/overview/working-with-objects/annotations/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994530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https://kubebyexample.com/concept/labels</a:t>
            </a:r>
          </a:p>
          <a:p>
            <a:pPr marL="171450" indent="-171450">
              <a:buFont typeface="Arial" panose="020B0604020202020204" pitchFamily="34" charset="0"/>
              <a:buChar char="•"/>
            </a:pPr>
            <a:r>
              <a:rPr lang="en-US" dirty="0"/>
              <a:t>Show the label for the Pod created earlier  </a:t>
            </a:r>
            <a:r>
              <a:rPr lang="en-US" b="1" dirty="0" err="1"/>
              <a:t>kubectl</a:t>
            </a:r>
            <a:r>
              <a:rPr lang="en-US" b="1" dirty="0"/>
              <a:t> get pods --show-labels</a:t>
            </a:r>
          </a:p>
          <a:p>
            <a:pPr marL="171450" indent="-171450">
              <a:buFont typeface="Arial" panose="020B0604020202020204" pitchFamily="34" charset="0"/>
              <a:buChar char="•"/>
            </a:pPr>
            <a:r>
              <a:rPr lang="en-US" b="0" dirty="0"/>
              <a:t>Create a new pod with a label  </a:t>
            </a:r>
            <a:r>
              <a:rPr lang="en-US" b="1" dirty="0" err="1"/>
              <a:t>kubectl</a:t>
            </a:r>
            <a:r>
              <a:rPr lang="en-US" b="1" dirty="0"/>
              <a:t> run </a:t>
            </a:r>
            <a:r>
              <a:rPr lang="en-US" b="1" dirty="0" err="1"/>
              <a:t>podwithlabels</a:t>
            </a:r>
            <a:r>
              <a:rPr lang="en-US" b="1" dirty="0"/>
              <a:t> --image=nginx -l app=</a:t>
            </a:r>
            <a:r>
              <a:rPr lang="en-US" b="1" dirty="0" err="1"/>
              <a:t>myfirstapp</a:t>
            </a:r>
            <a:endParaRPr lang="en-US" b="1" dirty="0"/>
          </a:p>
          <a:p>
            <a:pPr marL="171450" indent="-171450">
              <a:buFont typeface="Arial" panose="020B0604020202020204" pitchFamily="34" charset="0"/>
              <a:buChar char="•"/>
            </a:pPr>
            <a:r>
              <a:rPr lang="en-US" b="0" dirty="0"/>
              <a:t>Show all pods with labels again </a:t>
            </a:r>
          </a:p>
          <a:p>
            <a:pPr marL="171450" indent="-171450">
              <a:buFont typeface="Arial" panose="020B0604020202020204" pitchFamily="34" charset="0"/>
              <a:buChar char="•"/>
            </a:pPr>
            <a:r>
              <a:rPr lang="en-US" b="0" dirty="0"/>
              <a:t>Show only pods that have a certain label   </a:t>
            </a:r>
            <a:r>
              <a:rPr lang="en-US" b="1" dirty="0" err="1"/>
              <a:t>kubectl</a:t>
            </a:r>
            <a:r>
              <a:rPr lang="en-US" b="1" dirty="0"/>
              <a:t> get pods --selector app=</a:t>
            </a:r>
            <a:r>
              <a:rPr lang="en-US" b="1" dirty="0" err="1"/>
              <a:t>myfirstapp</a:t>
            </a:r>
            <a:endParaRPr lang="en-US" b="1" dirty="0"/>
          </a:p>
          <a:p>
            <a:pPr marL="0" indent="0">
              <a:buFont typeface="Arial" panose="020B0604020202020204" pitchFamily="34" charset="0"/>
              <a:buNone/>
            </a:pPr>
            <a:r>
              <a:rPr lang="en-US" b="0" dirty="0"/>
              <a:t>**Cleanup </a:t>
            </a:r>
            <a:r>
              <a:rPr lang="pl-PL" b="1" dirty="0"/>
              <a:t>kubectl delete pod/nginxpod pod/podwithlabels</a:t>
            </a:r>
            <a:r>
              <a:rPr lang="en-US" b="0" dirty="0"/>
              <a:t>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1669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dirty="0">
                <a:solidFill>
                  <a:srgbClr val="222222"/>
                </a:solidFill>
                <a:effectLst/>
                <a:latin typeface="open sans" panose="020B0606030504020204" pitchFamily="34" charset="0"/>
              </a:rPr>
              <a:t>A </a:t>
            </a:r>
            <a:r>
              <a:rPr lang="en-US" sz="2000" b="0" i="0" dirty="0" err="1">
                <a:solidFill>
                  <a:srgbClr val="222222"/>
                </a:solidFill>
                <a:effectLst/>
                <a:latin typeface="open sans" panose="020B0606030504020204" pitchFamily="34" charset="0"/>
              </a:rPr>
              <a:t>ReplicaSet's</a:t>
            </a:r>
            <a:r>
              <a:rPr lang="en-US" sz="2000" b="0" i="0" dirty="0">
                <a:solidFill>
                  <a:srgbClr val="222222"/>
                </a:solidFill>
                <a:effectLst/>
                <a:latin typeface="open sans" panose="020B0606030504020204" pitchFamily="34" charset="0"/>
              </a:rPr>
              <a:t> purpose is to maintain a stable set of replica Pods running at any given time. </a:t>
            </a:r>
          </a:p>
          <a:p>
            <a:r>
              <a:rPr lang="en-US" sz="2000" b="0" i="0" dirty="0">
                <a:solidFill>
                  <a:srgbClr val="222222"/>
                </a:solidFill>
                <a:effectLst/>
                <a:latin typeface="open sans" panose="020B0606030504020204" pitchFamily="34" charset="0"/>
              </a:rPr>
              <a:t>As such, it is used to guarantee the availability of a specified number of identical Pods.</a:t>
            </a:r>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083378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Wrap replica set and provide administrative related features on top of that:</a:t>
            </a:r>
          </a:p>
          <a:p>
            <a:pPr marL="171450" indent="-171450">
              <a:buFontTx/>
              <a:buChar char="-"/>
            </a:pPr>
            <a:r>
              <a:rPr lang="en-US" dirty="0"/>
              <a:t>Self documented</a:t>
            </a:r>
          </a:p>
          <a:p>
            <a:pPr marL="171450" indent="-171450">
              <a:buFontTx/>
              <a:buChar char="-"/>
            </a:pPr>
            <a:r>
              <a:rPr lang="en-US" dirty="0"/>
              <a:t>Reproductible</a:t>
            </a:r>
          </a:p>
          <a:p>
            <a:pPr marL="171450" indent="-171450">
              <a:buFontTx/>
              <a:buChar char="-"/>
            </a:pPr>
            <a:r>
              <a:rPr lang="en-US" dirty="0"/>
              <a:t>Versioned</a:t>
            </a:r>
          </a:p>
          <a:p>
            <a:pPr marL="171450" indent="-171450">
              <a:buFontTx/>
              <a:buChar char="-"/>
            </a:pPr>
            <a:r>
              <a:rPr lang="en-US" dirty="0"/>
              <a:t>Simple rolling update and rollback</a:t>
            </a:r>
          </a:p>
          <a:p>
            <a:pPr marL="171450" indent="-171450">
              <a:buFontTx/>
              <a:buChar char="-"/>
            </a:pPr>
            <a:r>
              <a:rPr lang="en-US" dirty="0"/>
              <a:t>Deployment state lookup (progressing, complete, failed)</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a:p>
            <a:pPr marL="0" indent="0">
              <a:buFontTx/>
              <a:buNone/>
            </a:pPr>
            <a:r>
              <a:rPr lang="en-US" dirty="0"/>
              <a:t>https://kubernetes.io/docs/concepts/workloads/controllers/deployment/#deployment-status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06367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https://thenewstack.io/kubernetes-deployments-work/</a:t>
            </a:r>
          </a:p>
          <a:p>
            <a:pPr marL="171450" indent="-171450">
              <a:buFont typeface="Arial" panose="020B0604020202020204" pitchFamily="34" charset="0"/>
              <a:buChar char="•"/>
            </a:pPr>
            <a:r>
              <a:rPr lang="en-US" dirty="0"/>
              <a:t>Create a Deployment/</a:t>
            </a:r>
            <a:r>
              <a:rPr lang="en-US" dirty="0" err="1"/>
              <a:t>ReplicaSet</a:t>
            </a:r>
            <a:r>
              <a:rPr lang="en-US" dirty="0"/>
              <a:t>  </a:t>
            </a:r>
            <a:r>
              <a:rPr lang="en-US" b="1" dirty="0" err="1"/>
              <a:t>kubectl</a:t>
            </a:r>
            <a:r>
              <a:rPr lang="en-US" b="1" dirty="0"/>
              <a:t> create deployment </a:t>
            </a:r>
            <a:r>
              <a:rPr lang="en-US" b="1" dirty="0" err="1"/>
              <a:t>mynginx</a:t>
            </a:r>
            <a:r>
              <a:rPr lang="en-US" b="1" dirty="0"/>
              <a:t> --image=nginx --replicas=3 </a:t>
            </a:r>
          </a:p>
          <a:p>
            <a:pPr marL="171450" indent="-171450">
              <a:buFont typeface="Arial" panose="020B0604020202020204" pitchFamily="34" charset="0"/>
              <a:buChar char="•"/>
            </a:pPr>
            <a:r>
              <a:rPr lang="en-US" dirty="0"/>
              <a:t>Show new resources   </a:t>
            </a:r>
            <a:r>
              <a:rPr lang="en-US" b="1" dirty="0" err="1"/>
              <a:t>kubectl</a:t>
            </a:r>
            <a:r>
              <a:rPr lang="en-US" b="1" dirty="0"/>
              <a:t> get all --show-labels -o wide</a:t>
            </a:r>
            <a:r>
              <a:rPr lang="en-US" dirty="0"/>
              <a:t> </a:t>
            </a:r>
          </a:p>
          <a:p>
            <a:pPr marL="171450" indent="-171450">
              <a:buFont typeface="Arial" panose="020B0604020202020204" pitchFamily="34" charset="0"/>
              <a:buChar char="•"/>
            </a:pPr>
            <a:r>
              <a:rPr lang="en-US" dirty="0"/>
              <a:t>Now delete one of the pods and show that a new pod was immediately created by the </a:t>
            </a:r>
            <a:r>
              <a:rPr lang="en-US" dirty="0" err="1"/>
              <a:t>replicaset</a:t>
            </a:r>
            <a:r>
              <a:rPr lang="en-US" dirty="0"/>
              <a:t> to replace the missing pod</a:t>
            </a:r>
          </a:p>
          <a:p>
            <a:pPr marL="171450" indent="-171450">
              <a:buFont typeface="Arial" panose="020B0604020202020204" pitchFamily="34" charset="0"/>
              <a:buChar char="•"/>
            </a:pPr>
            <a:r>
              <a:rPr lang="en-US" dirty="0"/>
              <a:t>Now Scale to 10 instances   </a:t>
            </a:r>
            <a:r>
              <a:rPr lang="en-US" b="1" dirty="0" err="1"/>
              <a:t>kubectl</a:t>
            </a:r>
            <a:r>
              <a:rPr lang="en-US" b="1" dirty="0"/>
              <a:t> scale </a:t>
            </a:r>
            <a:r>
              <a:rPr lang="en-US" b="1" dirty="0" err="1"/>
              <a:t>deployment.apps</a:t>
            </a:r>
            <a:r>
              <a:rPr lang="en-US" b="1" dirty="0"/>
              <a:t>/</a:t>
            </a:r>
            <a:r>
              <a:rPr lang="en-US" b="1" dirty="0" err="1"/>
              <a:t>mynginx</a:t>
            </a:r>
            <a:r>
              <a:rPr lang="en-US" b="1" dirty="0"/>
              <a:t> --replicas=10</a:t>
            </a:r>
            <a:r>
              <a:rPr lang="en-US" dirty="0"/>
              <a:t> </a:t>
            </a:r>
          </a:p>
          <a:p>
            <a:pPr marL="384432" lvl="1" indent="-171450">
              <a:buFont typeface="Arial" panose="020B0604020202020204" pitchFamily="34" charset="0"/>
              <a:buChar char="•"/>
            </a:pPr>
            <a:r>
              <a:rPr lang="en-US" dirty="0"/>
              <a:t>Show changes to </a:t>
            </a:r>
            <a:r>
              <a:rPr lang="en-US" dirty="0" err="1"/>
              <a:t>replicaset</a:t>
            </a:r>
            <a:r>
              <a:rPr lang="en-US" dirty="0"/>
              <a:t> and pods </a:t>
            </a:r>
          </a:p>
          <a:p>
            <a:pPr marL="171450" lvl="0" indent="-171450">
              <a:buFont typeface="Arial" panose="020B0604020202020204" pitchFamily="34" charset="0"/>
              <a:buChar char="•"/>
            </a:pPr>
            <a:r>
              <a:rPr lang="en-US" dirty="0"/>
              <a:t>Show updating image (</a:t>
            </a:r>
            <a:r>
              <a:rPr lang="en-US" dirty="0" err="1"/>
              <a:t>deployment.apps</a:t>
            </a:r>
            <a:r>
              <a:rPr lang="en-US" dirty="0"/>
              <a:t>/</a:t>
            </a:r>
            <a:r>
              <a:rPr lang="en-US" dirty="0" err="1"/>
              <a:t>mynginx</a:t>
            </a:r>
            <a:r>
              <a:rPr lang="en-US" dirty="0"/>
              <a:t> IMAGES will change) show rolling update</a:t>
            </a:r>
          </a:p>
          <a:p>
            <a:pPr marL="384432" lvl="1" indent="-171450">
              <a:buFont typeface="Arial" panose="020B0604020202020204" pitchFamily="34" charset="0"/>
              <a:buChar char="•"/>
            </a:pPr>
            <a:r>
              <a:rPr lang="en-US" b="1" dirty="0" err="1"/>
              <a:t>kubectl</a:t>
            </a:r>
            <a:r>
              <a:rPr lang="en-US" b="1" dirty="0"/>
              <a:t> set image deployment/</a:t>
            </a:r>
            <a:r>
              <a:rPr lang="en-US" b="1" dirty="0" err="1"/>
              <a:t>mynginx</a:t>
            </a:r>
            <a:r>
              <a:rPr lang="en-US" b="1" dirty="0"/>
              <a:t> nginx=</a:t>
            </a:r>
            <a:r>
              <a:rPr lang="en-US" b="1" dirty="0" err="1"/>
              <a:t>nginx:alpine</a:t>
            </a:r>
            <a:endParaRPr lang="en-US" b="1" dirty="0"/>
          </a:p>
          <a:p>
            <a:pPr marL="384432" lvl="1" indent="-171450">
              <a:buFont typeface="Arial" panose="020B0604020202020204" pitchFamily="34" charset="0"/>
              <a:buChar char="•"/>
            </a:pPr>
            <a:r>
              <a:rPr lang="en-US" dirty="0"/>
              <a:t>Show both </a:t>
            </a:r>
            <a:r>
              <a:rPr lang="en-US" dirty="0" err="1"/>
              <a:t>replicasets</a:t>
            </a:r>
            <a:r>
              <a:rPr lang="en-US" dirty="0"/>
              <a:t> </a:t>
            </a:r>
          </a:p>
          <a:p>
            <a:pPr marL="171450" lvl="0" indent="-171450">
              <a:buFont typeface="Arial" panose="020B0604020202020204" pitchFamily="34" charset="0"/>
              <a:buChar char="•"/>
            </a:pPr>
            <a:r>
              <a:rPr lang="en-US" dirty="0"/>
              <a:t>Rollback to previous image  </a:t>
            </a:r>
            <a:r>
              <a:rPr lang="en-US" b="1" dirty="0" err="1"/>
              <a:t>kubectl</a:t>
            </a:r>
            <a:r>
              <a:rPr lang="en-US" b="1" dirty="0"/>
              <a:t> rollout undo  deploy/</a:t>
            </a:r>
            <a:r>
              <a:rPr lang="en-US" b="1" dirty="0" err="1"/>
              <a:t>mynginx</a:t>
            </a:r>
            <a:r>
              <a:rPr lang="en-US" dirty="0"/>
              <a:t> </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714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Misleading generic term because it is actually a connector that can be thought of as a load balancer</a:t>
            </a:r>
          </a:p>
          <a:p>
            <a:endParaRPr lang="en-US" dirty="0"/>
          </a:p>
          <a:p>
            <a:r>
              <a:rPr lang="en-US" dirty="0"/>
              <a:t>To expose a set of pods internally to the cluster or externally. </a:t>
            </a:r>
          </a:p>
          <a:p>
            <a:endParaRPr lang="en-US" dirty="0"/>
          </a:p>
          <a:p>
            <a:r>
              <a:rPr lang="en-US" dirty="0"/>
              <a:t>Use label selectors to target particular pods.</a:t>
            </a:r>
          </a:p>
          <a:p>
            <a:endParaRPr lang="en-US" dirty="0"/>
          </a:p>
          <a:p>
            <a:r>
              <a:rPr lang="en-US" dirty="0"/>
              <a:t>This is what we could use to implement blue-green deployment when rolling out new pods (see previous slides for details).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10071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62900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Create a service that exposes the deployment from the previous demo </a:t>
            </a:r>
            <a:r>
              <a:rPr lang="en-US" b="1" noProof="0" dirty="0" err="1"/>
              <a:t>kubectl</a:t>
            </a:r>
            <a:r>
              <a:rPr lang="en-US" b="1" noProof="0" dirty="0"/>
              <a:t> expose deploy/</a:t>
            </a:r>
            <a:r>
              <a:rPr lang="en-US" b="1" noProof="0" dirty="0" err="1"/>
              <a:t>mynginx</a:t>
            </a:r>
            <a:r>
              <a:rPr lang="en-US" b="1" noProof="0" dirty="0"/>
              <a:t> --port=80 --type=</a:t>
            </a:r>
            <a:r>
              <a:rPr lang="en-US" b="1" noProof="0" dirty="0" err="1"/>
              <a:t>LoadBalancer</a:t>
            </a:r>
            <a:endParaRPr lang="en-US" b="1" noProof="0" dirty="0"/>
          </a:p>
          <a:p>
            <a:pPr marL="171450" indent="-171450">
              <a:buFont typeface="Arial" panose="020B0604020202020204" pitchFamily="34" charset="0"/>
              <a:buChar char="•"/>
            </a:pPr>
            <a:r>
              <a:rPr lang="en-US" b="0" noProof="0" dirty="0"/>
              <a:t>Watch the service</a:t>
            </a:r>
            <a:r>
              <a:rPr lang="fr-FR" b="0" dirty="0"/>
              <a:t> </a:t>
            </a:r>
            <a:r>
              <a:rPr lang="en-US" b="0" noProof="0" dirty="0"/>
              <a:t>get created and wait for the public </a:t>
            </a:r>
            <a:r>
              <a:rPr lang="en-US" b="0" noProof="0" dirty="0" err="1"/>
              <a:t>ip</a:t>
            </a:r>
            <a:r>
              <a:rPr lang="en-US" b="0" noProof="0" dirty="0"/>
              <a:t> address  </a:t>
            </a:r>
            <a:r>
              <a:rPr lang="en-US" b="1" noProof="0" dirty="0" err="1"/>
              <a:t>kubectl</a:t>
            </a:r>
            <a:r>
              <a:rPr lang="en-US" b="1" noProof="0" dirty="0"/>
              <a:t> get svc</a:t>
            </a:r>
            <a:r>
              <a:rPr lang="en-US" b="0" noProof="0" dirty="0"/>
              <a:t> </a:t>
            </a:r>
          </a:p>
          <a:p>
            <a:pPr marL="384432" lvl="1" indent="-171450">
              <a:buFont typeface="Arial" panose="020B0604020202020204" pitchFamily="34" charset="0"/>
              <a:buChar char="•"/>
            </a:pPr>
            <a:r>
              <a:rPr lang="en-US" b="0" noProof="0" dirty="0"/>
              <a:t>Talk about the service type = </a:t>
            </a:r>
            <a:r>
              <a:rPr lang="en-US" b="0" noProof="0" dirty="0" err="1"/>
              <a:t>LoadBalance</a:t>
            </a:r>
            <a:endParaRPr lang="en-US" b="0" noProof="0" dirty="0"/>
          </a:p>
          <a:p>
            <a:pPr marL="384432" lvl="1" indent="-171450">
              <a:buFont typeface="Arial" panose="020B0604020202020204" pitchFamily="34" charset="0"/>
              <a:buChar char="•"/>
            </a:pPr>
            <a:r>
              <a:rPr lang="en-US" b="0" noProof="0" dirty="0"/>
              <a:t>Talk about the service Selector </a:t>
            </a:r>
          </a:p>
          <a:p>
            <a:pPr marL="171450" indent="-171450">
              <a:buFont typeface="Arial" panose="020B0604020202020204" pitchFamily="34" charset="0"/>
              <a:buChar char="•"/>
            </a:pPr>
            <a:r>
              <a:rPr lang="en-US" b="0" noProof="0" dirty="0"/>
              <a:t> Using your browser navigate to the public </a:t>
            </a:r>
            <a:r>
              <a:rPr lang="en-US" b="0" noProof="0" dirty="0" err="1"/>
              <a:t>ip</a:t>
            </a:r>
            <a:r>
              <a:rPr lang="en-US" b="0" noProof="0" dirty="0"/>
              <a:t> address</a:t>
            </a:r>
          </a:p>
          <a:p>
            <a:pPr marL="171450" indent="-171450">
              <a:buFont typeface="Arial" panose="020B0604020202020204" pitchFamily="34" charset="0"/>
              <a:buChar char="•"/>
            </a:pPr>
            <a:endParaRPr lang="en-US" b="0" noProof="0" dirty="0"/>
          </a:p>
          <a:p>
            <a:pPr marL="0" indent="0">
              <a:buFont typeface="Arial" panose="020B0604020202020204" pitchFamily="34" charset="0"/>
              <a:buNone/>
            </a:pPr>
            <a:r>
              <a:rPr lang="en-US" b="0" noProof="0" dirty="0"/>
              <a:t>** Clean Up</a:t>
            </a:r>
          </a:p>
          <a:p>
            <a:pPr marL="0" indent="0">
              <a:buFont typeface="Arial" panose="020B0604020202020204" pitchFamily="34" charset="0"/>
              <a:buNone/>
            </a:pPr>
            <a:r>
              <a:rPr lang="en-US" b="0" noProof="0" dirty="0" err="1"/>
              <a:t>kubectl</a:t>
            </a:r>
            <a:r>
              <a:rPr lang="en-US" b="0" noProof="0" dirty="0"/>
              <a:t> delete svc/</a:t>
            </a:r>
            <a:r>
              <a:rPr lang="en-US" b="0" noProof="0" dirty="0" err="1"/>
              <a:t>mynginx</a:t>
            </a:r>
            <a:r>
              <a:rPr lang="en-US" b="0" noProof="0" dirty="0"/>
              <a:t> deploy/</a:t>
            </a:r>
            <a:r>
              <a:rPr lang="en-US" b="0" noProof="0" dirty="0" err="1"/>
              <a:t>mynginx</a:t>
            </a:r>
            <a:endParaRPr lang="en-US" b="0" noProof="0" dirty="0"/>
          </a:p>
          <a:p>
            <a:pPr marL="0" indent="0">
              <a:buFont typeface="Arial" panose="020B0604020202020204" pitchFamily="34" charset="0"/>
              <a:buNone/>
            </a:pPr>
            <a:r>
              <a:rPr lang="en-US" b="0" noProof="0" dirty="0"/>
              <a:t>Notice that when you delete a deployment is also deletes the </a:t>
            </a:r>
            <a:r>
              <a:rPr lang="en-US" b="0" noProof="0" dirty="0" err="1"/>
              <a:t>replicaSet</a:t>
            </a:r>
            <a:r>
              <a:rPr lang="en-US" b="0" noProof="0" dirty="0"/>
              <a:t> and Pods but NOT the service </a:t>
            </a:r>
          </a:p>
          <a:p>
            <a:pPr marL="0" indent="0">
              <a:buFont typeface="Arial" panose="020B0604020202020204" pitchFamily="34" charset="0"/>
              <a:buNone/>
            </a:pPr>
            <a:endParaRPr lang="en-US" b="0" noProof="0" dirty="0"/>
          </a:p>
          <a:p>
            <a:pPr marL="0" indent="0">
              <a:buFont typeface="Arial" panose="020B0604020202020204" pitchFamily="34" charset="0"/>
              <a:buNone/>
            </a:pPr>
            <a:endParaRPr lang="en-US" b="0" noProof="0" dirty="0"/>
          </a:p>
          <a:p>
            <a:pPr marL="171450" indent="-171450">
              <a:buFont typeface="Arial" panose="020B0604020202020204" pitchFamily="34" charset="0"/>
              <a:buChar char="•"/>
            </a:pPr>
            <a:endParaRPr lang="en-US" b="0" noProof="0" dirty="0"/>
          </a:p>
          <a:p>
            <a:pPr marL="171450" indent="-171450">
              <a:buFont typeface="Arial" panose="020B0604020202020204" pitchFamily="34" charset="0"/>
              <a:buChar char="•"/>
            </a:pPr>
            <a:endParaRPr lang="en-US" b="0" noProof="0"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531352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642638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160745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3175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Kubernetes cluster is typically made up of</a:t>
            </a:r>
          </a:p>
          <a:p>
            <a:pPr lvl="1"/>
            <a:r>
              <a:rPr lang="en-US" dirty="0"/>
              <a:t>Master nodes for system components like the API server, </a:t>
            </a:r>
            <a:r>
              <a:rPr lang="en-US" dirty="0" err="1"/>
              <a:t>etcd</a:t>
            </a:r>
            <a:r>
              <a:rPr lang="en-US" dirty="0"/>
              <a:t> store, and scheduler</a:t>
            </a:r>
          </a:p>
          <a:p>
            <a:pPr lvl="1"/>
            <a:r>
              <a:rPr lang="en-US" dirty="0"/>
              <a:t>Agent nodes for user container workloads</a:t>
            </a:r>
          </a:p>
          <a:p>
            <a:r>
              <a:rPr lang="en-US" dirty="0"/>
              <a:t>Managing the cluster involves:</a:t>
            </a:r>
          </a:p>
          <a:p>
            <a:pPr lvl="1"/>
            <a:r>
              <a:rPr lang="en-US" dirty="0"/>
              <a:t>Monitoring the API server</a:t>
            </a:r>
          </a:p>
          <a:p>
            <a:pPr lvl="1"/>
            <a:r>
              <a:rPr lang="en-US" dirty="0"/>
              <a:t>Ensuring HA/DR for the </a:t>
            </a:r>
            <a:r>
              <a:rPr lang="en-US" dirty="0" err="1"/>
              <a:t>etcd</a:t>
            </a:r>
            <a:r>
              <a:rPr lang="en-US" dirty="0"/>
              <a:t> store</a:t>
            </a:r>
          </a:p>
          <a:p>
            <a:pPr lvl="1"/>
            <a:r>
              <a:rPr lang="en-US" dirty="0"/>
              <a:t>Safely managing upgrades across Kubernetes versions</a:t>
            </a:r>
          </a:p>
          <a:p>
            <a:pPr lvl="1"/>
            <a:r>
              <a:rPr lang="en-US" dirty="0"/>
              <a:t>Safely scaling the cluster in and out</a:t>
            </a:r>
          </a:p>
          <a:p>
            <a:pPr lvl="1"/>
            <a:r>
              <a:rPr lang="en-US" dirty="0"/>
              <a:t>Patching master and agent VM nodes</a:t>
            </a:r>
          </a:p>
          <a:p>
            <a:pPr lvl="1"/>
            <a:r>
              <a:rPr lang="en-US" dirty="0"/>
              <a:t>And on and on…</a:t>
            </a:r>
          </a:p>
          <a:p>
            <a:r>
              <a:rPr lang="en-US" dirty="0"/>
              <a:t>This is complex, error-prone, and expensive</a:t>
            </a:r>
          </a:p>
          <a:p>
            <a:r>
              <a:rPr lang="en-US" dirty="0"/>
              <a:t>A managed service like AKS moves those tasks to the cloud provider</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85246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94874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Availability Zones provide a higher level of availability to protect against a hardware failure or a planned maintenance event</a:t>
            </a:r>
          </a:p>
          <a:p>
            <a:endParaRPr lang="en-US" dirty="0"/>
          </a:p>
          <a:p>
            <a:r>
              <a:rPr lang="en-US" dirty="0"/>
              <a:t>Node </a:t>
            </a:r>
            <a:r>
              <a:rPr lang="en-US" dirty="0" err="1"/>
              <a:t>Autoscaler</a:t>
            </a:r>
            <a:r>
              <a:rPr lang="en-US" dirty="0"/>
              <a:t> - This ability to automatically scale up or down the number of nodes in your AKS cluster lets you run an efficient, cost-effective cluster.    https://docs.microsoft.com/en-us/azure/aks/cluster-autoscaler</a:t>
            </a:r>
          </a:p>
          <a:p>
            <a:endParaRPr lang="en-US" dirty="0"/>
          </a:p>
          <a:p>
            <a:r>
              <a:rPr lang="en-US" dirty="0"/>
              <a:t>Virtual Nodes - To rapidly scale application workloads in an AKS cluster, you can use virtual nodes. With virtual nodes, you have quick provisioning of pods, and only pay per second for their execution time. Can handle overflow while nodes are being added to cluster.</a:t>
            </a:r>
          </a:p>
          <a:p>
            <a:endParaRPr lang="en-US" dirty="0"/>
          </a:p>
          <a:p>
            <a:endParaRPr lang="en-US" dirty="0"/>
          </a:p>
          <a:p>
            <a:endParaRPr lang="en-US" dirty="0"/>
          </a:p>
          <a:p>
            <a:r>
              <a:rPr lang="it-IT" dirty="0"/>
              <a:t>Monitoring – a single analytics dashboard for all of Azure including Kubernetes.  Can be used along with Promethius </a:t>
            </a:r>
          </a:p>
          <a:p>
            <a:r>
              <a:rPr lang="it-IT" dirty="0"/>
              <a:t>https://docs.microsoft.com/en-us/azure/aks/monitor-aks</a:t>
            </a: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06257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in to Azure and create a cluster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1221699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153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69297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Today is all about YOU – developers</a:t>
            </a:r>
          </a:p>
          <a:p>
            <a:pPr marL="171450" indent="-171450">
              <a:buFont typeface="Arial" panose="020B0604020202020204" pitchFamily="34" charset="0"/>
              <a:buChar char="•"/>
            </a:pPr>
            <a:r>
              <a:rPr lang="en-US" dirty="0"/>
              <a:t>Even if you’re not a dev today should be helpful for you</a:t>
            </a:r>
          </a:p>
          <a:p>
            <a:pPr marL="171450" indent="-171450">
              <a:buFont typeface="Arial" panose="020B0604020202020204" pitchFamily="34" charset="0"/>
              <a:buChar char="•"/>
            </a:pPr>
            <a:r>
              <a:rPr lang="en-US" dirty="0"/>
              <a:t>3 target groups</a:t>
            </a:r>
          </a:p>
          <a:p>
            <a:pPr marL="384432" lvl="1" indent="-171450">
              <a:buFont typeface="Arial" panose="020B0604020202020204" pitchFamily="34" charset="0"/>
              <a:buChar char="•"/>
            </a:pPr>
            <a:r>
              <a:rPr lang="en-US" dirty="0"/>
              <a:t>Never used Azure – gain basic concepts</a:t>
            </a:r>
          </a:p>
          <a:p>
            <a:pPr marL="384432" lvl="1" indent="-171450">
              <a:buFont typeface="Arial" panose="020B0604020202020204" pitchFamily="34" charset="0"/>
              <a:buChar char="•"/>
            </a:pPr>
            <a:r>
              <a:rPr lang="en-US" dirty="0"/>
              <a:t>Familiar with Azure – understand common architectural patterns</a:t>
            </a:r>
          </a:p>
          <a:p>
            <a:pPr marL="384432" lvl="1" indent="-171450">
              <a:buFont typeface="Arial" panose="020B0604020202020204" pitchFamily="34" charset="0"/>
              <a:buChar char="•"/>
            </a:pPr>
            <a:r>
              <a:rPr lang="en-US" dirty="0"/>
              <a:t>Very knowledgeable – pick up some interesting nuggets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402291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933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12/6/2022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41652431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44</a:t>
            </a:fld>
            <a:endParaRPr lang="en-US"/>
          </a:p>
        </p:txBody>
      </p:sp>
    </p:spTree>
    <p:extLst>
      <p:ext uri="{BB962C8B-B14F-4D97-AF65-F5344CB8AC3E}">
        <p14:creationId xmlns:p14="http://schemas.microsoft.com/office/powerpoint/2010/main" val="1522567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t>
            </a:r>
            <a:r>
              <a:rPr lang="en-US" b="1" dirty="0"/>
              <a:t>CI/CD pipeline for containerized application</a:t>
            </a:r>
            <a:r>
              <a:rPr lang="en-US" dirty="0"/>
              <a:t>.</a:t>
            </a:r>
          </a:p>
          <a:p>
            <a:endParaRPr lang="en-US" dirty="0"/>
          </a:p>
          <a:p>
            <a:r>
              <a:rPr lang="en-US" dirty="0"/>
              <a:t>From the </a:t>
            </a:r>
            <a:r>
              <a:rPr lang="en-US" b="1" dirty="0"/>
              <a:t>Dev box </a:t>
            </a:r>
            <a:r>
              <a:rPr lang="en-US" dirty="0"/>
              <a:t>=&gt; </a:t>
            </a:r>
            <a:r>
              <a:rPr lang="en-US" b="1" dirty="0"/>
              <a:t>build/run/test container</a:t>
            </a:r>
          </a:p>
          <a:p>
            <a:r>
              <a:rPr lang="en-US" b="1" dirty="0"/>
              <a:t>Push</a:t>
            </a:r>
            <a:r>
              <a:rPr lang="en-US" dirty="0"/>
              <a:t> code to </a:t>
            </a:r>
            <a:r>
              <a:rPr lang="en-US" b="1" dirty="0"/>
              <a:t>Source Control </a:t>
            </a:r>
            <a:r>
              <a:rPr lang="en-US" dirty="0"/>
              <a:t>tool (Git) =&gt; at bottom left corner</a:t>
            </a:r>
          </a:p>
          <a:p>
            <a:r>
              <a:rPr lang="en-US" dirty="0"/>
              <a:t>Repository lives in Azure Repos, </a:t>
            </a:r>
            <a:r>
              <a:rPr lang="en-US" dirty="0" err="1"/>
              <a:t>Jankins</a:t>
            </a:r>
            <a:r>
              <a:rPr lang="en-US" dirty="0"/>
              <a:t>, or GitHub</a:t>
            </a:r>
          </a:p>
          <a:p>
            <a:endParaRPr lang="en-US" dirty="0"/>
          </a:p>
          <a:p>
            <a:r>
              <a:rPr lang="en-US" b="0" dirty="0"/>
              <a:t>Your</a:t>
            </a:r>
            <a:r>
              <a:rPr lang="en-US" b="1" dirty="0"/>
              <a:t> Push triggers a build </a:t>
            </a:r>
            <a:r>
              <a:rPr lang="en-US" dirty="0"/>
              <a:t>which will:</a:t>
            </a:r>
          </a:p>
          <a:p>
            <a:pPr marL="171450" indent="-171450">
              <a:buFontTx/>
              <a:buChar char="-"/>
            </a:pPr>
            <a:r>
              <a:rPr lang="en-US" b="1" dirty="0"/>
              <a:t>Build</a:t>
            </a:r>
            <a:r>
              <a:rPr lang="en-US" dirty="0"/>
              <a:t> the container</a:t>
            </a:r>
          </a:p>
          <a:p>
            <a:pPr marL="171450" indent="-171450">
              <a:buFontTx/>
              <a:buChar char="-"/>
            </a:pPr>
            <a:r>
              <a:rPr lang="en-US" b="1" dirty="0"/>
              <a:t>Push</a:t>
            </a:r>
            <a:r>
              <a:rPr lang="en-US" dirty="0"/>
              <a:t> it to Registry</a:t>
            </a:r>
          </a:p>
          <a:p>
            <a:pPr marL="171450" indent="-171450">
              <a:buFontTx/>
              <a:buChar char="-"/>
            </a:pPr>
            <a:r>
              <a:rPr lang="en-US" b="1" dirty="0"/>
              <a:t>Pull</a:t>
            </a:r>
            <a:r>
              <a:rPr lang="en-US" dirty="0"/>
              <a:t> the container</a:t>
            </a:r>
          </a:p>
          <a:p>
            <a:pPr marL="171450" indent="-171450">
              <a:buFontTx/>
              <a:buChar char="-"/>
            </a:pPr>
            <a:r>
              <a:rPr lang="en-US" b="1" dirty="0"/>
              <a:t>Test</a:t>
            </a:r>
            <a:r>
              <a:rPr lang="en-US" dirty="0"/>
              <a:t> the container</a:t>
            </a:r>
          </a:p>
          <a:p>
            <a:pPr marL="171450" indent="-171450">
              <a:buFontTx/>
              <a:buChar char="-"/>
            </a:pPr>
            <a:endParaRPr lang="en-US" dirty="0"/>
          </a:p>
          <a:p>
            <a:pPr marL="0" indent="0">
              <a:buFontTx/>
              <a:buNone/>
            </a:pPr>
            <a:r>
              <a:rPr lang="en-US" dirty="0"/>
              <a:t>After every </a:t>
            </a:r>
            <a:r>
              <a:rPr lang="en-US" b="1" dirty="0"/>
              <a:t>successful build</a:t>
            </a:r>
          </a:p>
          <a:p>
            <a:pPr marL="171450" indent="-171450">
              <a:buFontTx/>
              <a:buChar char="-"/>
            </a:pPr>
            <a:r>
              <a:rPr lang="en-US" b="1" dirty="0"/>
              <a:t>Automatic deployment to Pre Prod</a:t>
            </a:r>
            <a:r>
              <a:rPr lang="en-US" dirty="0"/>
              <a:t> environment: ACS, Service Fabric, … </a:t>
            </a:r>
          </a:p>
          <a:p>
            <a:pPr marL="171450" indent="-171450">
              <a:buFontTx/>
              <a:buChar char="-"/>
            </a:pPr>
            <a:r>
              <a:rPr lang="en-US" b="1" dirty="0"/>
              <a:t>Pull</a:t>
            </a:r>
            <a:r>
              <a:rPr lang="en-US" dirty="0"/>
              <a:t> container from registry</a:t>
            </a:r>
          </a:p>
          <a:p>
            <a:pPr marL="171450" indent="-171450">
              <a:buFontTx/>
              <a:buChar char="-"/>
            </a:pPr>
            <a:r>
              <a:rPr lang="en-US" b="1" dirty="0"/>
              <a:t>Run</a:t>
            </a:r>
            <a:r>
              <a:rPr lang="en-US" dirty="0"/>
              <a:t> Acceptation test</a:t>
            </a:r>
          </a:p>
          <a:p>
            <a:pPr marL="171450" indent="-171450">
              <a:buFontTx/>
              <a:buChar char="-"/>
            </a:pPr>
            <a:endParaRPr lang="en-US" dirty="0"/>
          </a:p>
          <a:p>
            <a:pPr marL="0" indent="0">
              <a:buFontTx/>
              <a:buNone/>
            </a:pPr>
            <a:r>
              <a:rPr lang="en-US" b="1" dirty="0"/>
              <a:t>Every morning (scheduled)</a:t>
            </a:r>
          </a:p>
          <a:p>
            <a:pPr marL="171450" indent="-171450">
              <a:buFontTx/>
              <a:buChar char="-"/>
            </a:pPr>
            <a:r>
              <a:rPr lang="en-US" b="1" dirty="0"/>
              <a:t>Automatic deployment into Prod</a:t>
            </a:r>
          </a:p>
          <a:p>
            <a:pPr marL="171450" indent="-171450">
              <a:buFontTx/>
              <a:buChar char="-"/>
            </a:pPr>
            <a:r>
              <a:rPr lang="en-US" b="1" dirty="0"/>
              <a:t>Pull</a:t>
            </a:r>
            <a:r>
              <a:rPr lang="en-US" dirty="0"/>
              <a:t> container from registry</a:t>
            </a:r>
          </a:p>
          <a:p>
            <a:pPr marL="171450" indent="-171450">
              <a:buFontTx/>
              <a:buChar char="-"/>
            </a:pPr>
            <a:r>
              <a:rPr lang="en-US" b="1" dirty="0"/>
              <a:t>Run</a:t>
            </a:r>
            <a:r>
              <a:rPr lang="en-US" dirty="0"/>
              <a:t> Acceptation test</a:t>
            </a:r>
          </a:p>
          <a:p>
            <a:pPr marL="171450" indent="-171450">
              <a:buFontTx/>
              <a:buChar char="-"/>
            </a:pPr>
            <a:endParaRPr lang="en-US" dirty="0"/>
          </a:p>
          <a:p>
            <a:pPr marL="0" indent="0">
              <a:buFontTx/>
              <a:buNone/>
            </a:pPr>
            <a:r>
              <a:rPr lang="en-US" b="1" dirty="0"/>
              <a:t>Manual</a:t>
            </a:r>
            <a:r>
              <a:rPr lang="en-US" dirty="0"/>
              <a:t> validation =&gt; From </a:t>
            </a:r>
            <a:r>
              <a:rPr lang="en-US" b="1" dirty="0"/>
              <a:t>Dev box -&gt; </a:t>
            </a:r>
            <a:r>
              <a:rPr lang="en-US" sz="900" b="1" kern="1200" dirty="0">
                <a:solidFill>
                  <a:schemeClr val="tx1"/>
                </a:solidFill>
                <a:effectLst/>
                <a:latin typeface="Segoe UI Light" pitchFamily="34" charset="0"/>
                <a:ea typeface="+mn-ea"/>
                <a:cs typeface="+mn-cs"/>
              </a:rPr>
              <a:t>monitoring</a:t>
            </a:r>
            <a:r>
              <a:rPr lang="en-US" sz="900" kern="1200" dirty="0">
                <a:solidFill>
                  <a:schemeClr val="tx1"/>
                </a:solidFill>
                <a:effectLst/>
                <a:latin typeface="Segoe UI Light" pitchFamily="34" charset="0"/>
                <a:ea typeface="+mn-ea"/>
                <a:cs typeface="+mn-cs"/>
              </a:rPr>
              <a:t> through </a:t>
            </a:r>
            <a:r>
              <a:rPr lang="en-US" sz="900" b="1" kern="1200" dirty="0">
                <a:solidFill>
                  <a:schemeClr val="tx1"/>
                </a:solidFill>
                <a:effectLst/>
                <a:latin typeface="Segoe UI Light" pitchFamily="34" charset="0"/>
                <a:ea typeface="+mn-ea"/>
                <a:cs typeface="+mn-cs"/>
              </a:rPr>
              <a:t>App insights </a:t>
            </a:r>
            <a:r>
              <a:rPr lang="en-US" sz="900" b="0" kern="1200" dirty="0">
                <a:solidFill>
                  <a:schemeClr val="tx1"/>
                </a:solidFill>
                <a:effectLst/>
                <a:latin typeface="Segoe UI Light" pitchFamily="34" charset="0"/>
                <a:ea typeface="+mn-ea"/>
                <a:cs typeface="+mn-cs"/>
              </a:rPr>
              <a:t>or</a:t>
            </a:r>
            <a:r>
              <a:rPr lang="en-US" sz="900" b="1" kern="1200" dirty="0">
                <a:solidFill>
                  <a:schemeClr val="tx1"/>
                </a:solidFill>
                <a:effectLst/>
                <a:latin typeface="Segoe UI Light" pitchFamily="34" charset="0"/>
                <a:ea typeface="+mn-ea"/>
                <a:cs typeface="+mn-cs"/>
              </a:rPr>
              <a:t> OMS (Operation Management suite) =&gt; last lab</a:t>
            </a:r>
          </a:p>
          <a:p>
            <a:pPr marL="0" indent="0">
              <a:buFontTx/>
              <a:buNone/>
            </a:pPr>
            <a:r>
              <a:rPr lang="en-US" sz="900" b="1" kern="1200" dirty="0">
                <a:solidFill>
                  <a:schemeClr val="tx1"/>
                </a:solidFill>
                <a:effectLst/>
                <a:latin typeface="Segoe UI Light" pitchFamily="34" charset="0"/>
                <a:ea typeface="+mn-ea"/>
                <a:cs typeface="+mn-cs"/>
              </a:rPr>
              <a:t> </a:t>
            </a:r>
          </a:p>
          <a:p>
            <a:pPr marL="0" indent="0">
              <a:buFontTx/>
              <a:buNone/>
            </a:pPr>
            <a:r>
              <a:rPr lang="en-US" sz="900" b="1" kern="1200" dirty="0">
                <a:solidFill>
                  <a:schemeClr val="tx1"/>
                </a:solidFill>
                <a:effectLst/>
                <a:latin typeface="Segoe UI Light" pitchFamily="34" charset="0"/>
                <a:ea typeface="+mn-ea"/>
                <a:cs typeface="+mn-cs"/>
              </a:rPr>
              <a:t>OMS </a:t>
            </a:r>
            <a:r>
              <a:rPr lang="en-US" sz="900" b="1" kern="1200" dirty="0">
                <a:solidFill>
                  <a:schemeClr val="tx1"/>
                </a:solidFill>
                <a:effectLst/>
                <a:latin typeface="Segoe UI Light" pitchFamily="34" charset="0"/>
                <a:ea typeface="+mn-ea"/>
                <a:cs typeface="+mn-cs"/>
                <a:sym typeface="Wingdings" panose="05000000000000000000" pitchFamily="2" charset="2"/>
              </a:rPr>
              <a:t> System Center for the Cloud (same team working on it.)</a:t>
            </a:r>
            <a:endParaRPr lang="en-US" b="1" dirty="0"/>
          </a:p>
          <a:p>
            <a:pPr marL="171450" indent="-171450">
              <a:buFontTx/>
              <a:buChar char="-"/>
            </a:pPr>
            <a:endParaRPr lang="en-US" dirty="0"/>
          </a:p>
          <a:p>
            <a:pPr marL="171450" indent="-171450">
              <a:buFontTx/>
              <a:buChar char="-"/>
            </a:pPr>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6869637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YAML file that will be used for the first lab</a:t>
            </a:r>
            <a:endParaRPr lang="en-US" b="0" i="0" dirty="0">
              <a:solidFill>
                <a:srgbClr val="000000"/>
              </a:solidFill>
              <a:effectLst/>
              <a:latin typeface="Courier New" panose="02070309020205020404" pitchFamily="49" charset="0"/>
            </a:endParaRPr>
          </a:p>
          <a:p>
            <a:pPr marL="228600" indent="-228600">
              <a:buAutoNum type="arabicPeriod"/>
            </a:pPr>
            <a:endParaRPr lang="en-US" dirty="0">
              <a:effectLst/>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6382530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F37521"/>
                </a:solidFill>
                <a:latin typeface="Segoe UI"/>
                <a:cs typeface="Segoe UI Semibold" panose="020B0702040204020203" pitchFamily="34" charset="0"/>
              </a:rPr>
              <a:t>The best way to find, share, and use software built for Kubernetes</a:t>
            </a:r>
          </a:p>
          <a:p>
            <a:pPr marL="171450" indent="-171450">
              <a:buFontTx/>
              <a:buChar char="-"/>
            </a:pPr>
            <a:endParaRPr lang="en-US" dirty="0"/>
          </a:p>
          <a:p>
            <a:pPr marL="0" indent="0">
              <a:buFontTx/>
              <a:buNone/>
            </a:pPr>
            <a:r>
              <a:rPr lang="en-US" dirty="0"/>
              <a:t>Manage complexity: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78D4"/>
                </a:solidFill>
                <a:latin typeface="Segoe UI"/>
                <a:cs typeface="Segoe UI Semibold" panose="020B0702040204020203" pitchFamily="34" charset="0"/>
              </a:rPr>
              <a:t>Helm Charts helps you define, install, and upgrade even the most complex Kubernetes application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Charts can describe complex apps; provide repeatable app installs, and serve as a single point of authority</a:t>
            </a:r>
          </a:p>
          <a:p>
            <a:pPr marL="0" indent="0">
              <a:buFontTx/>
              <a:buNone/>
            </a:pPr>
            <a:endParaRPr lang="en-US" dirty="0"/>
          </a:p>
          <a:p>
            <a:pPr marL="0" indent="0">
              <a:buFontTx/>
              <a:buNone/>
            </a:pPr>
            <a:r>
              <a:rPr lang="en-US" dirty="0"/>
              <a:t>Easy updates:</a:t>
            </a:r>
          </a:p>
          <a:p>
            <a:pPr marL="0" indent="0">
              <a:buFontTx/>
              <a:buNone/>
            </a:pPr>
            <a:r>
              <a:rPr lang="en-US" dirty="0"/>
              <a:t>Take the pain out of updates with in-place upgrades and custom hooks</a:t>
            </a:r>
          </a:p>
          <a:p>
            <a:pPr marL="0" indent="0">
              <a:buFontTx/>
              <a:buNone/>
            </a:pPr>
            <a:endParaRPr lang="en-US" dirty="0"/>
          </a:p>
          <a:p>
            <a:pPr marL="0" indent="0">
              <a:buFontTx/>
              <a:buNone/>
            </a:pPr>
            <a:r>
              <a:rPr lang="en-US" dirty="0"/>
              <a:t>Simple sharing:</a:t>
            </a:r>
          </a:p>
          <a:p>
            <a:pPr marL="0" indent="0">
              <a:buFontTx/>
              <a:buNone/>
            </a:pPr>
            <a:r>
              <a:rPr lang="en-US" dirty="0"/>
              <a:t>Charts are easy to version, share, and host on public or private servers</a:t>
            </a:r>
          </a:p>
          <a:p>
            <a:pPr marL="0" indent="0">
              <a:buFontTx/>
              <a:buNone/>
            </a:pPr>
            <a:endParaRPr lang="en-US" dirty="0"/>
          </a:p>
          <a:p>
            <a:pPr marL="0" indent="0">
              <a:buFontTx/>
              <a:buNone/>
            </a:pPr>
            <a:r>
              <a:rPr lang="en-US" dirty="0"/>
              <a:t>Rollbacks:</a:t>
            </a:r>
          </a:p>
          <a:p>
            <a:pPr marL="0" indent="0">
              <a:buFontTx/>
              <a:buNone/>
            </a:pPr>
            <a:r>
              <a:rPr lang="en-US" dirty="0"/>
              <a:t>Use helm rollback to roll back to an older version of a release with ease</a:t>
            </a:r>
          </a:p>
          <a:p>
            <a:pPr marL="0" indent="0">
              <a:buFontTx/>
              <a:buNone/>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12/6/2022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851695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recommended to read more details about Helm at: https://docs.helm.sh. You should talk about why its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important to use tool like Helm (each bullet call out part of its use case). Make sure to explain the idea behind helm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is to minimize the time it takes to work with individual YAML files, package them and share them with others.</a:t>
            </a:r>
          </a:p>
          <a:p>
            <a:endParaRPr lang="en-US" dirty="0"/>
          </a:p>
          <a:p>
            <a:r>
              <a:rPr lang="en-US" dirty="0"/>
              <a:t>Charts are explained in detail at: https://docs.helm.sh/developing_charts </a:t>
            </a:r>
          </a:p>
          <a:p>
            <a:endParaRPr lang="en-US" dirty="0"/>
          </a:p>
          <a:p>
            <a:r>
              <a:rPr lang="en-US" dirty="0"/>
              <a:t>Keep in mind that the Helm demo (later) will provide you with an opportunity to showcase lot </a:t>
            </a:r>
          </a:p>
          <a:p>
            <a:r>
              <a:rPr lang="en-US" dirty="0"/>
              <a:t>more about Helm than you can talk about now, so keep technical details to minimum.</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12/6/2022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930772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best ways to understand helm charts is by looking at the charts that are available at Github:</a:t>
            </a:r>
          </a:p>
          <a:p>
            <a:endParaRPr lang="en-US" dirty="0"/>
          </a:p>
          <a:p>
            <a:r>
              <a:rPr lang="en-US" dirty="0"/>
              <a:t>1. Helm Charts - https://github.com/helm/charts/tree/master/stable</a:t>
            </a:r>
          </a:p>
          <a:p>
            <a:r>
              <a:rPr lang="en-US" dirty="0"/>
              <a:t>2. (Best practices example) OpenStack: https://github.com/openstack/openstack-helm </a:t>
            </a:r>
          </a:p>
          <a:p>
            <a:endParaRPr lang="en-US" dirty="0"/>
          </a:p>
          <a:p>
            <a:r>
              <a:rPr lang="en-US" dirty="0"/>
              <a:t>Note: In the next demo you will be providing walkthrough of most of the key elements and workings of charts. So don’t spend too much time right now but </a:t>
            </a:r>
          </a:p>
          <a:p>
            <a:r>
              <a:rPr lang="en-US" dirty="0"/>
              <a:t>establish the fact that helm charts are used in production by large organizations.  </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12/6/2022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0121334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recommended to read more details about Helm at: https://docs.helm.sh. You should talk about why its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important to use tool like Helm (each bullet call out part of its use case). Make sure to explain the idea behind helm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is to minimize the time it takes to work with individual YAML files, package them and share them with others.</a:t>
            </a:r>
          </a:p>
          <a:p>
            <a:endParaRPr lang="en-US" dirty="0"/>
          </a:p>
          <a:p>
            <a:r>
              <a:rPr lang="en-US" dirty="0"/>
              <a:t>Charts are explained in detail at: https://docs.helm.sh/developing_charts </a:t>
            </a:r>
          </a:p>
          <a:p>
            <a:endParaRPr lang="en-US" dirty="0"/>
          </a:p>
          <a:p>
            <a:r>
              <a:rPr lang="en-US" dirty="0"/>
              <a:t>Keep in mind that the Helm demo (later) will provide you with an opportunity to showcase lot </a:t>
            </a:r>
          </a:p>
          <a:p>
            <a:r>
              <a:rPr lang="en-US" dirty="0"/>
              <a:t>more about Helm than you can talk about now, so keep technical details to minimum.</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12/6/2022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885503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Install </a:t>
            </a:r>
            <a:r>
              <a:rPr lang="en-US" dirty="0" err="1"/>
              <a:t>Wordpress</a:t>
            </a:r>
            <a:r>
              <a:rPr lang="en-US" dirty="0"/>
              <a:t> Blog</a:t>
            </a:r>
          </a:p>
          <a:p>
            <a:pPr marL="228600" indent="-228600">
              <a:buAutoNum type="arabicPeriod"/>
            </a:pPr>
            <a:r>
              <a:rPr lang="en-US" dirty="0">
                <a:effectLst/>
              </a:rPr>
              <a:t>helm repo add </a:t>
            </a:r>
            <a:r>
              <a:rPr lang="en-US" dirty="0" err="1">
                <a:effectLst/>
              </a:rPr>
              <a:t>bitnami</a:t>
            </a:r>
            <a:r>
              <a:rPr lang="en-US" dirty="0">
                <a:effectLst/>
              </a:rPr>
              <a:t> https://charts.bitnami.com/bitnami</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effectLst/>
              </a:rPr>
              <a:t>helm search hub </a:t>
            </a:r>
            <a:r>
              <a:rPr lang="en-US" b="0" i="0" dirty="0" err="1">
                <a:solidFill>
                  <a:srgbClr val="000000"/>
                </a:solidFill>
                <a:effectLst/>
                <a:latin typeface="Courier New" panose="02070309020205020404" pitchFamily="49" charset="0"/>
              </a:rPr>
              <a:t>bitnami</a:t>
            </a:r>
            <a:r>
              <a:rPr lang="en-US" b="0" i="0" dirty="0">
                <a:solidFill>
                  <a:srgbClr val="000000"/>
                </a:solidFill>
                <a:effectLst/>
                <a:latin typeface="Courier New" panose="02070309020205020404" pitchFamily="49" charset="0"/>
              </a:rPr>
              <a:t>/</a:t>
            </a:r>
            <a:r>
              <a:rPr lang="en-US" b="0" i="0" dirty="0" err="1">
                <a:solidFill>
                  <a:srgbClr val="000000"/>
                </a:solidFill>
                <a:effectLst/>
                <a:latin typeface="Courier New" panose="02070309020205020404" pitchFamily="49" charset="0"/>
              </a:rPr>
              <a:t>wordpress</a:t>
            </a:r>
            <a:endParaRPr lang="en-US" b="0" i="0" dirty="0">
              <a:solidFill>
                <a:srgbClr val="000000"/>
              </a:solidFill>
              <a:effectLst/>
              <a:latin typeface="Courier New" panose="02070309020205020404" pitchFamily="49"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helm install my-blog </a:t>
            </a:r>
            <a:r>
              <a:rPr lang="en-US" dirty="0" err="1"/>
              <a:t>bitnami</a:t>
            </a:r>
            <a:r>
              <a:rPr lang="en-US" dirty="0"/>
              <a:t>/</a:t>
            </a:r>
            <a:r>
              <a:rPr lang="en-US" dirty="0" err="1"/>
              <a:t>wordpress</a:t>
            </a:r>
            <a:endParaRPr lang="en-US" dirty="0"/>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t>Review output and wait for load balancer to get an </a:t>
            </a:r>
            <a:r>
              <a:rPr lang="en-US" dirty="0" err="1"/>
              <a:t>ip</a:t>
            </a:r>
            <a:r>
              <a:rPr lang="en-US" dirty="0"/>
              <a:t> address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effectLst/>
              </a:rPr>
              <a:t>helm list</a:t>
            </a:r>
          </a:p>
          <a:p>
            <a:pPr marL="441582" marR="0" lvl="1" indent="-228600" algn="l" defTabSz="914367" rtl="0" eaLnBrk="1" fontAlgn="auto" latinLnBrk="0" hangingPunct="1">
              <a:lnSpc>
                <a:spcPct val="90000"/>
              </a:lnSpc>
              <a:spcBef>
                <a:spcPts val="0"/>
              </a:spcBef>
              <a:spcAft>
                <a:spcPts val="333"/>
              </a:spcAft>
              <a:buClrTx/>
              <a:buSzTx/>
              <a:buFontTx/>
              <a:buAutoNum type="arabicPeriod"/>
              <a:tabLst/>
              <a:defRPr/>
            </a:pPr>
            <a:r>
              <a:rPr lang="en-US" dirty="0">
                <a:effectLst/>
              </a:rPr>
              <a:t>Talk about revisions and rollbacks for entire applications</a:t>
            </a:r>
          </a:p>
          <a:p>
            <a:pPr marL="0" indent="0">
              <a:buNone/>
            </a:pPr>
            <a:r>
              <a:rPr lang="en-US" b="0" i="0" dirty="0">
                <a:solidFill>
                  <a:srgbClr val="000000"/>
                </a:solidFill>
                <a:effectLst/>
                <a:latin typeface="Courier New" panose="02070309020205020404" pitchFamily="49" charset="0"/>
              </a:rPr>
              <a:t>5. helm show values </a:t>
            </a:r>
            <a:r>
              <a:rPr lang="en-US" b="0" i="0" dirty="0" err="1">
                <a:solidFill>
                  <a:srgbClr val="000000"/>
                </a:solidFill>
                <a:effectLst/>
                <a:latin typeface="Courier New" panose="02070309020205020404" pitchFamily="49" charset="0"/>
              </a:rPr>
              <a:t>bitnami</a:t>
            </a:r>
            <a:r>
              <a:rPr lang="en-US" b="0" i="0" dirty="0">
                <a:solidFill>
                  <a:srgbClr val="000000"/>
                </a:solidFill>
                <a:effectLst/>
                <a:latin typeface="Courier New" panose="02070309020205020404" pitchFamily="49" charset="0"/>
              </a:rPr>
              <a:t>/</a:t>
            </a:r>
            <a:r>
              <a:rPr lang="en-US" b="0" i="0" dirty="0" err="1">
                <a:solidFill>
                  <a:srgbClr val="000000"/>
                </a:solidFill>
                <a:effectLst/>
                <a:latin typeface="Courier New" panose="02070309020205020404" pitchFamily="49" charset="0"/>
              </a:rPr>
              <a:t>wordpress</a:t>
            </a:r>
            <a:endParaRPr lang="en-US" b="0" i="0" dirty="0">
              <a:solidFill>
                <a:srgbClr val="000000"/>
              </a:solidFill>
              <a:effectLst/>
              <a:latin typeface="Courier New" panose="02070309020205020404" pitchFamily="49" charset="0"/>
            </a:endParaRPr>
          </a:p>
          <a:p>
            <a:pPr marL="228600" indent="-228600">
              <a:buAutoNum type="arabicPeriod"/>
            </a:pPr>
            <a:endParaRPr lang="en-US" b="0" i="0" dirty="0">
              <a:solidFill>
                <a:srgbClr val="000000"/>
              </a:solidFill>
              <a:effectLst/>
              <a:latin typeface="Courier New" panose="02070309020205020404" pitchFamily="49" charset="0"/>
            </a:endParaRPr>
          </a:p>
          <a:p>
            <a:pPr marL="228600" indent="-228600">
              <a:buAutoNum type="arabicPeriod"/>
            </a:pPr>
            <a:endParaRPr lang="en-US" b="0" i="0" dirty="0">
              <a:solidFill>
                <a:srgbClr val="000000"/>
              </a:solidFill>
              <a:effectLst/>
              <a:latin typeface="Courier New" panose="02070309020205020404" pitchFamily="49" charset="0"/>
            </a:endParaRPr>
          </a:p>
          <a:p>
            <a:pPr marL="228600" indent="-228600">
              <a:buAutoNum type="arabicPeriod"/>
            </a:pPr>
            <a:endParaRPr lang="en-US" dirty="0">
              <a:effectLst/>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39353329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4 content sections today</a:t>
            </a:r>
          </a:p>
          <a:p>
            <a:pPr marL="171450" indent="-171450">
              <a:buFont typeface="Arial" panose="020B0604020202020204" pitchFamily="34" charset="0"/>
              <a:buChar char="•"/>
            </a:pPr>
            <a:r>
              <a:rPr lang="en-US" dirty="0"/>
              <a:t>Each section has </a:t>
            </a:r>
          </a:p>
          <a:p>
            <a:pPr marL="384432" lvl="1" indent="-171450">
              <a:buFont typeface="Arial" panose="020B0604020202020204" pitchFamily="34" charset="0"/>
              <a:buChar char="•"/>
            </a:pPr>
            <a:r>
              <a:rPr lang="en-US" dirty="0"/>
              <a:t>An overview of the solution area</a:t>
            </a:r>
          </a:p>
          <a:p>
            <a:pPr marL="384432" lvl="1" indent="-171450">
              <a:buFont typeface="Arial" panose="020B0604020202020204" pitchFamily="34" charset="0"/>
              <a:buChar char="•"/>
            </a:pPr>
            <a:r>
              <a:rPr lang="en-US" dirty="0"/>
              <a:t>A hands-on lab</a:t>
            </a:r>
          </a:p>
          <a:p>
            <a:pPr marL="384432" lvl="1" indent="-171450">
              <a:buFont typeface="Arial" panose="020B0604020202020204" pitchFamily="34" charset="0"/>
              <a:buChar char="•"/>
            </a:pPr>
            <a:r>
              <a:rPr lang="en-US" dirty="0"/>
              <a:t>Lab is subset of solution area</a:t>
            </a:r>
          </a:p>
          <a:p>
            <a:pPr marL="171450" lvl="0" indent="-171450">
              <a:buFont typeface="Arial" panose="020B0604020202020204" pitchFamily="34" charset="0"/>
              <a:buChar char="•"/>
            </a:pPr>
            <a:r>
              <a:rPr lang="en-US" dirty="0"/>
              <a:t>We’ll also have</a:t>
            </a:r>
          </a:p>
          <a:p>
            <a:pPr marL="384432" lvl="1" indent="-171450">
              <a:buFont typeface="Arial" panose="020B0604020202020204" pitchFamily="34" charset="0"/>
              <a:buChar char="•"/>
            </a:pPr>
            <a:r>
              <a:rPr lang="en-US" dirty="0"/>
              <a:t>Breaks (including lunch)</a:t>
            </a:r>
          </a:p>
          <a:p>
            <a:pPr marL="384432" lvl="1" indent="-171450">
              <a:buFont typeface="Arial" panose="020B0604020202020204" pitchFamily="34" charset="0"/>
              <a:buChar char="•"/>
            </a:pPr>
            <a:r>
              <a:rPr lang="en-US" dirty="0"/>
              <a:t>Lots of FUN!</a:t>
            </a:r>
          </a:p>
          <a:p>
            <a:pPr marL="171450" lvl="0" indent="-171450">
              <a:buFont typeface="Arial" panose="020B0604020202020204" pitchFamily="34" charset="0"/>
              <a:buChar char="•"/>
            </a:pPr>
            <a:r>
              <a:rPr lang="en-US" dirty="0"/>
              <a:t>End around 3:30 Central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875366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1387523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hlinkClick r:id="rId3"/>
              </a:rPr>
              <a:t>https://aka.ms/azuredevdaylabs</a:t>
            </a:r>
            <a:endParaRPr lang="en-US" sz="9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8357926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hlinkClick r:id="rId3"/>
              </a:rPr>
              <a:t>https://aka.ms/azuredevdaylabs</a:t>
            </a:r>
            <a:endParaRPr lang="en-US" sz="9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2849976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23753933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there are many benefits to autoscaling, these are just to highlight a few and the area of focus where the benefit would show</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6010896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1747894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2149195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 not specifically discuss stateful sets in this presentation</a:t>
            </a:r>
          </a:p>
          <a:p>
            <a:endParaRPr lang="en-US" dirty="0"/>
          </a:p>
          <a:p>
            <a:r>
              <a:rPr lang="en-US" dirty="0"/>
              <a:t>It may take longer to scale down than to scale up</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8894200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53710535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The controller fetches the pod metrics from the metrics server. </a:t>
            </a:r>
          </a:p>
          <a:p>
            <a:pPr marL="228600" indent="-228600">
              <a:buAutoNum type="arabicPeriod"/>
            </a:pPr>
            <a:r>
              <a:rPr lang="en-US" dirty="0"/>
              <a:t>If the target utilization is set for the pod, the controller calculates the utilization value as a percentage of the resource request. </a:t>
            </a:r>
          </a:p>
          <a:p>
            <a:pPr marL="228600" indent="-228600">
              <a:buAutoNum type="arabicPeriod"/>
            </a:pPr>
            <a:r>
              <a:rPr lang="en-US" dirty="0"/>
              <a:t>The controller then takes the ‘mean’ of the utilization across all pods and produces a ratio used to scale the number of pods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247475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280692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Tutorial: https://kubernetes.io/docs/tasks/run-application/horizontal-pod-autoscale-walkthrough.</a:t>
            </a:r>
          </a:p>
          <a:p>
            <a:endParaRPr lang="en-US" dirty="0"/>
          </a:p>
          <a:p>
            <a:pPr marL="228600" indent="-228600">
              <a:buAutoNum type="arabicPeriod"/>
            </a:pPr>
            <a:r>
              <a:rPr lang="en-US" dirty="0"/>
              <a:t>Make sure you have at least a two node AKS cluster. If you followed the pre-requisites and steps, you are ready to go.</a:t>
            </a:r>
          </a:p>
          <a:p>
            <a:pPr marL="228600" indent="-228600">
              <a:buAutoNum type="arabicPeriod"/>
            </a:pPr>
            <a:r>
              <a:rPr lang="en-US" dirty="0"/>
              <a:t>Go to the Scaling\Demos repository and click on Code, then </a:t>
            </a:r>
            <a:r>
              <a:rPr lang="en-US" dirty="0" err="1"/>
              <a:t>Codespace</a:t>
            </a:r>
            <a:r>
              <a:rPr lang="en-US" dirty="0"/>
              <a:t> and open a new </a:t>
            </a:r>
            <a:r>
              <a:rPr lang="en-US" dirty="0" err="1"/>
              <a:t>codespace</a:t>
            </a:r>
            <a:r>
              <a:rPr lang="en-US" dirty="0"/>
              <a:t>. You should find yourself in VS Code.</a:t>
            </a:r>
          </a:p>
          <a:p>
            <a:pPr marL="228600" indent="-228600">
              <a:buAutoNum type="arabicPeriod"/>
            </a:pPr>
            <a:r>
              <a:rPr lang="en-US" dirty="0"/>
              <a:t>Open two terminal windows and log in to Azure in both of them. Use ‘</a:t>
            </a:r>
            <a:r>
              <a:rPr lang="en-US" dirty="0" err="1"/>
              <a:t>az</a:t>
            </a:r>
            <a:r>
              <a:rPr lang="en-US" dirty="0"/>
              <a:t> login –use-device-code’</a:t>
            </a:r>
          </a:p>
          <a:p>
            <a:pPr marL="228600" indent="-228600">
              <a:buAutoNum type="arabicPeriod"/>
            </a:pPr>
            <a:r>
              <a:rPr lang="en-US" dirty="0"/>
              <a:t>Run </a:t>
            </a:r>
            <a:r>
              <a:rPr lang="en-US" dirty="0" err="1"/>
              <a:t>az</a:t>
            </a:r>
            <a:r>
              <a:rPr lang="en-US" dirty="0"/>
              <a:t> </a:t>
            </a:r>
            <a:r>
              <a:rPr lang="en-US" dirty="0" err="1"/>
              <a:t>aks</a:t>
            </a:r>
            <a:r>
              <a:rPr lang="en-US" dirty="0"/>
              <a:t> get-credentials in both windows</a:t>
            </a:r>
          </a:p>
          <a:p>
            <a:pPr marL="228600" indent="-228600">
              <a:buAutoNum type="arabicPeriod"/>
            </a:pPr>
            <a:r>
              <a:rPr lang="en-US" dirty="0"/>
              <a:t>In the root folder of the content you will find a file .\Demo1-HPA\</a:t>
            </a:r>
            <a:r>
              <a:rPr lang="en-US" dirty="0" err="1"/>
              <a:t>apache</a:t>
            </a:r>
            <a:r>
              <a:rPr lang="en-US" dirty="0"/>
              <a:t>\</a:t>
            </a:r>
            <a:r>
              <a:rPr lang="en-US" dirty="0" err="1"/>
              <a:t>php-apache.yaml</a:t>
            </a:r>
            <a:r>
              <a:rPr lang="en-US" dirty="0"/>
              <a:t>, this is your deployment/source file. Go over this with viewers.</a:t>
            </a:r>
          </a:p>
          <a:p>
            <a:pPr marL="228600" indent="-228600">
              <a:buAutoNum type="arabicPeriod"/>
            </a:pPr>
            <a:r>
              <a:rPr lang="en-US" dirty="0"/>
              <a:t>Deploy </a:t>
            </a:r>
            <a:r>
              <a:rPr lang="en-US" dirty="0" err="1"/>
              <a:t>kubectl</a:t>
            </a:r>
            <a:r>
              <a:rPr lang="en-US" dirty="0"/>
              <a:t> apply –f </a:t>
            </a:r>
            <a:r>
              <a:rPr lang="en-US" dirty="0" err="1"/>
              <a:t>php-apache.yaml</a:t>
            </a:r>
            <a:endParaRPr lang="en-US" dirty="0"/>
          </a:p>
          <a:p>
            <a:pPr marL="228600" indent="-228600">
              <a:buAutoNum type="arabicPeriod"/>
            </a:pPr>
            <a:r>
              <a:rPr lang="en-US" dirty="0"/>
              <a:t>Either using </a:t>
            </a:r>
            <a:r>
              <a:rPr lang="en-US" dirty="0" err="1"/>
              <a:t>kubectl</a:t>
            </a:r>
            <a:r>
              <a:rPr lang="en-US" dirty="0"/>
              <a:t> or by looking in the cluster, confirm the deployment is running.</a:t>
            </a:r>
          </a:p>
          <a:p>
            <a:pPr marL="228600" indent="-228600">
              <a:buAutoNum type="arabicPeriod"/>
            </a:pPr>
            <a:r>
              <a:rPr lang="en-US" dirty="0"/>
              <a:t>Open and review the </a:t>
            </a:r>
            <a:r>
              <a:rPr lang="en-US" dirty="0" err="1"/>
              <a:t>hpa</a:t>
            </a:r>
            <a:r>
              <a:rPr lang="en-US" dirty="0"/>
              <a:t> file, </a:t>
            </a:r>
            <a:r>
              <a:rPr lang="en-US" dirty="0" err="1"/>
              <a:t>myhpa.yaml</a:t>
            </a:r>
            <a:r>
              <a:rPr lang="en-US" dirty="0"/>
              <a:t> and then deploy it ‘</a:t>
            </a:r>
            <a:r>
              <a:rPr lang="en-US" dirty="0" err="1"/>
              <a:t>kubectl</a:t>
            </a:r>
            <a:r>
              <a:rPr lang="en-US" dirty="0"/>
              <a:t> apply –f </a:t>
            </a:r>
            <a:r>
              <a:rPr lang="en-US" dirty="0" err="1"/>
              <a:t>myhpa.yaml</a:t>
            </a:r>
            <a:r>
              <a:rPr lang="en-US" dirty="0"/>
              <a:t>’</a:t>
            </a:r>
          </a:p>
          <a:p>
            <a:pPr marL="228600" indent="-228600">
              <a:buAutoNum type="arabicPeriod"/>
            </a:pPr>
            <a:r>
              <a:rPr lang="en-US" dirty="0"/>
              <a:t>Check the status of the </a:t>
            </a:r>
            <a:r>
              <a:rPr lang="en-US" dirty="0" err="1"/>
              <a:t>hpa</a:t>
            </a:r>
            <a:r>
              <a:rPr lang="en-US" dirty="0"/>
              <a:t> ‘</a:t>
            </a:r>
            <a:r>
              <a:rPr lang="en-US" dirty="0" err="1"/>
              <a:t>kubectl</a:t>
            </a:r>
            <a:r>
              <a:rPr lang="en-US" dirty="0"/>
              <a:t> get </a:t>
            </a:r>
            <a:r>
              <a:rPr lang="en-US" dirty="0" err="1"/>
              <a:t>hpa</a:t>
            </a:r>
            <a:r>
              <a:rPr lang="en-US" dirty="0"/>
              <a:t>’</a:t>
            </a:r>
          </a:p>
          <a:p>
            <a:pPr marL="228600" indent="-228600">
              <a:buAutoNum type="arabicPeriod"/>
            </a:pPr>
            <a:r>
              <a:rPr lang="en-US" dirty="0"/>
              <a:t>Now you want to increase the load, run the command line :</a:t>
            </a:r>
          </a:p>
          <a:p>
            <a:pPr marL="0" indent="0">
              <a:buNone/>
            </a:pPr>
            <a:r>
              <a:rPr lang="en-US" dirty="0"/>
              <a:t> </a:t>
            </a:r>
            <a:r>
              <a:rPr lang="en-US" dirty="0" err="1"/>
              <a:t>kubectl</a:t>
            </a:r>
            <a:r>
              <a:rPr lang="en-US" dirty="0"/>
              <a:t> run -</a:t>
            </a:r>
            <a:r>
              <a:rPr lang="en-US" dirty="0" err="1"/>
              <a:t>i</a:t>
            </a:r>
            <a:r>
              <a:rPr lang="en-US" dirty="0"/>
              <a:t> --</a:t>
            </a:r>
            <a:r>
              <a:rPr lang="en-US" dirty="0" err="1"/>
              <a:t>tty</a:t>
            </a:r>
            <a:r>
              <a:rPr lang="en-US" dirty="0"/>
              <a:t> load-generator --rm --image</a:t>
            </a:r>
            <a:r>
              <a:rPr lang="en-US" dirty="0">
                <a:solidFill>
                  <a:srgbClr val="666666"/>
                </a:solidFill>
                <a:effectLst/>
              </a:rPr>
              <a:t>=</a:t>
            </a:r>
            <a:r>
              <a:rPr lang="en-US" dirty="0"/>
              <a:t>busybox:1.28 --restart</a:t>
            </a:r>
            <a:r>
              <a:rPr lang="en-US" dirty="0">
                <a:solidFill>
                  <a:srgbClr val="666666"/>
                </a:solidFill>
                <a:effectLst/>
              </a:rPr>
              <a:t>=</a:t>
            </a:r>
            <a:r>
              <a:rPr lang="en-US" dirty="0"/>
              <a:t>Never -- /bin/</a:t>
            </a:r>
            <a:r>
              <a:rPr lang="en-US" dirty="0" err="1"/>
              <a:t>sh</a:t>
            </a:r>
            <a:r>
              <a:rPr lang="en-US" dirty="0"/>
              <a:t> -c </a:t>
            </a:r>
            <a:r>
              <a:rPr lang="en-US" dirty="0">
                <a:solidFill>
                  <a:srgbClr val="BB4444"/>
                </a:solidFill>
                <a:effectLst/>
              </a:rPr>
              <a:t>"while sleep 0.01; do </a:t>
            </a:r>
            <a:r>
              <a:rPr lang="en-US" dirty="0" err="1">
                <a:solidFill>
                  <a:srgbClr val="BB4444"/>
                </a:solidFill>
                <a:effectLst/>
              </a:rPr>
              <a:t>wget</a:t>
            </a:r>
            <a:r>
              <a:rPr lang="en-US" dirty="0">
                <a:solidFill>
                  <a:srgbClr val="BB4444"/>
                </a:solidFill>
                <a:effectLst/>
              </a:rPr>
              <a:t> -q -O- http://php-apache; done"</a:t>
            </a:r>
            <a:endParaRPr lang="en-US" dirty="0"/>
          </a:p>
          <a:p>
            <a:pPr marL="0" indent="0">
              <a:buNone/>
            </a:pPr>
            <a:r>
              <a:rPr lang="en-US" dirty="0"/>
              <a:t>9. In the other terminal window, watch the change in the </a:t>
            </a:r>
            <a:r>
              <a:rPr lang="en-US" dirty="0" err="1"/>
              <a:t>hpa</a:t>
            </a:r>
            <a:r>
              <a:rPr lang="en-US" dirty="0"/>
              <a:t>:</a:t>
            </a:r>
            <a:br>
              <a:rPr lang="en-US" dirty="0"/>
            </a:br>
            <a:r>
              <a:rPr lang="en-US" dirty="0" err="1"/>
              <a:t>kubectl</a:t>
            </a:r>
            <a:r>
              <a:rPr lang="en-US" dirty="0"/>
              <a:t> get </a:t>
            </a:r>
            <a:r>
              <a:rPr lang="en-US" dirty="0" err="1"/>
              <a:t>hpa</a:t>
            </a:r>
            <a:r>
              <a:rPr lang="en-US" dirty="0"/>
              <a:t> </a:t>
            </a:r>
            <a:r>
              <a:rPr lang="en-US" dirty="0" err="1"/>
              <a:t>php-apache</a:t>
            </a:r>
            <a:r>
              <a:rPr lang="en-US" dirty="0"/>
              <a:t> –watch</a:t>
            </a:r>
          </a:p>
          <a:p>
            <a:pPr marL="0" indent="0">
              <a:buNone/>
            </a:pPr>
            <a:r>
              <a:rPr lang="en-US" dirty="0"/>
              <a:t>10. Scale back down by ending the load generator pod by doing CTRL+C</a:t>
            </a:r>
          </a:p>
          <a:p>
            <a:pPr marL="0" indent="0">
              <a:buNone/>
            </a:pPr>
            <a:r>
              <a:rPr lang="en-US" dirty="0"/>
              <a:t>11. Look at the watch statement again to make sure the load has gone down.</a:t>
            </a:r>
          </a:p>
          <a:p>
            <a:pPr marL="0" indent="0">
              <a:buNone/>
            </a:pPr>
            <a:br>
              <a:rPr lang="en-US" dirty="0"/>
            </a:br>
            <a:endParaRPr lang="en-US" dirty="0"/>
          </a:p>
          <a:p>
            <a:pPr marL="228600" indent="-228600">
              <a:buAutoNum type="arabicPeriod"/>
            </a:pPr>
            <a:r>
              <a:rPr lang="en-US" dirty="0"/>
              <a:t>(azure-voting-app-</a:t>
            </a:r>
            <a:r>
              <a:rPr lang="en-US" dirty="0" err="1"/>
              <a:t>redis</a:t>
            </a:r>
            <a:r>
              <a:rPr lang="en-US" dirty="0"/>
              <a:t>), review the docker-</a:t>
            </a:r>
            <a:r>
              <a:rPr lang="en-US" dirty="0" err="1"/>
              <a:t>compose.yaml</a:t>
            </a:r>
            <a:r>
              <a:rPr lang="en-US" dirty="0"/>
              <a:t> file with audience. It does not have anything in it regarding HPA at this point. You will be running this locally so make sure the port isn’t blocked on your machine (port 8080). If its blocked, use a different port. This step of running the sample before the HPA is step 4.</a:t>
            </a:r>
          </a:p>
          <a:p>
            <a:pPr marL="228600" indent="-228600">
              <a:buAutoNum type="arabicPeriod"/>
            </a:pPr>
            <a:r>
              <a:rPr lang="en-US" dirty="0"/>
              <a:t>For step 5, start off by showing the HPA code at azure-vote-</a:t>
            </a:r>
            <a:r>
              <a:rPr lang="en-US" dirty="0" err="1"/>
              <a:t>hpa.yaml</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3205905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https://cloud.google.com/kubernetes-engine/docs/concepts/horizontalpodautoscaler#limitations</a:t>
            </a:r>
          </a:p>
          <a:p>
            <a:pPr algn="l">
              <a:buFont typeface="Arial" panose="020B0604020202020204" pitchFamily="34" charset="0"/>
              <a:buChar char="•"/>
            </a:pPr>
            <a:r>
              <a:rPr lang="en-US" b="0" i="0" dirty="0">
                <a:solidFill>
                  <a:srgbClr val="202124"/>
                </a:solidFill>
                <a:effectLst/>
                <a:latin typeface="Roboto" panose="02000000000000000000" pitchFamily="2" charset="0"/>
              </a:rPr>
              <a:t>Do not use the Horizontal Pod </a:t>
            </a:r>
            <a:r>
              <a:rPr lang="en-US" b="0" i="0" dirty="0" err="1">
                <a:solidFill>
                  <a:srgbClr val="202124"/>
                </a:solidFill>
                <a:effectLst/>
                <a:latin typeface="Roboto" panose="02000000000000000000" pitchFamily="2" charset="0"/>
              </a:rPr>
              <a:t>Autoscaler</a:t>
            </a:r>
            <a:r>
              <a:rPr lang="en-US" b="0" i="0" dirty="0">
                <a:solidFill>
                  <a:srgbClr val="202124"/>
                </a:solidFill>
                <a:effectLst/>
                <a:latin typeface="Roboto" panose="02000000000000000000" pitchFamily="2" charset="0"/>
              </a:rPr>
              <a:t> together with the </a:t>
            </a:r>
            <a:r>
              <a:rPr lang="en-US" b="0" i="0" dirty="0">
                <a:solidFill>
                  <a:srgbClr val="202124"/>
                </a:solidFill>
                <a:effectLst/>
                <a:latin typeface="Roboto" panose="02000000000000000000" pitchFamily="2" charset="0"/>
                <a:hlinkClick r:id="rId3"/>
              </a:rPr>
              <a:t>Vertical Pod </a:t>
            </a:r>
            <a:r>
              <a:rPr lang="en-US" b="0" i="0" dirty="0" err="1">
                <a:solidFill>
                  <a:srgbClr val="202124"/>
                </a:solidFill>
                <a:effectLst/>
                <a:latin typeface="Roboto" panose="02000000000000000000" pitchFamily="2" charset="0"/>
                <a:hlinkClick r:id="rId3"/>
              </a:rPr>
              <a:t>Autoscaler</a:t>
            </a:r>
            <a:r>
              <a:rPr lang="en-US" b="0" i="0" dirty="0">
                <a:solidFill>
                  <a:srgbClr val="202124"/>
                </a:solidFill>
                <a:effectLst/>
                <a:latin typeface="Roboto" panose="02000000000000000000" pitchFamily="2" charset="0"/>
              </a:rPr>
              <a:t> on CPU or memory. You can use the Horizontal Pod </a:t>
            </a:r>
            <a:r>
              <a:rPr lang="en-US" b="0" i="0" dirty="0" err="1">
                <a:solidFill>
                  <a:srgbClr val="202124"/>
                </a:solidFill>
                <a:effectLst/>
                <a:latin typeface="Roboto" panose="02000000000000000000" pitchFamily="2" charset="0"/>
              </a:rPr>
              <a:t>Autoscaler</a:t>
            </a:r>
            <a:r>
              <a:rPr lang="en-US" b="0" i="0" dirty="0">
                <a:solidFill>
                  <a:srgbClr val="202124"/>
                </a:solidFill>
                <a:effectLst/>
                <a:latin typeface="Roboto" panose="02000000000000000000" pitchFamily="2" charset="0"/>
              </a:rPr>
              <a:t> with the Vertical Pod </a:t>
            </a:r>
            <a:r>
              <a:rPr lang="en-US" b="0" i="0" dirty="0" err="1">
                <a:solidFill>
                  <a:srgbClr val="202124"/>
                </a:solidFill>
                <a:effectLst/>
                <a:latin typeface="Roboto" panose="02000000000000000000" pitchFamily="2" charset="0"/>
              </a:rPr>
              <a:t>Autoscaler</a:t>
            </a:r>
            <a:r>
              <a:rPr lang="en-US" b="0" i="0" dirty="0">
                <a:solidFill>
                  <a:srgbClr val="202124"/>
                </a:solidFill>
                <a:effectLst/>
                <a:latin typeface="Roboto" panose="02000000000000000000" pitchFamily="2" charset="0"/>
              </a:rPr>
              <a:t> for other metrics.</a:t>
            </a:r>
          </a:p>
          <a:p>
            <a:pPr algn="l">
              <a:buFont typeface="Arial" panose="020B0604020202020204" pitchFamily="34" charset="0"/>
              <a:buChar char="•"/>
            </a:pPr>
            <a:r>
              <a:rPr lang="en-US" b="0" i="0" dirty="0">
                <a:solidFill>
                  <a:srgbClr val="202124"/>
                </a:solidFill>
                <a:effectLst/>
                <a:latin typeface="Roboto" panose="02000000000000000000" pitchFamily="2" charset="0"/>
              </a:rPr>
              <a:t>If you have a Deployment, don't configure horizontal Pod autoscaling on the </a:t>
            </a:r>
            <a:r>
              <a:rPr lang="en-US" b="0" i="0" dirty="0" err="1">
                <a:solidFill>
                  <a:srgbClr val="202124"/>
                </a:solidFill>
                <a:effectLst/>
                <a:latin typeface="Roboto" panose="02000000000000000000" pitchFamily="2" charset="0"/>
              </a:rPr>
              <a:t>ReplicaSet</a:t>
            </a:r>
            <a:r>
              <a:rPr lang="en-US" b="0" i="0" dirty="0">
                <a:solidFill>
                  <a:srgbClr val="202124"/>
                </a:solidFill>
                <a:effectLst/>
                <a:latin typeface="Roboto" panose="02000000000000000000" pitchFamily="2" charset="0"/>
              </a:rPr>
              <a:t> or Replication Controller backing it. When you perform a rolling update on the Deployment or Replication Controller, it is effectively replaced by a new Replication Controller. Instead configure horizontal Pod autoscaling on the Deployment itself.</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898059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1326435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https://keda.sh/docs/2.6/concepts/</a:t>
            </a:r>
          </a:p>
          <a:p>
            <a:endParaRPr lang="en-US" dirty="0"/>
          </a:p>
          <a:p>
            <a:r>
              <a:rPr lang="en-US" dirty="0"/>
              <a:t>This diagram shows how KEDA works in conjunction with the K8s HPA, external event sources and </a:t>
            </a:r>
            <a:r>
              <a:rPr lang="en-US" dirty="0" err="1"/>
              <a:t>etcd</a:t>
            </a:r>
            <a:r>
              <a:rPr lang="en-US" dirty="0"/>
              <a:t> data. HPA works as it normally would with request limits set but the workload itself could be supplied by events</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3901137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1644287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https://keda.sh/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0325659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 of this demo comes from the Advanced Autoscaling workshop https://azure.github.io/aks-advanced-autoscaling/. The source code was placed into our own repository in case changes were made we had not tested. You will need to setup the environment, start in module 0 and show code spaces.</a:t>
            </a:r>
          </a:p>
          <a:p>
            <a:r>
              <a:rPr lang="en-US" dirty="0"/>
              <a:t>Module 0 – You can setup your own environment or you can go to </a:t>
            </a:r>
            <a:r>
              <a:rPr lang="en-US" dirty="0" err="1"/>
              <a:t>Codespaces</a:t>
            </a:r>
            <a:endParaRPr lang="en-US" dirty="0"/>
          </a:p>
          <a:p>
            <a:r>
              <a:rPr lang="en-US" dirty="0"/>
              <a:t>Module 1 – Deploy the infrastructure, you should have this done before the first demo, but just in case….</a:t>
            </a:r>
          </a:p>
          <a:p>
            <a:r>
              <a:rPr lang="en-US" dirty="0"/>
              <a:t>Module 2 – ./Demo3-4-ACI-Keda/docs/modules/Module2/index.md. This is the demo you are doing, refer to the architectural diagram. You need to have already installed KEDA in your cluster, unless you just want to do it here. Walk the students through the instructions for the module and explain why you have to have secrets </a:t>
            </a:r>
            <a:r>
              <a:rPr lang="en-US" dirty="0" err="1"/>
              <a:t>etc</a:t>
            </a:r>
            <a:r>
              <a:rPr lang="en-US" dirty="0"/>
              <a:t> for accessing Azure Service Bus. Follow the steps for the lab, using Azure Load Testing to test the scaling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2659421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9722091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737108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750454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800" b="1" dirty="0">
                <a:solidFill>
                  <a:srgbClr val="2F2F2F"/>
                </a:solidFill>
                <a:latin typeface="+mj-lt"/>
                <a:cs typeface="+mn-cs"/>
              </a:rPr>
              <a:t>Portable unit of deployment - </a:t>
            </a:r>
            <a:r>
              <a:rPr lang="en-US" sz="2800" dirty="0"/>
              <a:t>Containers are a solution to the </a:t>
            </a:r>
            <a:r>
              <a:rPr lang="en-US" sz="2800" b="1" dirty="0"/>
              <a:t>problem of how to get software to run reliably when moved from one computing </a:t>
            </a:r>
            <a:r>
              <a:rPr lang="en-US" sz="2800" dirty="0"/>
              <a:t>environment to another. This could be from a developer's laptop to a test environment, from a staging environment into production and perhaps from a physical machine in a data center to a virtual machine in a private or public </a:t>
            </a:r>
          </a:p>
          <a:p>
            <a:pPr defTabSz="914367">
              <a:spcBef>
                <a:spcPct val="20000"/>
              </a:spcBef>
              <a:buSzPct val="90000"/>
              <a:defRPr/>
            </a:pPr>
            <a:endParaRPr lang="en-US" sz="2800" b="1" dirty="0">
              <a:solidFill>
                <a:srgbClr val="2F2F2F"/>
              </a:solidFill>
              <a:latin typeface="+mj-lt"/>
              <a:cs typeface="+mn-cs"/>
            </a:endParaRPr>
          </a:p>
          <a:p>
            <a:pPr marL="0" marR="0" lvl="0" indent="0" algn="l" defTabSz="914367" rtl="0" eaLnBrk="1" fontAlgn="auto" latinLnBrk="0" hangingPunct="1">
              <a:lnSpc>
                <a:spcPct val="90000"/>
              </a:lnSpc>
              <a:spcBef>
                <a:spcPct val="20000"/>
              </a:spcBef>
              <a:spcAft>
                <a:spcPts val="333"/>
              </a:spcAft>
              <a:buClrTx/>
              <a:buSzPct val="90000"/>
              <a:buFontTx/>
              <a:buNone/>
              <a:tabLst/>
              <a:defRPr/>
            </a:pPr>
            <a:r>
              <a:rPr lang="en-US" sz="2800" b="1" dirty="0">
                <a:solidFill>
                  <a:srgbClr val="2F2F2F"/>
                </a:solidFill>
                <a:latin typeface="+mj-lt"/>
                <a:cs typeface="+mn-cs"/>
              </a:rPr>
              <a:t>Application code and dependencies compartmentalized - </a:t>
            </a:r>
            <a:r>
              <a:rPr lang="en-US" sz="2800" b="1" dirty="0"/>
              <a:t>Simply put, a container consists of an entire runtime environment</a:t>
            </a:r>
            <a:r>
              <a:rPr lang="en-US" sz="2800" dirty="0"/>
              <a:t>: an application, plus all its dependencies, libraries and other binaries, and configuration files needed to run it, bundled into one package. By containerizing the application platform and its dependencies, differences in OS distributions and underlying infrastructure are abstracted away.</a:t>
            </a:r>
          </a:p>
          <a:p>
            <a:pPr defTabSz="914367">
              <a:spcBef>
                <a:spcPct val="20000"/>
              </a:spcBef>
              <a:buSzPct val="90000"/>
              <a:defRPr/>
            </a:pPr>
            <a:endParaRPr lang="en-US" sz="2800" b="1" dirty="0">
              <a:solidFill>
                <a:srgbClr val="2F2F2F"/>
              </a:solidFill>
              <a:latin typeface="+mj-lt"/>
              <a:cs typeface="+mn-cs"/>
            </a:endParaRPr>
          </a:p>
          <a:p>
            <a:pPr marL="0" indent="0">
              <a:buNone/>
            </a:pPr>
            <a:r>
              <a:rPr lang="en-US" sz="2800" b="1" dirty="0">
                <a:solidFill>
                  <a:srgbClr val="2F2F2F"/>
                </a:solidFill>
                <a:latin typeface="+mj-lt"/>
                <a:cs typeface="+mn-cs"/>
              </a:rPr>
              <a:t>Virtualization without the need of a VM overhead - </a:t>
            </a:r>
            <a:r>
              <a:rPr lang="en-US" sz="2800" b="0" dirty="0"/>
              <a:t>With virtualization technology, the package that can be passed around is a virtual machine and it includes an entire operating system as well as the application. A physical server running three virtual machines would have a hypervisor and three separate operating systems running on top of it.</a:t>
            </a:r>
          </a:p>
          <a:p>
            <a:pPr marL="0" indent="0">
              <a:buNone/>
            </a:pPr>
            <a:r>
              <a:rPr lang="en-US" sz="2800" b="0" dirty="0"/>
              <a:t>By contrast a server running three containerized applications as with Docker runs a single operating system, and each container shares the operating system kernel with the other containers. </a:t>
            </a:r>
          </a:p>
          <a:p>
            <a:pPr marL="0" indent="0">
              <a:buNone/>
            </a:pPr>
            <a:endParaRPr lang="en-US" sz="2800" b="1" dirty="0"/>
          </a:p>
          <a:p>
            <a:pPr marL="0" indent="0">
              <a:buNone/>
            </a:pPr>
            <a:r>
              <a:rPr lang="en-US" sz="2800" dirty="0"/>
              <a:t>Shared parts of the operating system are read only, while each container has its own mount (i.e., a way to access the container) for writing. Persistent Storage through Volume</a:t>
            </a:r>
            <a:r>
              <a:rPr lang="en-US" sz="2800" baseline="0" dirty="0"/>
              <a:t> Mapping</a:t>
            </a:r>
          </a:p>
          <a:p>
            <a:pPr marL="0" indent="0">
              <a:buNone/>
            </a:pPr>
            <a:endParaRPr lang="en-US" sz="2800" baseline="0" dirty="0"/>
          </a:p>
          <a:p>
            <a:r>
              <a:rPr lang="en-US" sz="2800" dirty="0"/>
              <a:t>A container may be only tens of megabytes in size, whereas a virtual machine with its own entire operating system may be several gigabytes in size.</a:t>
            </a:r>
          </a:p>
          <a:p>
            <a:r>
              <a:rPr lang="en-US" sz="2800" dirty="0"/>
              <a:t>Because of this, a single server can host far more containers than virtual machines. Virtual machines may take several minutes to boot up their operating systems and begin running the applications they host, containerized applications can be started almost instantly.</a:t>
            </a:r>
          </a:p>
          <a:p>
            <a:pPr defTabSz="914225">
              <a:defRPr/>
            </a:pPr>
            <a:endParaRPr lang="en-US" sz="2800" b="1" dirty="0">
              <a:solidFill>
                <a:srgbClr val="2F2F2F"/>
              </a:solidFill>
              <a:latin typeface="+mj-lt"/>
              <a:cs typeface="+mn-cs"/>
            </a:endParaRPr>
          </a:p>
          <a:p>
            <a:pPr defTabSz="896386">
              <a:spcBef>
                <a:spcPts val="490"/>
              </a:spcBef>
              <a:defRPr/>
            </a:pPr>
            <a:r>
              <a:rPr lang="en-US" sz="2800" b="1" dirty="0">
                <a:solidFill>
                  <a:srgbClr val="2F2F2F"/>
                </a:solidFill>
                <a:latin typeface="+mj-lt"/>
                <a:cs typeface="+mn-cs"/>
              </a:rPr>
              <a:t>Best practice to organize one service/container</a:t>
            </a:r>
          </a:p>
          <a:p>
            <a:pPr marL="0" indent="0">
              <a:buNone/>
            </a:pPr>
            <a:endParaRPr lang="en-US" sz="2800" dirty="0"/>
          </a:p>
          <a:p>
            <a:pPr marL="0" indent="0">
              <a:buNone/>
            </a:pPr>
            <a:endParaRPr lang="en-US" sz="2800" dirty="0"/>
          </a:p>
          <a:p>
            <a:pPr marL="0" indent="0">
              <a:buNone/>
            </a:pPr>
            <a:r>
              <a:rPr lang="en-US" sz="2800" dirty="0"/>
              <a:t>Different versions of software on different</a:t>
            </a:r>
            <a:r>
              <a:rPr lang="en-US" sz="2800" baseline="0" dirty="0"/>
              <a:t> environments</a:t>
            </a:r>
          </a:p>
          <a:p>
            <a:pPr marL="0" indent="0">
              <a:buNone/>
            </a:pPr>
            <a:r>
              <a:rPr lang="en-US" sz="2800" baseline="0" dirty="0"/>
              <a:t>Scale out an environment easily</a:t>
            </a:r>
            <a:endParaRPr lang="en-US" sz="2800" dirty="0"/>
          </a:p>
          <a:p>
            <a:pPr marL="0" indent="0">
              <a:buNone/>
            </a:pPr>
            <a:r>
              <a:rPr lang="en-US" sz="2800" dirty="0"/>
              <a:t>SCALE AS A MONOLITH – today</a:t>
            </a:r>
            <a:r>
              <a:rPr lang="en-US" sz="2800" baseline="0" dirty="0"/>
              <a:t> we scale as monolith’s.</a:t>
            </a:r>
            <a:endParaRPr lang="en-US" sz="2800" dirty="0"/>
          </a:p>
          <a:p>
            <a:pPr marL="0" indent="0">
              <a:buNone/>
            </a:pPr>
            <a:r>
              <a:rPr lang="en-US" sz="2800" dirty="0"/>
              <a:t>DEPLOY</a:t>
            </a:r>
            <a:r>
              <a:rPr lang="en-US" sz="2800" baseline="0" dirty="0"/>
              <a:t> WITH ALL THOSE DEPENDENCIES WHICH MAY VARY </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dirty="0"/>
              <a:t>Slide Source</a:t>
            </a:r>
          </a:p>
          <a:p>
            <a:pPr marL="0" indent="0">
              <a:buNone/>
            </a:pPr>
            <a:r>
              <a:rPr lang="en-US" sz="2800" dirty="0"/>
              <a:t>https://azure.microsoft.com/en-us/documentation/articles/service-fabric-overview-microservices/</a:t>
            </a:r>
          </a:p>
          <a:p>
            <a:pPr marL="0" indent="0">
              <a:buNone/>
            </a:pPr>
            <a:endParaRPr lang="en-US" sz="2800" dirty="0"/>
          </a:p>
          <a:p>
            <a:pPr marL="0" indent="0">
              <a:buNone/>
            </a:pPr>
            <a:r>
              <a:rPr lang="en-US" sz="2800" dirty="0"/>
              <a:t>Notes</a:t>
            </a:r>
          </a:p>
          <a:p>
            <a:r>
              <a:rPr lang="en-US" sz="2800" dirty="0"/>
              <a:t>(1) A monolith app contains domain specific functionality and is normally divided by functional layers such as web, business and data.</a:t>
            </a:r>
          </a:p>
          <a:p>
            <a:r>
              <a:rPr lang="en-US" sz="2800" dirty="0"/>
              <a:t>(2) You scale monolithic apps by cloning it on multiple servers/VMs/containers.</a:t>
            </a:r>
          </a:p>
          <a:p>
            <a:r>
              <a:rPr lang="en-US" sz="2800" dirty="0"/>
              <a:t>(3) A microservice application separates functionality into separate smaller services.</a:t>
            </a:r>
          </a:p>
          <a:p>
            <a:r>
              <a:rPr lang="en-US" sz="2800" dirty="0"/>
              <a:t>(4) This approach scales out by deploying each service independently, creating instances of these services across servers/VMs/containers.</a:t>
            </a:r>
          </a:p>
          <a:p>
            <a:r>
              <a:rPr lang="en-US" sz="2800" dirty="0"/>
              <a:t>Designing with a microservice approach is not a panacea for all projects, however it does align closer with the business objectives described earlier. Also starting with a monolithic approach may be acceptable if you know that later you have the opportunity to rework the code into a microservice design if necessary. More common is that you have a monolith app today and you can slowly break this apart in stages starting with the functional areas that need to be more scalable or agile.</a:t>
            </a:r>
          </a:p>
          <a:p>
            <a:pPr marL="0" indent="0">
              <a:buNone/>
            </a:pPr>
            <a:endParaRPr lang="en-US" sz="2800" dirty="0"/>
          </a:p>
          <a:p>
            <a:pPr marL="0" indent="0">
              <a:buNone/>
            </a:pPr>
            <a:r>
              <a:rPr lang="en-US" sz="2800" dirty="0"/>
              <a:t>PUSH THE CONTAINER TO REMOTE MACHINE</a:t>
            </a:r>
          </a:p>
          <a:p>
            <a:endParaRPr lang="en-US" sz="280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0807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4087422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6746904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hlinkClick r:id="rId3"/>
              </a:rPr>
              <a:t>https://aka.ms/azuredevdaylabs</a:t>
            </a:r>
            <a:endParaRPr lang="en-US" sz="900"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904025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12/6/2022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1478265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open sans" panose="020B0606030504020204" pitchFamily="34" charset="0"/>
              </a:rPr>
              <a:t>Ingress is an API object </a:t>
            </a:r>
            <a:r>
              <a:rPr lang="en-US" b="1" i="0" dirty="0">
                <a:solidFill>
                  <a:srgbClr val="222222"/>
                </a:solidFill>
                <a:effectLst/>
                <a:latin typeface="open sans" panose="020B0606030504020204" pitchFamily="34" charset="0"/>
              </a:rPr>
              <a:t>that provides routing rules </a:t>
            </a:r>
            <a:r>
              <a:rPr lang="en-US" b="0" i="0" dirty="0">
                <a:solidFill>
                  <a:srgbClr val="222222"/>
                </a:solidFill>
                <a:effectLst/>
                <a:latin typeface="open sans" panose="020B0606030504020204" pitchFamily="34" charset="0"/>
              </a:rPr>
              <a:t>to </a:t>
            </a:r>
            <a:r>
              <a:rPr lang="en-US" b="1" i="0" dirty="0">
                <a:solidFill>
                  <a:srgbClr val="222222"/>
                </a:solidFill>
                <a:effectLst/>
                <a:latin typeface="open sans" panose="020B0606030504020204" pitchFamily="34" charset="0"/>
              </a:rPr>
              <a:t>manage external users' access </a:t>
            </a:r>
            <a:r>
              <a:rPr lang="en-US" b="0" i="0" dirty="0">
                <a:solidFill>
                  <a:srgbClr val="222222"/>
                </a:solidFill>
                <a:effectLst/>
                <a:latin typeface="open sans" panose="020B0606030504020204" pitchFamily="34" charset="0"/>
              </a:rPr>
              <a:t>to the services in a Kubernetes cluster</a:t>
            </a:r>
          </a:p>
          <a:p>
            <a:endParaRPr lang="en-US" b="0" i="0" dirty="0">
              <a:solidFill>
                <a:srgbClr val="222222"/>
              </a:solidFill>
              <a:effectLst/>
              <a:latin typeface="open sans" panose="020B0606030504020204" pitchFamily="34" charset="0"/>
            </a:endParaRPr>
          </a:p>
          <a:p>
            <a:r>
              <a:rPr lang="en-US" b="0" i="0" dirty="0">
                <a:solidFill>
                  <a:srgbClr val="222222"/>
                </a:solidFill>
                <a:effectLst/>
                <a:latin typeface="open sans" panose="020B0606030504020204" pitchFamily="34" charset="0"/>
              </a:rPr>
              <a:t>Here is a simple example where an Ingress sends all its traffic to one Service:</a:t>
            </a:r>
          </a:p>
          <a:p>
            <a:endParaRPr lang="en-US" b="0" i="0" dirty="0">
              <a:solidFill>
                <a:srgbClr val="222222"/>
              </a:solidFill>
              <a:effectLst/>
              <a:latin typeface="open sans" panose="020B0606030504020204" pitchFamily="34" charset="0"/>
            </a:endParaRPr>
          </a:p>
          <a:p>
            <a:pPr algn="l"/>
            <a:r>
              <a:rPr lang="en-US" b="0" i="0" dirty="0">
                <a:solidFill>
                  <a:srgbClr val="222222"/>
                </a:solidFill>
                <a:effectLst/>
                <a:latin typeface="open sans" panose="020B0606030504020204" pitchFamily="34" charset="0"/>
              </a:rPr>
              <a:t>An Ingress may be configured to give:</a:t>
            </a:r>
          </a:p>
          <a:p>
            <a:pPr marL="171450" indent="-171450" algn="l">
              <a:buFontTx/>
              <a:buChar char="-"/>
            </a:pPr>
            <a:r>
              <a:rPr lang="en-US" b="0" i="0" dirty="0">
                <a:solidFill>
                  <a:srgbClr val="222222"/>
                </a:solidFill>
                <a:effectLst/>
                <a:latin typeface="open sans" panose="020B0606030504020204" pitchFamily="34" charset="0"/>
              </a:rPr>
              <a:t>Services externally-reachable URLs, </a:t>
            </a:r>
          </a:p>
          <a:p>
            <a:pPr marL="171450" indent="-171450" algn="l">
              <a:buFontTx/>
              <a:buChar char="-"/>
            </a:pPr>
            <a:r>
              <a:rPr lang="en-US" b="0" i="0" dirty="0">
                <a:solidFill>
                  <a:srgbClr val="222222"/>
                </a:solidFill>
                <a:effectLst/>
                <a:latin typeface="open sans" panose="020B0606030504020204" pitchFamily="34" charset="0"/>
              </a:rPr>
              <a:t>load balance traffic, </a:t>
            </a:r>
          </a:p>
          <a:p>
            <a:pPr marL="171450" indent="-171450" algn="l">
              <a:buFontTx/>
              <a:buChar char="-"/>
            </a:pPr>
            <a:r>
              <a:rPr lang="en-US" b="0" i="0" dirty="0">
                <a:solidFill>
                  <a:srgbClr val="222222"/>
                </a:solidFill>
                <a:effectLst/>
                <a:latin typeface="open sans" panose="020B0606030504020204" pitchFamily="34" charset="0"/>
              </a:rPr>
              <a:t>terminate SSL / TLS, </a:t>
            </a:r>
          </a:p>
          <a:p>
            <a:pPr marL="171450" indent="-171450" algn="l">
              <a:buFontTx/>
              <a:buChar char="-"/>
            </a:pPr>
            <a:r>
              <a:rPr lang="en-US" b="0" i="0" dirty="0">
                <a:solidFill>
                  <a:srgbClr val="222222"/>
                </a:solidFill>
                <a:effectLst/>
                <a:latin typeface="open sans" panose="020B0606030504020204" pitchFamily="34" charset="0"/>
              </a:rPr>
              <a:t>Offer name-based virtual hosting. </a:t>
            </a:r>
          </a:p>
          <a:p>
            <a:pPr marL="171450" indent="-171450" algn="l">
              <a:buFontTx/>
              <a:buChar char="-"/>
            </a:pPr>
            <a:endParaRPr lang="en-US" b="0" i="0" dirty="0">
              <a:solidFill>
                <a:srgbClr val="222222"/>
              </a:solidFill>
              <a:effectLst/>
              <a:latin typeface="open sans" panose="020B0606030504020204" pitchFamily="34" charset="0"/>
            </a:endParaRPr>
          </a:p>
          <a:p>
            <a:pPr marL="0" indent="0" algn="l">
              <a:buFontTx/>
              <a:buNone/>
            </a:pPr>
            <a:r>
              <a:rPr lang="en-US" b="0" i="0" dirty="0">
                <a:solidFill>
                  <a:srgbClr val="222222"/>
                </a:solidFill>
                <a:effectLst/>
                <a:latin typeface="open sans" panose="020B0606030504020204" pitchFamily="34" charset="0"/>
              </a:rPr>
              <a:t>An </a:t>
            </a:r>
            <a:r>
              <a:rPr lang="en-US" b="0" i="0" u="none" strike="noStrike" dirty="0">
                <a:solidFill>
                  <a:srgbClr val="3371E3"/>
                </a:solidFill>
                <a:effectLst/>
                <a:latin typeface="open sans" panose="020B0606030504020204" pitchFamily="34" charset="0"/>
                <a:hlinkClick r:id="rId3"/>
              </a:rPr>
              <a:t>Ingress controller</a:t>
            </a:r>
            <a:r>
              <a:rPr lang="en-US" b="0" i="0" dirty="0">
                <a:solidFill>
                  <a:srgbClr val="222222"/>
                </a:solidFill>
                <a:effectLst/>
                <a:latin typeface="open sans" panose="020B0606030504020204" pitchFamily="34" charset="0"/>
              </a:rPr>
              <a:t> is responsible for fulfilling the Ingress, usually with a load balancer, though it may also configure your edge router or additional frontends to help handle the traffic.</a:t>
            </a:r>
          </a:p>
          <a:p>
            <a:pPr algn="l"/>
            <a:r>
              <a:rPr lang="en-US" b="0" i="0" dirty="0">
                <a:solidFill>
                  <a:srgbClr val="222222"/>
                </a:solidFill>
                <a:effectLst/>
                <a:latin typeface="open sans" panose="020B0606030504020204" pitchFamily="34" charset="0"/>
              </a:rPr>
              <a:t>An Ingress does not expose arbitrary ports or protocols. Exposing services other than HTTP and HTTPS to the internet typically uses a service of type </a:t>
            </a:r>
            <a:r>
              <a:rPr lang="en-US" b="0" i="0" u="none" strike="noStrike" dirty="0" err="1">
                <a:solidFill>
                  <a:srgbClr val="3371E3"/>
                </a:solidFill>
                <a:effectLst/>
                <a:latin typeface="open sans" panose="020B0606030504020204" pitchFamily="34" charset="0"/>
                <a:hlinkClick r:id="rId4"/>
              </a:rPr>
              <a:t>Service.Type</a:t>
            </a:r>
            <a:r>
              <a:rPr lang="en-US" b="0" i="0" u="none" strike="noStrike" dirty="0">
                <a:solidFill>
                  <a:srgbClr val="3371E3"/>
                </a:solidFill>
                <a:effectLst/>
                <a:latin typeface="open sans" panose="020B0606030504020204" pitchFamily="34" charset="0"/>
                <a:hlinkClick r:id="rId4"/>
              </a:rPr>
              <a:t>=</a:t>
            </a:r>
            <a:r>
              <a:rPr lang="en-US" b="0" i="0" u="none" strike="noStrike" dirty="0" err="1">
                <a:solidFill>
                  <a:srgbClr val="3371E3"/>
                </a:solidFill>
                <a:effectLst/>
                <a:latin typeface="open sans" panose="020B0606030504020204" pitchFamily="34" charset="0"/>
                <a:hlinkClick r:id="rId4"/>
              </a:rPr>
              <a:t>NodePort</a:t>
            </a:r>
            <a:r>
              <a:rPr lang="en-US" b="0" i="0" dirty="0">
                <a:solidFill>
                  <a:srgbClr val="222222"/>
                </a:solidFill>
                <a:effectLst/>
                <a:latin typeface="open sans" panose="020B0606030504020204" pitchFamily="34" charset="0"/>
              </a:rPr>
              <a:t> or </a:t>
            </a:r>
            <a:r>
              <a:rPr lang="en-US" b="0" i="0" u="none" strike="noStrike" dirty="0" err="1">
                <a:solidFill>
                  <a:srgbClr val="3371E3"/>
                </a:solidFill>
                <a:effectLst/>
                <a:latin typeface="open sans" panose="020B0606030504020204" pitchFamily="34" charset="0"/>
                <a:hlinkClick r:id="rId5"/>
              </a:rPr>
              <a:t>Service.Type</a:t>
            </a:r>
            <a:r>
              <a:rPr lang="en-US" b="0" i="0" u="none" strike="noStrike" dirty="0">
                <a:solidFill>
                  <a:srgbClr val="3371E3"/>
                </a:solidFill>
                <a:effectLst/>
                <a:latin typeface="open sans" panose="020B0606030504020204" pitchFamily="34" charset="0"/>
                <a:hlinkClick r:id="rId5"/>
              </a:rPr>
              <a:t>=</a:t>
            </a:r>
            <a:r>
              <a:rPr lang="en-US" b="0" i="0" u="none" strike="noStrike" dirty="0" err="1">
                <a:solidFill>
                  <a:srgbClr val="3371E3"/>
                </a:solidFill>
                <a:effectLst/>
                <a:latin typeface="open sans" panose="020B0606030504020204" pitchFamily="34" charset="0"/>
                <a:hlinkClick r:id="rId5"/>
              </a:rPr>
              <a:t>LoadBalancer</a:t>
            </a:r>
            <a:r>
              <a:rPr lang="en-US" b="0" i="0" dirty="0">
                <a:solidFill>
                  <a:srgbClr val="222222"/>
                </a:solidFill>
                <a:effectLst/>
                <a:latin typeface="open sans" panose="020B0606030504020204" pitchFamily="34" charset="0"/>
              </a:rPr>
              <a: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7407712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8F5D6D4D-2A52-47A2-9AC4-16FF5E327FF7}"/>
              </a:ext>
            </a:extLst>
          </p:cNvPr>
          <p:cNvSpPr>
            <a:spLocks noGrp="1"/>
          </p:cNvSpPr>
          <p:nvPr>
            <p:ph type="body" idx="1"/>
          </p:nvPr>
        </p:nvSpPr>
        <p:spPr/>
        <p:txBody>
          <a:bodyPr/>
          <a:lstStyle/>
          <a:p>
            <a:r>
              <a:rPr lang="en-US" dirty="0"/>
              <a:t>https://docs.microsoft.com/en-us/azure/aks/operator-best-practices-network#distribute-ingress-traffic</a:t>
            </a:r>
          </a:p>
        </p:txBody>
      </p:sp>
    </p:spTree>
    <p:extLst>
      <p:ext uri="{BB962C8B-B14F-4D97-AF65-F5344CB8AC3E}">
        <p14:creationId xmlns:p14="http://schemas.microsoft.com/office/powerpoint/2010/main" val="35792772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5201E4-568A-4841-83CD-2A6851ECAC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B3B1A539-5D6E-43E9-9CF1-9365452F1F7E}"/>
              </a:ext>
            </a:extLst>
          </p:cNvPr>
          <p:cNvSpPr>
            <a:spLocks noGrp="1"/>
          </p:cNvSpPr>
          <p:nvPr>
            <p:ph type="body" idx="1"/>
          </p:nvPr>
        </p:nvSpPr>
        <p:spPr/>
        <p:txBody>
          <a:bodyPr/>
          <a:lstStyle/>
          <a:p>
            <a:r>
              <a:rPr lang="en-US" dirty="0"/>
              <a:t>https://docs.microsoft.com/en-us/azure/aks/operator-best-practices-network#secure-traffic-with-a-web-application-firewall-waf</a:t>
            </a:r>
          </a:p>
          <a:p>
            <a:r>
              <a:rPr lang="en-US" dirty="0"/>
              <a:t>A web application firewall (WAF) provides an additional layer of security by filtering the incoming traffic. The Open Web Application Security Project (OWASP) provides a set of rules to watch for attacks like cross site scripting or cookie poisoning. Azure Application Gateway (currently in preview in AKS) is a WAF that can integrate with AKS clusters to provide these security features, before the traffic reaches your AKS cluster and applications.</a:t>
            </a:r>
          </a:p>
        </p:txBody>
      </p:sp>
    </p:spTree>
    <p:extLst>
      <p:ext uri="{BB962C8B-B14F-4D97-AF65-F5344CB8AC3E}">
        <p14:creationId xmlns:p14="http://schemas.microsoft.com/office/powerpoint/2010/main" val="308098155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https://docs.microsoft.com/en-us/azure/application-gateway/ingress-controller-overview</a:t>
            </a:r>
          </a:p>
          <a:p>
            <a:r>
              <a:rPr lang="en-US" dirty="0"/>
              <a:t>AGIC helps eliminate the need to have another load balancer/public IP in front of the AKS cluster and avoids multiple hops in your </a:t>
            </a:r>
            <a:r>
              <a:rPr lang="en-US" dirty="0" err="1"/>
              <a:t>datapath</a:t>
            </a:r>
            <a:r>
              <a:rPr lang="en-US" dirty="0"/>
              <a:t> before requests reach the AKS cluster. Application Gateway talks to pods using their private IP directly and does not require </a:t>
            </a:r>
            <a:r>
              <a:rPr lang="en-US" dirty="0" err="1"/>
              <a:t>NodePort</a:t>
            </a:r>
            <a:r>
              <a:rPr lang="en-US" dirty="0"/>
              <a:t> or </a:t>
            </a:r>
            <a:r>
              <a:rPr lang="en-US" dirty="0" err="1"/>
              <a:t>KubeProxy</a:t>
            </a:r>
            <a:r>
              <a:rPr lang="en-US" dirty="0"/>
              <a:t> services. This also brings better performance to your deployments.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49474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if time permits</a:t>
            </a:r>
          </a:p>
          <a:p>
            <a:endParaRPr lang="en-US" dirty="0"/>
          </a:p>
          <a:p>
            <a:r>
              <a:rPr lang="en-US" dirty="0"/>
              <a:t>Install Nginx Ingress Controller https://kubernetes.github.io/ingress-nginx/deploy/</a:t>
            </a:r>
          </a:p>
          <a:p>
            <a:r>
              <a:rPr lang="en-US" b="0" i="0" dirty="0">
                <a:effectLst/>
                <a:latin typeface="Roboto Mono"/>
              </a:rPr>
              <a:t>helm upgrade --install ingress-nginx </a:t>
            </a:r>
            <a:r>
              <a:rPr lang="en-US" b="0" i="0" dirty="0" err="1">
                <a:effectLst/>
                <a:latin typeface="Roboto Mono"/>
              </a:rPr>
              <a:t>ingress-nginx</a:t>
            </a:r>
            <a:r>
              <a:rPr lang="en-US" b="0" i="0" dirty="0">
                <a:effectLst/>
                <a:latin typeface="Roboto Mono"/>
              </a:rPr>
              <a:t> --repo https://kubernetes.github.io/ingress-nginx --namespace ingress-nginx --create-namespace</a:t>
            </a:r>
          </a:p>
          <a:p>
            <a:endParaRPr lang="en-US" dirty="0"/>
          </a:p>
          <a:p>
            <a:endParaRPr lang="en-US" dirty="0"/>
          </a:p>
          <a:p>
            <a:r>
              <a:rPr lang="en-US" dirty="0"/>
              <a:t>Deploy </a:t>
            </a:r>
            <a:r>
              <a:rPr lang="en-US" dirty="0" err="1"/>
              <a:t>guestbook.yaml</a:t>
            </a:r>
            <a:r>
              <a:rPr lang="en-US" dirty="0"/>
              <a:t> app located in /ingress</a:t>
            </a:r>
          </a:p>
          <a:p>
            <a:r>
              <a:rPr lang="en-US" dirty="0"/>
              <a:t>   </a:t>
            </a:r>
            <a:r>
              <a:rPr lang="en-US" dirty="0" err="1"/>
              <a:t>kubectl</a:t>
            </a:r>
            <a:r>
              <a:rPr lang="en-US" dirty="0"/>
              <a:t> create –f  </a:t>
            </a:r>
          </a:p>
          <a:p>
            <a:r>
              <a:rPr lang="en-US" dirty="0"/>
              <a:t>Port forward to app and show ap running internally </a:t>
            </a:r>
          </a:p>
          <a:p>
            <a:r>
              <a:rPr lang="en-US" dirty="0"/>
              <a:t>    </a:t>
            </a:r>
            <a:r>
              <a:rPr lang="en-US" dirty="0" err="1"/>
              <a:t>kubectl</a:t>
            </a:r>
            <a:r>
              <a:rPr lang="en-US" dirty="0"/>
              <a:t> port-forward service/guestbook-svc 8080:80</a:t>
            </a:r>
          </a:p>
          <a:p>
            <a:r>
              <a:rPr lang="en-US" dirty="0"/>
              <a:t>View then deploy </a:t>
            </a:r>
            <a:r>
              <a:rPr lang="en-US" dirty="0" err="1"/>
              <a:t>ingress.yaml</a:t>
            </a:r>
            <a:endParaRPr lang="en-US" dirty="0"/>
          </a:p>
          <a:p>
            <a:r>
              <a:rPr lang="en-US" dirty="0"/>
              <a:t>In Portal, show backend pool and grab URL for App Gateway</a:t>
            </a:r>
          </a:p>
          <a:p>
            <a:r>
              <a:rPr lang="en-US" dirty="0"/>
              <a:t>Browse to App Gateway URL and show guestbook application.  Invite team to post messages (work friendly)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229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the Application portion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62234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Explaining the Services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12/6/2022 12:11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548868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5A3DB5A4-3B39-4F7C-A696-23A2A8A963EE}"/>
              </a:ext>
            </a:extLst>
          </p:cNvPr>
          <p:cNvSpPr txBox="1"/>
          <p:nvPr userDrawn="1"/>
        </p:nvSpPr>
        <p:spPr>
          <a:xfrm>
            <a:off x="0" y="6649884"/>
            <a:ext cx="2123853" cy="153888"/>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2540616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Content + slanted Image Right">
    <p:spTree>
      <p:nvGrpSpPr>
        <p:cNvPr id="1" name=""/>
        <p:cNvGrpSpPr/>
        <p:nvPr/>
      </p:nvGrpSpPr>
      <p:grpSpPr>
        <a:xfrm>
          <a:off x="0" y="0"/>
          <a:ext cx="0" cy="0"/>
          <a:chOff x="0" y="0"/>
          <a:chExt cx="0" cy="0"/>
        </a:xfrm>
      </p:grpSpPr>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Picture Placeholder 3">
            <a:extLst>
              <a:ext uri="{FF2B5EF4-FFF2-40B4-BE49-F238E27FC236}">
                <a16:creationId xmlns:a16="http://schemas.microsoft.com/office/drawing/2014/main" id="{72DE6A1D-8AB1-4C01-944E-A32A7172E8EC}"/>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Tree>
    <p:extLst>
      <p:ext uri="{BB962C8B-B14F-4D97-AF65-F5344CB8AC3E}">
        <p14:creationId xmlns:p14="http://schemas.microsoft.com/office/powerpoint/2010/main" val="17637570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8_Title Only">
    <p:bg bwMode="gray">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3AD47C-0816-4D4B-8D52-B6392E2F956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34" b="7834"/>
          <a:stretch/>
        </p:blipFill>
        <p:spPr>
          <a:xfrm>
            <a:off x="-21868" y="0"/>
            <a:ext cx="12213868" cy="6858000"/>
          </a:xfrm>
          <a:prstGeom prst="rect">
            <a:avLst/>
          </a:prstGeom>
        </p:spPr>
      </p:pic>
      <p:sp>
        <p:nvSpPr>
          <p:cNvPr id="4" name="Rectangle 3">
            <a:extLst>
              <a:ext uri="{FF2B5EF4-FFF2-40B4-BE49-F238E27FC236}">
                <a16:creationId xmlns:a16="http://schemas.microsoft.com/office/drawing/2014/main" id="{56560FAC-3D62-4875-8175-B8F1E9197E62}"/>
              </a:ext>
            </a:extLst>
          </p:cNvPr>
          <p:cNvSpPr/>
          <p:nvPr userDrawn="1"/>
        </p:nvSpPr>
        <p:spPr bwMode="auto">
          <a:xfrm>
            <a:off x="-21868" y="1"/>
            <a:ext cx="12213868" cy="6857999"/>
          </a:xfrm>
          <a:prstGeom prst="rect">
            <a:avLst/>
          </a:prstGeom>
          <a:gradFill>
            <a:gsLst>
              <a:gs pos="0">
                <a:srgbClr val="000000">
                  <a:alpha val="68000"/>
                </a:srgbClr>
              </a:gs>
              <a:gs pos="100000">
                <a:srgbClr val="000000">
                  <a:alpha val="30000"/>
                </a:srgbClr>
              </a:gs>
            </a:gsLst>
            <a:lin ang="2700000" scaled="1"/>
          </a:gradFill>
          <a:ln w="190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marL="0" marR="0" lvl="0" indent="0" algn="ctr" defTabSz="896094"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 name="Picture 11">
            <a:extLst>
              <a:ext uri="{FF2B5EF4-FFF2-40B4-BE49-F238E27FC236}">
                <a16:creationId xmlns:a16="http://schemas.microsoft.com/office/drawing/2014/main" id="{C9DA4E2F-CEBE-47F4-9465-417DBB78B87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302170982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553998"/>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43088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256603792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376891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098411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8928" y="2077814"/>
            <a:ext cx="6276530" cy="3592566"/>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98181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01201085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69240" y="1190183"/>
            <a:ext cx="11655840" cy="4164414"/>
          </a:xfrm>
          <a:prstGeom prst="rect">
            <a:avLst/>
          </a:prstGeom>
        </p:spPr>
        <p:txBody>
          <a:bodyPr wrap="square" lIns="143428" tIns="89642" rIns="143428" bIns="89642">
            <a:spAutoFit/>
          </a:bodyPr>
          <a:lstStyle/>
          <a:p>
            <a:pPr lvl="0"/>
            <a:r>
              <a:rPr lang="en-US" sz="2353"/>
              <a:t>To switch to </a:t>
            </a:r>
            <a:r>
              <a:rPr lang="en-US" sz="2353" b="1"/>
              <a:t>Notes Page </a:t>
            </a:r>
            <a:r>
              <a:rPr lang="en-US" sz="2353"/>
              <a:t>view:</a:t>
            </a:r>
          </a:p>
          <a:p>
            <a:pPr lvl="1"/>
            <a:r>
              <a:rPr lang="en-US" sz="2353"/>
              <a:t>On the ribbon, click the </a:t>
            </a:r>
            <a:r>
              <a:rPr lang="en-US" sz="2353" b="1"/>
              <a:t>View</a:t>
            </a:r>
            <a:r>
              <a:rPr lang="en-US" sz="2353"/>
              <a:t> tab, and then click </a:t>
            </a:r>
            <a:r>
              <a:rPr lang="en-US" sz="2353" b="1"/>
              <a:t>Notes Page</a:t>
            </a:r>
          </a:p>
          <a:p>
            <a:pPr lvl="0"/>
            <a:endParaRPr lang="en-US" sz="2353"/>
          </a:p>
          <a:p>
            <a:pPr lvl="0"/>
            <a:r>
              <a:rPr lang="en-US" sz="2353"/>
              <a:t>To navigate through notes, use the </a:t>
            </a:r>
            <a:r>
              <a:rPr lang="en-US" sz="2353" b="1"/>
              <a:t>Page Up </a:t>
            </a:r>
            <a:r>
              <a:rPr lang="en-US" sz="2353"/>
              <a:t>and </a:t>
            </a:r>
            <a:r>
              <a:rPr lang="en-US" sz="2353" b="1"/>
              <a:t>Page Down </a:t>
            </a:r>
            <a:r>
              <a:rPr lang="en-US" sz="2353"/>
              <a:t>keys</a:t>
            </a:r>
          </a:p>
          <a:p>
            <a:pPr lvl="1"/>
            <a:r>
              <a:rPr lang="en-US" sz="2353"/>
              <a:t>Zoom in or zoom out, if required</a:t>
            </a:r>
          </a:p>
          <a:p>
            <a:pPr lvl="0"/>
            <a:endParaRPr lang="en-US" sz="2353"/>
          </a:p>
          <a:p>
            <a:pPr lvl="0"/>
            <a:r>
              <a:rPr lang="en-US" sz="2353"/>
              <a:t>In the </a:t>
            </a:r>
            <a:r>
              <a:rPr lang="en-US" sz="2353" b="1"/>
              <a:t>Notes Page </a:t>
            </a:r>
            <a:r>
              <a:rPr lang="en-US" sz="2353"/>
              <a:t>view, you can:</a:t>
            </a:r>
          </a:p>
          <a:p>
            <a:pPr lvl="1"/>
            <a:r>
              <a:rPr lang="en-US" sz="2353"/>
              <a:t>Read any supporting text—now or after the delivery</a:t>
            </a:r>
          </a:p>
          <a:p>
            <a:pPr lvl="1"/>
            <a:r>
              <a:rPr lang="en-US" sz="2353"/>
              <a:t>Add notes to your copy of the presentation, if required</a:t>
            </a:r>
          </a:p>
          <a:p>
            <a:pPr lvl="0"/>
            <a:endParaRPr lang="en-US" sz="2353"/>
          </a:p>
          <a:p>
            <a:pPr lvl="0"/>
            <a:r>
              <a:rPr lang="en-US" sz="2353"/>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69239" y="288502"/>
            <a:ext cx="11653521" cy="905308"/>
          </a:xfrm>
          <a:prstGeom prst="rect">
            <a:avLst/>
          </a:prstGeom>
        </p:spPr>
        <p:txBody>
          <a:bodyPr wrap="square" lIns="143428" tIns="89642" rIns="143428" bIns="89642">
            <a:noAutofit/>
          </a:bodyPr>
          <a:lstStyle/>
          <a:p>
            <a:r>
              <a:rPr lang="en-US" sz="4705">
                <a:solidFill>
                  <a:schemeClr val="accent3"/>
                </a:solidFill>
                <a:latin typeface="+mj-lt"/>
              </a:rPr>
              <a:t>How to View This Presentation</a:t>
            </a:r>
          </a:p>
        </p:txBody>
      </p:sp>
    </p:spTree>
    <p:extLst>
      <p:ext uri="{BB962C8B-B14F-4D97-AF65-F5344CB8AC3E}">
        <p14:creationId xmlns:p14="http://schemas.microsoft.com/office/powerpoint/2010/main" val="303699858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69239" y="289511"/>
            <a:ext cx="11653519" cy="896552"/>
          </a:xfrm>
          <a:prstGeom prst="rect">
            <a:avLst/>
          </a:prstGeom>
        </p:spPr>
        <p:txBody>
          <a:bodyPr wrap="square" lIns="143428" tIns="89642" rIns="143428" bIns="89642">
            <a:noAutofit/>
          </a:bodyPr>
          <a:lstStyle/>
          <a:p>
            <a:pPr marL="52912" indent="0"/>
            <a:r>
              <a:rPr lang="en-US" sz="4705"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69239" y="1187613"/>
            <a:ext cx="11653523" cy="1162241"/>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333308224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896552"/>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66992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456446304"/>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3117392"/>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16728855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13828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40" y="1189177"/>
            <a:ext cx="5826760"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689" y="1189177"/>
            <a:ext cx="5826762" cy="673454"/>
          </a:xfrm>
        </p:spPr>
        <p:txBody>
          <a:bodyPr/>
          <a:lstStyle>
            <a:lvl1pPr>
              <a:defRPr/>
            </a:lvl1pPr>
          </a:lstStyle>
          <a:p>
            <a:r>
              <a:rPr lang="en-US"/>
              <a:t>&lt;&lt;picture of topic&gt;&gt;</a:t>
            </a:r>
          </a:p>
        </p:txBody>
      </p:sp>
    </p:spTree>
    <p:extLst>
      <p:ext uri="{BB962C8B-B14F-4D97-AF65-F5344CB8AC3E}">
        <p14:creationId xmlns:p14="http://schemas.microsoft.com/office/powerpoint/2010/main" val="392786447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66922" y="3878831"/>
            <a:ext cx="11655840"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1184776983"/>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999" y="1189177"/>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66917" y="1206928"/>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309995935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3071335471"/>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212900"/>
            <a:ext cx="5378549"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68924621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13874" y="286896"/>
            <a:ext cx="4033914"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210528682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183449"/>
            <a:ext cx="5378550"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605553253"/>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9"/>
            <a:ext cx="11655840" cy="896552"/>
          </a:xfrm>
          <a:prstGeom prst="rect">
            <a:avLst/>
          </a:prstGeom>
        </p:spPr>
        <p:txBody>
          <a:bodyPr wrap="square" lIns="143428" tIns="89642" rIns="143428" bIns="89642">
            <a:noAutofit/>
          </a:bodyPr>
          <a:lstStyle/>
          <a:p>
            <a:r>
              <a:rPr lang="en-US" sz="4705">
                <a:solidFill>
                  <a:schemeClr val="accent3"/>
                </a:solidFill>
                <a:latin typeface="+mj-lt"/>
              </a:rPr>
              <a:t>Knowledge Check</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1162241"/>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3170967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8"/>
            <a:ext cx="11655840" cy="905308"/>
          </a:xfrm>
          <a:prstGeom prst="rect">
            <a:avLst/>
          </a:prstGeom>
        </p:spPr>
        <p:txBody>
          <a:bodyPr wrap="square" lIns="143428" tIns="89642" rIns="143428" bIns="89642">
            <a:noAutofit/>
          </a:bodyPr>
          <a:lstStyle/>
          <a:p>
            <a:r>
              <a:rPr lang="en-US" sz="4705">
                <a:solidFill>
                  <a:schemeClr val="accent3"/>
                </a:solidFill>
                <a:latin typeface="+mj-lt"/>
              </a:rPr>
              <a:t>Module Summary</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673454"/>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26118148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135977799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497938"/>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6234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97398" y="6383266"/>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3950667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3"/>
            <a:ext cx="6094445"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82293639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3537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urse Title">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Course Title</a:t>
            </a:r>
          </a:p>
        </p:txBody>
      </p:sp>
    </p:spTree>
    <p:extLst>
      <p:ext uri="{BB962C8B-B14F-4D97-AF65-F5344CB8AC3E}">
        <p14:creationId xmlns:p14="http://schemas.microsoft.com/office/powerpoint/2010/main" val="227190598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extBox 5"/>
          <p:cNvSpPr txBox="1"/>
          <p:nvPr/>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dirty="0">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dirty="0">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dirty="0">
                <a:solidFill>
                  <a:srgbClr val="000000">
                    <a:alpha val="87000"/>
                  </a:srgbClr>
                </a:solidFill>
              </a:rPr>
              <a:t>For more information, see Use of Microsoft Copyrighted Content at</a:t>
            </a:r>
          </a:p>
          <a:p>
            <a:pPr algn="ctr" defTabSz="609585">
              <a:lnSpc>
                <a:spcPct val="90000"/>
              </a:lnSpc>
              <a:spcAft>
                <a:spcPts val="800"/>
              </a:spcAft>
            </a:pPr>
            <a:r>
              <a:rPr lang="en-US" sz="1333" dirty="0">
                <a:solidFill>
                  <a:srgbClr val="000000">
                    <a:alpha val="87000"/>
                  </a:srgbClr>
                </a:solidFill>
                <a:hlinkClick r:id="rId2"/>
              </a:rPr>
              <a:t>http://www.microsoft.com/about/legal/permissions/</a:t>
            </a:r>
            <a:endParaRPr lang="en-US" sz="1333" dirty="0">
              <a:solidFill>
                <a:srgbClr val="000000">
                  <a:alpha val="87000"/>
                </a:srgbClr>
              </a:solidFill>
            </a:endParaRPr>
          </a:p>
        </p:txBody>
      </p:sp>
      <p:sp>
        <p:nvSpPr>
          <p:cNvPr id="7" name="TextBox 6"/>
          <p:cNvSpPr txBox="1"/>
          <p:nvPr/>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Conditions and Terms of Use</a:t>
            </a:r>
            <a:endParaRPr lang="en-US" sz="1467" dirty="0">
              <a:solidFill>
                <a:srgbClr val="000000"/>
              </a:solidFill>
            </a:endParaRPr>
          </a:p>
        </p:txBody>
      </p:sp>
      <p:sp>
        <p:nvSpPr>
          <p:cNvPr id="8" name="TextBox 7"/>
          <p:cNvSpPr txBox="1"/>
          <p:nvPr/>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dirty="0">
                <a:solidFill>
                  <a:srgbClr val="000000"/>
                </a:solidFill>
              </a:rPr>
              <a:t>Copyright and Trademarks</a:t>
            </a:r>
          </a:p>
        </p:txBody>
      </p:sp>
      <p:sp>
        <p:nvSpPr>
          <p:cNvPr id="9" name="TextBox 8"/>
          <p:cNvSpPr txBox="1"/>
          <p:nvPr/>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Microsoft Confidential</a:t>
            </a:r>
          </a:p>
        </p:txBody>
      </p:sp>
      <p:sp>
        <p:nvSpPr>
          <p:cNvPr id="10" name="TextBox 9"/>
          <p:cNvSpPr txBox="1"/>
          <p:nvPr/>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dirty="0">
                <a:solidFill>
                  <a:srgbClr val="277EB5"/>
                </a:solidFill>
              </a:rPr>
              <a:t>© 2014 Microsoft Corporation. All rights reserved.</a:t>
            </a:r>
          </a:p>
        </p:txBody>
      </p:sp>
      <p:sp>
        <p:nvSpPr>
          <p:cNvPr id="11" name="TextBox 10"/>
          <p:cNvSpPr txBox="1"/>
          <p:nvPr/>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dirty="0">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dirty="0">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dirty="0">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dirty="0">
              <a:solidFill>
                <a:srgbClr val="000000">
                  <a:alpha val="87000"/>
                </a:srgbClr>
              </a:solidFill>
            </a:endParaRPr>
          </a:p>
        </p:txBody>
      </p:sp>
    </p:spTree>
    <p:extLst>
      <p:ext uri="{BB962C8B-B14F-4D97-AF65-F5344CB8AC3E}">
        <p14:creationId xmlns:p14="http://schemas.microsoft.com/office/powerpoint/2010/main" val="348108394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116F597-F14F-4590-B4BB-707A3AFD4787}" type="datetime1">
              <a:rPr lang="en-US" smtClean="0"/>
              <a:t>12/6/2022</a:t>
            </a:fld>
            <a:endParaRPr lang="en-US" dirty="0"/>
          </a:p>
        </p:txBody>
      </p:sp>
      <p:sp>
        <p:nvSpPr>
          <p:cNvPr id="7" name="Text Placeholder 6"/>
          <p:cNvSpPr>
            <a:spLocks noGrp="1"/>
          </p:cNvSpPr>
          <p:nvPr>
            <p:ph type="body" sz="quarter" idx="13"/>
          </p:nvPr>
        </p:nvSpPr>
        <p:spPr>
          <a:xfrm>
            <a:off x="402336" y="1143000"/>
            <a:ext cx="11173968" cy="4956048"/>
          </a:xfrm>
        </p:spPr>
        <p:txBody>
          <a:bodyPr/>
          <a:lstStyle>
            <a:lvl2pPr>
              <a:buSzPct val="9000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862878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dirty="0"/>
              <a:t>Notes Continued</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21699103"/>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dirty="0"/>
              <a:t>Module #: Module Title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Module Overview</a:t>
            </a:r>
          </a:p>
        </p:txBody>
      </p:sp>
    </p:spTree>
    <p:extLst>
      <p:ext uri="{BB962C8B-B14F-4D97-AF65-F5344CB8AC3E}">
        <p14:creationId xmlns:p14="http://schemas.microsoft.com/office/powerpoint/2010/main" val="2094327252"/>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dirty="0"/>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dirty="0"/>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dirty="0"/>
              <a:t>Lesson: Lesson Title</a:t>
            </a:r>
          </a:p>
        </p:txBody>
      </p:sp>
      <p:sp>
        <p:nvSpPr>
          <p:cNvPr id="11"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4233404463"/>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dirty="0"/>
              <a:t>Add single point here</a:t>
            </a:r>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10516993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Demonstration: Title of Demo</a:t>
            </a:r>
          </a:p>
        </p:txBody>
      </p:sp>
    </p:spTree>
    <p:extLst>
      <p:ext uri="{BB962C8B-B14F-4D97-AF65-F5344CB8AC3E}">
        <p14:creationId xmlns:p14="http://schemas.microsoft.com/office/powerpoint/2010/main" val="3038729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dirty="0"/>
              <a:t>Lab: Title of Lab</a:t>
            </a:r>
          </a:p>
        </p:txBody>
      </p:sp>
    </p:spTree>
    <p:extLst>
      <p:ext uri="{BB962C8B-B14F-4D97-AF65-F5344CB8AC3E}">
        <p14:creationId xmlns:p14="http://schemas.microsoft.com/office/powerpoint/2010/main" val="160542451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344346200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07664852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96824560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dirty="0"/>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308AC059-451B-485B-90DE-C382FB5E9554}" type="datetime1">
              <a:rPr lang="en-US" smtClean="0"/>
              <a:t>12/6/2022</a:t>
            </a:fld>
            <a:endParaRPr lang="en-US" dirty="0"/>
          </a:p>
        </p:txBody>
      </p:sp>
      <p:sp>
        <p:nvSpPr>
          <p:cNvPr id="8"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39898768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59719A99-E623-4601-B985-F26945D273CF}" type="datetime1">
              <a:rPr lang="en-US" smtClean="0"/>
              <a:t>12/6/2022</a:t>
            </a:fld>
            <a:endParaRPr lang="en-US" dirty="0"/>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dirty="0"/>
              <a:t>Click to edit slide content</a:t>
            </a:r>
          </a:p>
        </p:txBody>
      </p:sp>
      <p:sp>
        <p:nvSpPr>
          <p:cNvPr id="6"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549534554"/>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95321225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E53059BD-1BEF-4308-896C-BFD109018373}" type="datetime1">
              <a:rPr lang="en-US" smtClean="0"/>
              <a:t>12/6/2022</a:t>
            </a:fld>
            <a:endParaRPr lang="en-US" dirty="0"/>
          </a:p>
        </p:txBody>
      </p:sp>
      <p:sp>
        <p:nvSpPr>
          <p:cNvPr id="13"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8029186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dirty="0"/>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97C2647B-2CB6-4DA8-99F1-BFA229753949}" type="datetime1">
              <a:rPr lang="en-US" smtClean="0"/>
              <a:t>12/6/2022</a:t>
            </a:fld>
            <a:endParaRPr lang="en-US" dirty="0"/>
          </a:p>
        </p:txBody>
      </p:sp>
      <p:sp>
        <p:nvSpPr>
          <p:cNvPr id="12"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837311944"/>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fld id="{4909424F-52EE-4881-87F3-71BBF1CDFBFA}" type="datetime1">
              <a:rPr lang="en-US" smtClean="0"/>
              <a:t>12/6/2022</a:t>
            </a:fld>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4585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fld id="{53E79FF6-4089-4F9B-8E7B-21EA13AC4CB8}" type="datetime1">
              <a:rPr lang="en-US" smtClean="0"/>
              <a:t>12/6/2022</a:t>
            </a:fld>
            <a:endParaRPr lang="en-US" dirty="0"/>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dirty="0"/>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Picture Placeholder 22"/>
          <p:cNvSpPr>
            <a:spLocks noGrp="1"/>
          </p:cNvSpPr>
          <p:nvPr>
            <p:ph type="pic" sz="quarter" idx="15"/>
          </p:nvPr>
        </p:nvSpPr>
        <p:spPr>
          <a:xfrm>
            <a:off x="3048000" y="1143000"/>
            <a:ext cx="3048000" cy="2286000"/>
          </a:xfrm>
        </p:spPr>
        <p:txBody>
          <a:bodyPr/>
          <a:lstStyle/>
          <a:p>
            <a:r>
              <a:rPr lang="en-US" dirty="0"/>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dirty="0"/>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dirty="0"/>
              <a:t>Click icon to add picture</a:t>
            </a:r>
          </a:p>
        </p:txBody>
      </p:sp>
    </p:spTree>
    <p:extLst>
      <p:ext uri="{BB962C8B-B14F-4D97-AF65-F5344CB8AC3E}">
        <p14:creationId xmlns:p14="http://schemas.microsoft.com/office/powerpoint/2010/main" val="21569419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dirty="0"/>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fld id="{42FC5A46-1B5E-4CD0-B5F3-53F130AAFD15}" type="datetime1">
              <a:rPr lang="en-US" smtClean="0"/>
              <a:t>12/6/2022</a:t>
            </a:fld>
            <a:endParaRPr lang="en-US" dirty="0"/>
          </a:p>
        </p:txBody>
      </p:sp>
      <p:sp>
        <p:nvSpPr>
          <p:cNvPr id="10" name="Slide Number Placeholder 3"/>
          <p:cNvSpPr txBox="1">
            <a:spLocks/>
          </p:cNvSpPr>
          <p:nvPr/>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dirty="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322144272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244605346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p:nvSpPr>
        <p:spPr>
          <a:xfrm>
            <a:off x="0" y="1143000"/>
            <a:ext cx="6096000" cy="369332"/>
          </a:xfrm>
          <a:prstGeom prst="rect">
            <a:avLst/>
          </a:prstGeom>
          <a:noFill/>
        </p:spPr>
        <p:txBody>
          <a:bodyPr wrap="square" rtlCol="0">
            <a:spAutoFit/>
          </a:bodyPr>
          <a:lstStyle/>
          <a:p>
            <a:endParaRPr lang="en-US" sz="1800" dirty="0"/>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Edit Master text styles</a:t>
            </a:r>
          </a:p>
        </p:txBody>
      </p:sp>
    </p:spTree>
    <p:extLst>
      <p:ext uri="{BB962C8B-B14F-4D97-AF65-F5344CB8AC3E}">
        <p14:creationId xmlns:p14="http://schemas.microsoft.com/office/powerpoint/2010/main" val="166854971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E01060FE-E596-4D38-8C3D-586C38809B29}" type="datetime1">
              <a:rPr lang="en-US" smtClean="0"/>
              <a:t>12/6/2022</a:t>
            </a:fld>
            <a:endParaRPr lang="en-US" dirty="0"/>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418516196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dirty="0"/>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dirty="0"/>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fld id="{2139EBD2-04A7-4D17-9220-0A53AC5266C5}" type="datetime1">
              <a:rPr lang="en-US" smtClean="0"/>
              <a:t>12/6/2022</a:t>
            </a:fld>
            <a:endParaRPr lang="en-US" dirty="0"/>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t>‹#›</a:t>
            </a:fld>
            <a:endParaRPr lang="en-US" dirty="0"/>
          </a:p>
        </p:txBody>
      </p:sp>
    </p:spTree>
    <p:extLst>
      <p:ext uri="{BB962C8B-B14F-4D97-AF65-F5344CB8AC3E}">
        <p14:creationId xmlns:p14="http://schemas.microsoft.com/office/powerpoint/2010/main" val="159700431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Box 8"/>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443612259"/>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235564054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dirty="0"/>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355611299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Box 11"/>
          <p:cNvSpPr txBox="1"/>
          <p:nvPr/>
        </p:nvSpPr>
        <p:spPr>
          <a:xfrm>
            <a:off x="101601" y="6019800"/>
            <a:ext cx="11754657" cy="535531"/>
          </a:xfrm>
          <a:prstGeom prst="rect">
            <a:avLst/>
          </a:prstGeom>
          <a:noFill/>
        </p:spPr>
        <p:txBody>
          <a:bodyPr wrap="square" rtlCol="0">
            <a:spAutoFit/>
          </a:bodyPr>
          <a:lstStyle/>
          <a:p>
            <a:pPr>
              <a:lnSpc>
                <a:spcPct val="120000"/>
              </a:lnSpc>
            </a:pPr>
            <a:r>
              <a:rPr lang="en-US" sz="800" kern="1200" dirty="0">
                <a:solidFill>
                  <a:schemeClr val="tx1"/>
                </a:solidFill>
                <a:latin typeface="+mn-lt"/>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800" dirty="0">
              <a:solidFill>
                <a:schemeClr val="tx1"/>
              </a:solidFill>
            </a:endParaRPr>
          </a:p>
        </p:txBody>
      </p:sp>
    </p:spTree>
    <p:extLst>
      <p:ext uri="{BB962C8B-B14F-4D97-AF65-F5344CB8AC3E}">
        <p14:creationId xmlns:p14="http://schemas.microsoft.com/office/powerpoint/2010/main" val="507503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dirty="0"/>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dirty="0"/>
              <a:t>Enter header here.</a:t>
            </a:r>
          </a:p>
        </p:txBody>
      </p:sp>
    </p:spTree>
    <p:extLst>
      <p:ext uri="{BB962C8B-B14F-4D97-AF65-F5344CB8AC3E}">
        <p14:creationId xmlns:p14="http://schemas.microsoft.com/office/powerpoint/2010/main" val="834985856"/>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260811759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cSld name="Text content,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121917">
            <a:normAutofit/>
          </a:bodyPr>
          <a:lstStyle>
            <a:lvl1pPr>
              <a:defRPr sz="2700" baseline="0">
                <a:solidFill>
                  <a:srgbClr val="FFFFFF"/>
                </a:solidFill>
                <a:latin typeface="+mn-lt"/>
              </a:defRPr>
            </a:lvl1pPr>
          </a:lstStyle>
          <a:p>
            <a:pPr lvl="0"/>
            <a:r>
              <a:rPr lang="en-US" dirty="0"/>
              <a:t>Click to edit slide content</a:t>
            </a:r>
          </a:p>
        </p:txBody>
      </p:sp>
      <p:sp>
        <p:nvSpPr>
          <p:cNvPr id="14" name="Content Placeholder 13"/>
          <p:cNvSpPr>
            <a:spLocks noGrp="1"/>
          </p:cNvSpPr>
          <p:nvPr>
            <p:ph sz="quarter" idx="13"/>
          </p:nvPr>
        </p:nvSpPr>
        <p:spPr>
          <a:xfrm>
            <a:off x="3657600" y="1219200"/>
            <a:ext cx="8229600" cy="5054600"/>
          </a:xfrm>
          <a:prstGeom prst="rect">
            <a:avLst/>
          </a:prstGeom>
        </p:spPr>
        <p:txBody>
          <a:bodyPr vert="horz" lIns="243834" tIns="182875">
            <a:normAutofit/>
          </a:bodyPr>
          <a:lstStyle>
            <a:lvl1pPr marL="380990" indent="-380990">
              <a:spcBef>
                <a:spcPts val="400"/>
              </a:spcBef>
              <a:buFont typeface="Arial" pitchFamily="34" charset="0"/>
              <a:buChar char="•"/>
              <a:defRPr sz="1900" baseline="0">
                <a:solidFill>
                  <a:schemeClr val="tx1"/>
                </a:solidFill>
                <a:latin typeface="+mn-lt"/>
              </a:defRPr>
            </a:lvl1pPr>
            <a:lvl2pPr marL="723882" indent="-370408">
              <a:buFont typeface="Courier New" panose="02070309020205020404" pitchFamily="49" charset="0"/>
              <a:buChar char="o"/>
              <a:defRPr/>
            </a:lvl2pPr>
            <a:lvl3pPr marL="1077357" indent="-353475">
              <a:buFont typeface="Wingdings" panose="05000000000000000000" pitchFamily="2" charset="2"/>
              <a:buChar char="§"/>
              <a:defRPr/>
            </a:lvl3pPr>
            <a:lvl5pPr marL="1786422" indent="-355591">
              <a:buFont typeface="Courier New" panose="02070309020205020404" pitchFamily="49" charset="0"/>
              <a:buChar char="o"/>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769653"/>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cSld name="Large Graphic or Demo Layout">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rgbClr val="000000"/>
                </a:solidFill>
                <a:latin typeface="+mn-lt"/>
              </a:defRPr>
            </a:lvl1pPr>
          </a:lstStyle>
          <a:p>
            <a:fld id="{74A398B2-5A34-1A4A-811E-F4027282568C}" type="slidenum">
              <a:rPr lang="en-US" smtClean="0"/>
              <a:pPr/>
              <a:t>‹#›</a:t>
            </a:fld>
            <a:endParaRPr lang="en-US" dirty="0"/>
          </a:p>
        </p:txBody>
      </p:sp>
      <p:sp>
        <p:nvSpPr>
          <p:cNvPr id="14" name="Content Placeholder 13"/>
          <p:cNvSpPr>
            <a:spLocks noGrp="1"/>
          </p:cNvSpPr>
          <p:nvPr>
            <p:ph sz="quarter" idx="13" hasCustomPrompt="1"/>
          </p:nvPr>
        </p:nvSpPr>
        <p:spPr>
          <a:xfrm>
            <a:off x="304800" y="482600"/>
            <a:ext cx="11582400" cy="5791200"/>
          </a:xfrm>
          <a:prstGeom prst="rect">
            <a:avLst/>
          </a:prstGeom>
        </p:spPr>
        <p:txBody>
          <a:bodyPr vert="horz" lIns="243834" tIns="182875">
            <a:normAutofit/>
          </a:bodyPr>
          <a:lstStyle>
            <a:lvl1pPr marL="0" indent="0">
              <a:spcBef>
                <a:spcPts val="400"/>
              </a:spcBef>
              <a:buFontTx/>
              <a:buNone/>
              <a:defRPr sz="1900" baseline="0">
                <a:solidFill>
                  <a:srgbClr val="000000"/>
                </a:solidFill>
                <a:latin typeface="+mn-lt"/>
              </a:defRPr>
            </a:lvl1pPr>
          </a:lstStyle>
          <a:p>
            <a:pPr lvl="0"/>
            <a:r>
              <a:rPr lang="en-US" dirty="0"/>
              <a:t>Click to edit slide content</a:t>
            </a:r>
          </a:p>
        </p:txBody>
      </p:sp>
    </p:spTree>
    <p:extLst>
      <p:ext uri="{BB962C8B-B14F-4D97-AF65-F5344CB8AC3E}">
        <p14:creationId xmlns:p14="http://schemas.microsoft.com/office/powerpoint/2010/main" val="2573828796"/>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cSld name="Two-tile text with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4" name="Slide Number Placeholder 3"/>
          <p:cNvSpPr>
            <a:spLocks noGrp="1"/>
          </p:cNvSpPr>
          <p:nvPr>
            <p:ph type="sldNum" sz="quarter" idx="11"/>
          </p:nvPr>
        </p:nvSpPr>
        <p:spPr/>
        <p:txBody>
          <a:bodyPr/>
          <a:lstStyle>
            <a:lvl1pPr>
              <a:lnSpc>
                <a:spcPct val="120000"/>
              </a:lnSpc>
              <a:defRPr>
                <a:solidFill>
                  <a:srgbClr val="FFFFFF"/>
                </a:solidFill>
              </a:defRPr>
            </a:lvl1pPr>
          </a:lstStyle>
          <a:p>
            <a:fld id="{74A398B2-5A34-1A4A-811E-F4027282568C}" type="slidenum">
              <a:rPr lang="en-US" smtClean="0"/>
              <a:pPr/>
              <a:t>‹#›</a:t>
            </a:fld>
            <a:endParaRPr lang="en-US" dirty="0"/>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p:nvSpPr>
        <p:spPr>
          <a:xfrm>
            <a:off x="7325032" y="1219200"/>
            <a:ext cx="4876800" cy="4876800"/>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Tree>
    <p:extLst>
      <p:ext uri="{BB962C8B-B14F-4D97-AF65-F5344CB8AC3E}">
        <p14:creationId xmlns:p14="http://schemas.microsoft.com/office/powerpoint/2010/main" val="2462729881"/>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Section divi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4876800" cy="2438400"/>
          </a:xfrm>
          <a:solidFill>
            <a:srgbClr val="0072C6">
              <a:alpha val="90000"/>
            </a:srgbClr>
          </a:solidFill>
        </p:spPr>
        <p:txBody>
          <a:bodyPr>
            <a:normAutofit/>
          </a:bodyPr>
          <a:lstStyle>
            <a:lvl1pPr>
              <a:lnSpc>
                <a:spcPct val="100000"/>
              </a:lnSpc>
              <a:defRPr sz="4000">
                <a:solidFill>
                  <a:srgbClr val="FFFFFF"/>
                </a:solidFill>
                <a:latin typeface="Segoe UI Light" pitchFamily="34" charset="0"/>
              </a:defRPr>
            </a:lvl1pPr>
          </a:lstStyle>
          <a:p>
            <a:pPr lvl="0"/>
            <a:r>
              <a:rPr lang="en-US" dirty="0"/>
              <a:t>Click to edit slide content</a:t>
            </a:r>
          </a:p>
        </p:txBody>
      </p:sp>
    </p:spTree>
    <p:extLst>
      <p:ext uri="{BB962C8B-B14F-4D97-AF65-F5344CB8AC3E}">
        <p14:creationId xmlns:p14="http://schemas.microsoft.com/office/powerpoint/2010/main" val="99521295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Two-tile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219200"/>
            <a:ext cx="2438400" cy="2438400"/>
          </a:xfrm>
          <a:solidFill>
            <a:schemeClr val="accent1"/>
          </a:solidFill>
        </p:spPr>
        <p:txBody>
          <a:bodyPr>
            <a:normAutofit/>
          </a:bodyPr>
          <a:lstStyle>
            <a:lvl1pPr>
              <a:lnSpc>
                <a:spcPct val="100000"/>
              </a:lnSpc>
              <a:defRPr sz="2700">
                <a:solidFill>
                  <a:srgbClr val="FFFFFF"/>
                </a:solidFill>
              </a:defRPr>
            </a:lvl1pPr>
          </a:lstStyle>
          <a:p>
            <a:pPr lvl="0"/>
            <a:r>
              <a:rPr lang="en-US" dirty="0"/>
              <a:t>Click to edit slide content</a:t>
            </a:r>
          </a:p>
        </p:txBody>
      </p:sp>
      <p:sp>
        <p:nvSpPr>
          <p:cNvPr id="12" name="Text Placeholder 11"/>
          <p:cNvSpPr>
            <a:spLocks noGrp="1"/>
          </p:cNvSpPr>
          <p:nvPr>
            <p:ph type="body" sz="quarter" idx="12" hasCustomPrompt="1"/>
          </p:nvPr>
        </p:nvSpPr>
        <p:spPr>
          <a:xfrm>
            <a:off x="2438400" y="1219200"/>
            <a:ext cx="4876800" cy="4875781"/>
          </a:xfrm>
          <a:solidFill>
            <a:schemeClr val="accent6"/>
          </a:solidFill>
        </p:spPr>
        <p:txBody>
          <a:bodyPr>
            <a:noAutofit/>
          </a:bodyPr>
          <a:lstStyle>
            <a:lvl1pPr>
              <a:lnSpc>
                <a:spcPct val="120000"/>
              </a:lnSpc>
              <a:defRPr sz="1900">
                <a:solidFill>
                  <a:schemeClr val="bg1"/>
                </a:solidFill>
              </a:defRPr>
            </a:lvl1pPr>
            <a:lvl2pPr>
              <a:lnSpc>
                <a:spcPct val="120000"/>
              </a:lnSpc>
              <a:defRPr sz="1900">
                <a:solidFill>
                  <a:schemeClr val="bg1"/>
                </a:solidFill>
              </a:defRPr>
            </a:lvl2pPr>
            <a:lvl3pPr>
              <a:lnSpc>
                <a:spcPct val="120000"/>
              </a:lnSpc>
              <a:defRPr sz="1900">
                <a:solidFill>
                  <a:schemeClr val="bg1"/>
                </a:solidFill>
              </a:defRPr>
            </a:lvl3pPr>
            <a:lvl4pPr>
              <a:lnSpc>
                <a:spcPct val="120000"/>
              </a:lnSpc>
              <a:defRPr sz="1900">
                <a:solidFill>
                  <a:schemeClr val="bg1"/>
                </a:solidFill>
              </a:defRPr>
            </a:lvl4pPr>
            <a:lvl5pPr>
              <a:lnSpc>
                <a:spcPct val="120000"/>
              </a:lnSpc>
              <a:defRPr sz="1900">
                <a:solidFill>
                  <a:schemeClr val="bg1"/>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p:cNvSpPr>
            <a:spLocks noGrp="1"/>
          </p:cNvSpPr>
          <p:nvPr>
            <p:ph type="body" sz="quarter" idx="14" hasCustomPrompt="1"/>
          </p:nvPr>
        </p:nvSpPr>
        <p:spPr>
          <a:xfrm>
            <a:off x="7315200" y="1219200"/>
            <a:ext cx="4876800" cy="4875781"/>
          </a:xfrm>
          <a:solidFill>
            <a:schemeClr val="tx1"/>
          </a:solidFill>
        </p:spPr>
        <p:txBody>
          <a:bodyPr>
            <a:noAutofit/>
          </a:bodyPr>
          <a:lstStyle>
            <a:lvl1pPr>
              <a:lnSpc>
                <a:spcPct val="120000"/>
              </a:lnSpc>
              <a:defRPr sz="1900">
                <a:solidFill>
                  <a:srgbClr val="000000"/>
                </a:solidFill>
              </a:defRPr>
            </a:lvl1pPr>
            <a:lvl2pPr>
              <a:lnSpc>
                <a:spcPct val="120000"/>
              </a:lnSpc>
              <a:defRPr sz="1900">
                <a:solidFill>
                  <a:srgbClr val="000000"/>
                </a:solidFill>
              </a:defRPr>
            </a:lvl2pPr>
            <a:lvl3pPr>
              <a:lnSpc>
                <a:spcPct val="120000"/>
              </a:lnSpc>
              <a:defRPr sz="1900">
                <a:solidFill>
                  <a:srgbClr val="000000"/>
                </a:solidFill>
              </a:defRPr>
            </a:lvl3pPr>
            <a:lvl4pPr>
              <a:lnSpc>
                <a:spcPct val="120000"/>
              </a:lnSpc>
              <a:defRPr sz="1900">
                <a:solidFill>
                  <a:srgbClr val="000000"/>
                </a:solidFill>
              </a:defRPr>
            </a:lvl4pPr>
            <a:lvl5pPr>
              <a:lnSpc>
                <a:spcPct val="120000"/>
              </a:lnSpc>
              <a:defRPr sz="1900">
                <a:solidFill>
                  <a:srgbClr val="000000"/>
                </a:solidFill>
              </a:defRPr>
            </a:lvl5pPr>
          </a:lstStyle>
          <a:p>
            <a:pPr lvl="0"/>
            <a:r>
              <a:rPr lang="en-US" dirty="0"/>
              <a:t>Click to edit slide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5630488"/>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dirty="0"/>
              <a:t>Microsoft Services</a:t>
            </a:r>
            <a:endParaRPr lang="en-US" sz="2353" dirty="0">
              <a:latin typeface="Segoe UI"/>
            </a:endParaRPr>
          </a:p>
        </p:txBody>
      </p:sp>
    </p:spTree>
    <p:extLst>
      <p:ext uri="{BB962C8B-B14F-4D97-AF65-F5344CB8AC3E}">
        <p14:creationId xmlns:p14="http://schemas.microsoft.com/office/powerpoint/2010/main" val="1740324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06565822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Content Page (White)_Empty">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 y="6413687"/>
            <a:ext cx="12192127" cy="45720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983194" y="3390900"/>
            <a:ext cx="2225620" cy="76200"/>
          </a:xfrm>
          <a:prstGeom prst="rect">
            <a:avLst/>
          </a:prstGeom>
        </p:spPr>
      </p:pic>
      <p:sp>
        <p:nvSpPr>
          <p:cNvPr id="16" name="TextBox 15"/>
          <p:cNvSpPr txBox="1"/>
          <p:nvPr userDrawn="1"/>
        </p:nvSpPr>
        <p:spPr>
          <a:xfrm>
            <a:off x="5787661" y="6518081"/>
            <a:ext cx="616812" cy="246221"/>
          </a:xfrm>
          <a:prstGeom prst="rect">
            <a:avLst/>
          </a:prstGeom>
          <a:noFill/>
        </p:spPr>
        <p:txBody>
          <a:bodyPr wrap="square" rtlCol="0">
            <a:spAutoFit/>
          </a:bodyPr>
          <a:lstStyle/>
          <a:p>
            <a:pPr algn="ctr"/>
            <a:fld id="{0462CC3E-48DD-4274-8616-D549FD7B2C15}" type="slidenum">
              <a:rPr lang="en-US" sz="1000" smtClean="0">
                <a:solidFill>
                  <a:srgbClr val="000000"/>
                </a:solidFill>
                <a:latin typeface="Segoe UI" pitchFamily="34" charset="0"/>
                <a:ea typeface="Segoe UI" pitchFamily="34" charset="0"/>
                <a:cs typeface="Segoe UI" pitchFamily="34" charset="0"/>
              </a:rPr>
              <a:pPr algn="ctr"/>
              <a:t>‹#›</a:t>
            </a:fld>
            <a:endParaRPr lang="en-US" sz="1000" dirty="0">
              <a:solidFill>
                <a:srgbClr val="000000"/>
              </a:solidFill>
              <a:latin typeface="Segoe UI" pitchFamily="34" charset="0"/>
              <a:ea typeface="Segoe UI" pitchFamily="34" charset="0"/>
              <a:cs typeface="Segoe UI" pitchFamily="34" charset="0"/>
            </a:endParaRPr>
          </a:p>
        </p:txBody>
      </p:sp>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31952" y="6582941"/>
            <a:ext cx="2901696" cy="75828"/>
          </a:xfrm>
          <a:prstGeom prst="rect">
            <a:avLst/>
          </a:prstGeom>
        </p:spPr>
      </p:pic>
      <p:sp>
        <p:nvSpPr>
          <p:cNvPr id="13" name="TextBox 12"/>
          <p:cNvSpPr txBox="1"/>
          <p:nvPr userDrawn="1"/>
        </p:nvSpPr>
        <p:spPr>
          <a:xfrm>
            <a:off x="9178247" y="133321"/>
            <a:ext cx="2606805" cy="230832"/>
          </a:xfrm>
          <a:prstGeom prst="rect">
            <a:avLst/>
          </a:prstGeom>
          <a:noFill/>
        </p:spPr>
        <p:txBody>
          <a:bodyPr wrap="square" rtlCol="0">
            <a:spAutoFit/>
          </a:bodyPr>
          <a:lstStyle/>
          <a:p>
            <a:pPr algn="r"/>
            <a:r>
              <a:rPr lang="en-US" sz="900" dirty="0">
                <a:solidFill>
                  <a:schemeClr val="tx1"/>
                </a:solidFill>
                <a:latin typeface="Segoe UI" pitchFamily="34" charset="0"/>
                <a:ea typeface="Segoe UI" pitchFamily="34" charset="0"/>
                <a:cs typeface="Segoe UI" pitchFamily="34" charset="0"/>
              </a:rPr>
              <a:t>Microsoft Customer  Confidential</a:t>
            </a:r>
          </a:p>
        </p:txBody>
      </p:sp>
      <p:pic>
        <p:nvPicPr>
          <p:cNvPr id="14" name="Picture 13"/>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9822546" y="6506788"/>
            <a:ext cx="1828796" cy="228133"/>
          </a:xfrm>
          <a:prstGeom prst="rect">
            <a:avLst/>
          </a:prstGeom>
        </p:spPr>
      </p:pic>
      <p:sp>
        <p:nvSpPr>
          <p:cNvPr id="15" name="Text Placeholder 2"/>
          <p:cNvSpPr>
            <a:spLocks noGrp="1"/>
          </p:cNvSpPr>
          <p:nvPr>
            <p:ph type="body" idx="16"/>
          </p:nvPr>
        </p:nvSpPr>
        <p:spPr>
          <a:xfrm>
            <a:off x="519569" y="869574"/>
            <a:ext cx="11132863" cy="276999"/>
          </a:xfrm>
        </p:spPr>
        <p:txBody>
          <a:bodyPr anchor="b"/>
          <a:lstStyle>
            <a:lvl1pPr marL="0" indent="0">
              <a:buNone/>
              <a:tabLst>
                <a:tab pos="628635" algn="l"/>
              </a:tabLst>
              <a:defRPr sz="1800" b="0">
                <a:solidFill>
                  <a:srgbClr val="949699"/>
                </a:solidFill>
                <a:latin typeface="Segoe UI Light" pitchFamily="34" charset="0"/>
                <a:ea typeface="Verdana" pitchFamily="34" charset="0"/>
                <a:cs typeface="Verdana"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9" name="Title 1"/>
          <p:cNvSpPr>
            <a:spLocks noGrp="1"/>
          </p:cNvSpPr>
          <p:nvPr>
            <p:ph type="title" hasCustomPrompt="1"/>
          </p:nvPr>
        </p:nvSpPr>
        <p:spPr>
          <a:xfrm>
            <a:off x="519248" y="360403"/>
            <a:ext cx="11151917" cy="509171"/>
          </a:xfrm>
        </p:spPr>
        <p:txBody>
          <a:bodyPr anchor="t"/>
          <a:lstStyle>
            <a:lvl1pPr>
              <a:defRPr sz="3200" b="0">
                <a:solidFill>
                  <a:schemeClr val="tx1"/>
                </a:solidFill>
                <a:latin typeface="Segoe UI Light" pitchFamily="34" charset="0"/>
              </a:defRPr>
            </a:lvl1pPr>
          </a:lstStyle>
          <a:p>
            <a:r>
              <a:rPr lang="en-US" dirty="0"/>
              <a:t>Click to edit Master title style </a:t>
            </a:r>
          </a:p>
        </p:txBody>
      </p:sp>
    </p:spTree>
    <p:extLst>
      <p:ext uri="{BB962C8B-B14F-4D97-AF65-F5344CB8AC3E}">
        <p14:creationId xmlns:p14="http://schemas.microsoft.com/office/powerpoint/2010/main" val="270616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black">
          <a:xfrm>
            <a:off x="5066293" y="6566924"/>
            <a:ext cx="2059410"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844155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683924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239" y="2077800"/>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16185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505345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805663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534789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9935998"/>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973084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89859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21505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087951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070498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570412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546015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719195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318178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49505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3074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203855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1294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8458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925492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23811625"/>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84646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66043162"/>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5490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Line with Subtitle">
    <p:spTree>
      <p:nvGrpSpPr>
        <p:cNvPr id="1" name=""/>
        <p:cNvGrpSpPr/>
        <p:nvPr/>
      </p:nvGrpSpPr>
      <p:grpSpPr>
        <a:xfrm>
          <a:off x="0" y="0"/>
          <a:ext cx="0" cy="0"/>
          <a:chOff x="0" y="0"/>
          <a:chExt cx="0" cy="0"/>
        </a:xfrm>
      </p:grpSpPr>
      <p:sp>
        <p:nvSpPr>
          <p:cNvPr id="7" name="Text Placeholder 12"/>
          <p:cNvSpPr>
            <a:spLocks noGrp="1"/>
          </p:cNvSpPr>
          <p:nvPr>
            <p:ph type="body" sz="quarter" idx="14" hasCustomPrompt="1"/>
          </p:nvPr>
        </p:nvSpPr>
        <p:spPr>
          <a:xfrm>
            <a:off x="478367" y="1013295"/>
            <a:ext cx="11160507" cy="393287"/>
          </a:xfrm>
          <a:prstGeom prst="rect">
            <a:avLst/>
          </a:prstGeom>
        </p:spPr>
        <p:txBody>
          <a:bodyPr>
            <a:noAutofit/>
          </a:bodyPr>
          <a:lstStyle>
            <a:lvl1pPr marL="0" indent="0">
              <a:lnSpc>
                <a:spcPct val="100000"/>
              </a:lnSpc>
              <a:buNone/>
              <a:defRPr lang="en-US" sz="2700" kern="1200" dirty="0" smtClean="0">
                <a:solidFill>
                  <a:srgbClr val="7B7B79"/>
                </a:solidFill>
                <a:latin typeface="Futura Bk" pitchFamily="34" charset="0"/>
                <a:ea typeface="+mn-ea"/>
                <a:cs typeface="+mn-cs"/>
              </a:defRPr>
            </a:lvl1pPr>
            <a:lvl2pPr>
              <a:defRPr lang="en-US" sz="2700" kern="1200" dirty="0" smtClean="0">
                <a:solidFill>
                  <a:srgbClr val="FFFFFF"/>
                </a:solidFill>
                <a:latin typeface="Futura Bk" pitchFamily="34" charset="0"/>
                <a:ea typeface="+mn-ea"/>
                <a:cs typeface="+mn-cs"/>
              </a:defRPr>
            </a:lvl2pPr>
            <a:lvl3pPr>
              <a:defRPr lang="en-US" sz="2700" kern="1200" dirty="0" smtClean="0">
                <a:solidFill>
                  <a:srgbClr val="FFFFFF"/>
                </a:solidFill>
                <a:latin typeface="Futura Bk" pitchFamily="34" charset="0"/>
                <a:ea typeface="+mn-ea"/>
                <a:cs typeface="+mn-cs"/>
              </a:defRPr>
            </a:lvl3pPr>
            <a:lvl4pPr>
              <a:defRPr lang="en-US" sz="2700" kern="1200" dirty="0" smtClean="0">
                <a:solidFill>
                  <a:srgbClr val="FFFFFF"/>
                </a:solidFill>
                <a:latin typeface="Futura Bk" pitchFamily="34" charset="0"/>
                <a:ea typeface="+mn-ea"/>
                <a:cs typeface="+mn-cs"/>
              </a:defRPr>
            </a:lvl4pPr>
            <a:lvl5pPr>
              <a:defRPr lang="en-US" sz="2700" kern="1200" dirty="0" smtClean="0">
                <a:solidFill>
                  <a:srgbClr val="FFFFFF"/>
                </a:solidFill>
                <a:latin typeface="Futura Bk" pitchFamily="34" charset="0"/>
                <a:ea typeface="+mn-ea"/>
                <a:cs typeface="+mn-cs"/>
              </a:defRPr>
            </a:lvl5pPr>
          </a:lstStyle>
          <a:p>
            <a:pPr lvl="0"/>
            <a:r>
              <a:rPr lang="en-US"/>
              <a:t>Subtitle placeholder here</a:t>
            </a:r>
          </a:p>
        </p:txBody>
      </p:sp>
      <p:sp>
        <p:nvSpPr>
          <p:cNvPr id="11" name="Title 8"/>
          <p:cNvSpPr>
            <a:spLocks noGrp="1"/>
          </p:cNvSpPr>
          <p:nvPr>
            <p:ph type="title" hasCustomPrompt="1"/>
          </p:nvPr>
        </p:nvSpPr>
        <p:spPr>
          <a:xfrm>
            <a:off x="452968" y="406281"/>
            <a:ext cx="11167534" cy="626453"/>
          </a:xfrm>
          <a:prstGeom prst="rect">
            <a:avLst/>
          </a:prstGeom>
        </p:spPr>
        <p:txBody>
          <a:bodyPr anchor="t" anchorCtr="0">
            <a:noAutofit/>
          </a:bodyPr>
          <a:lstStyle>
            <a:lvl1pPr marL="0" marR="0" indent="0" algn="l" defTabSz="1218601" rtl="0" eaLnBrk="1" fontAlgn="auto" latinLnBrk="0" hangingPunct="1">
              <a:lnSpc>
                <a:spcPts val="4399"/>
              </a:lnSpc>
              <a:spcBef>
                <a:spcPct val="0"/>
              </a:spcBef>
              <a:spcAft>
                <a:spcPts val="0"/>
              </a:spcAft>
              <a:buClrTx/>
              <a:buSzTx/>
              <a:buFontTx/>
              <a:buNone/>
              <a:tabLst/>
              <a:defRPr sz="3700" baseline="0">
                <a:solidFill>
                  <a:schemeClr val="bg1"/>
                </a:solidFill>
                <a:latin typeface="Futura Bk" pitchFamily="34" charset="0"/>
              </a:defRPr>
            </a:lvl1pPr>
          </a:lstStyle>
          <a:p>
            <a:r>
              <a:rPr lang="en-US"/>
              <a:t>Single line title</a:t>
            </a:r>
          </a:p>
        </p:txBody>
      </p:sp>
      <p:sp>
        <p:nvSpPr>
          <p:cNvPr id="2" name="Date Placeholder 1"/>
          <p:cNvSpPr>
            <a:spLocks noGrp="1"/>
          </p:cNvSpPr>
          <p:nvPr>
            <p:ph type="dt" sz="half" idx="15"/>
          </p:nvPr>
        </p:nvSpPr>
        <p:spPr/>
        <p:txBody>
          <a:bodyPr/>
          <a:lstStyle/>
          <a:p>
            <a:fld id="{15791F21-EEC4-42A2-9805-A86C273FE3AF}" type="datetime1">
              <a:rPr lang="en-US" smtClean="0">
                <a:solidFill>
                  <a:srgbClr val="000000">
                    <a:tint val="75000"/>
                  </a:srgbClr>
                </a:solidFill>
              </a:rPr>
              <a:pPr/>
              <a:t>12/6/2022</a:t>
            </a:fld>
            <a:endParaRPr lang="en-US">
              <a:solidFill>
                <a:srgbClr val="000000">
                  <a:tint val="75000"/>
                </a:srgbClr>
              </a:solidFill>
            </a:endParaRPr>
          </a:p>
        </p:txBody>
      </p:sp>
      <p:sp>
        <p:nvSpPr>
          <p:cNvPr id="3" name="Footer Placeholder 2"/>
          <p:cNvSpPr>
            <a:spLocks noGrp="1"/>
          </p:cNvSpPr>
          <p:nvPr>
            <p:ph type="ftr" sz="quarter" idx="16"/>
          </p:nvPr>
        </p:nvSpPr>
        <p:spPr/>
        <p:txBody>
          <a:bodyPr/>
          <a:lstStyle/>
          <a:p>
            <a:r>
              <a:rPr lang="en-US">
                <a:solidFill>
                  <a:srgbClr val="000000">
                    <a:tint val="75000"/>
                  </a:srgbClr>
                </a:solidFill>
              </a:rPr>
              <a:t>HP Confidential  |  NDA until October 13</a:t>
            </a:r>
          </a:p>
        </p:txBody>
      </p:sp>
      <p:sp>
        <p:nvSpPr>
          <p:cNvPr id="4" name="Slide Number Placeholder 3"/>
          <p:cNvSpPr>
            <a:spLocks noGrp="1"/>
          </p:cNvSpPr>
          <p:nvPr>
            <p:ph type="sldNum" sz="quarter" idx="17"/>
          </p:nvPr>
        </p:nvSpPr>
        <p:spPr/>
        <p:txBody>
          <a:bodyPr/>
          <a:lstStyle/>
          <a:p>
            <a:fld id="{39FE57C1-99E3-4342-90AE-63D315326D4A}" type="slidenum">
              <a:rPr lang="en-US" smtClean="0"/>
              <a:pPr/>
              <a:t>‹#›</a:t>
            </a:fld>
            <a:endParaRPr lang="en-US"/>
          </a:p>
        </p:txBody>
      </p:sp>
    </p:spTree>
    <p:extLst>
      <p:ext uri="{BB962C8B-B14F-4D97-AF65-F5344CB8AC3E}">
        <p14:creationId xmlns:p14="http://schemas.microsoft.com/office/powerpoint/2010/main" val="1591337435"/>
      </p:ext>
    </p:extLst>
  </p:cSld>
  <p:clrMapOvr>
    <a:masterClrMapping/>
  </p:clrMapOvr>
  <p:transition>
    <p:fade thruBlk="1"/>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1 Tex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6" y="2100471"/>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384" indent="-380917">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670"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138"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2604" indent="-304733">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a:t>Click to edit Master title style</a:t>
            </a:r>
            <a:endParaRPr lang="es-ES"/>
          </a:p>
        </p:txBody>
      </p:sp>
      <p:sp>
        <p:nvSpPr>
          <p:cNvPr id="9" name="Slide Number Placeholder 8"/>
          <p:cNvSpPr>
            <a:spLocks noGrp="1"/>
          </p:cNvSpPr>
          <p:nvPr>
            <p:ph type="sldNum" sz="quarter" idx="11"/>
          </p:nvPr>
        </p:nvSpPr>
        <p:spPr/>
        <p:txBody>
          <a:bodyPr/>
          <a:lstStyle>
            <a:lvl1pPr>
              <a:defRPr>
                <a:solidFill>
                  <a:schemeClr val="tx1"/>
                </a:solidFill>
              </a:defRPr>
            </a:lvl1pPr>
          </a:lstStyle>
          <a:p>
            <a:endParaRPr lang="es-ES">
              <a:solidFill>
                <a:srgbClr val="505050"/>
              </a:solidFill>
            </a:endParaRPr>
          </a:p>
        </p:txBody>
      </p:sp>
    </p:spTree>
    <p:extLst>
      <p:ext uri="{BB962C8B-B14F-4D97-AF65-F5344CB8AC3E}">
        <p14:creationId xmlns:p14="http://schemas.microsoft.com/office/powerpoint/2010/main" val="358130594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809580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3592580"/>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398481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85" y="6002431"/>
            <a:ext cx="1792850" cy="384107"/>
          </a:xfrm>
          <a:prstGeom prst="rect">
            <a:avLst/>
          </a:prstGeom>
        </p:spPr>
      </p:pic>
      <p:sp>
        <p:nvSpPr>
          <p:cNvPr id="6" name="Text Placeholder 2"/>
          <p:cNvSpPr txBox="1">
            <a:spLocks/>
          </p:cNvSpPr>
          <p:nvPr userDrawn="1"/>
        </p:nvSpPr>
        <p:spPr bwMode="auto">
          <a:xfrm>
            <a:off x="358944" y="201449"/>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26377561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35242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255457"/>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718822"/>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8605650"/>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298479"/>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4673568"/>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4459909"/>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80983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4115293"/>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916534"/>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34082927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4131448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55790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264984199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38047-DFE0-4C0B-B7A2-9EE10F045C7B}"/>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318A641C-1CB0-4A8C-B97D-A5D80D559A75}"/>
              </a:ext>
            </a:extLst>
          </p:cNvPr>
          <p:cNvSpPr>
            <a:spLocks noGrp="1"/>
          </p:cNvSpPr>
          <p:nvPr>
            <p:ph type="subTitle" idx="1"/>
          </p:nvPr>
        </p:nvSpPr>
        <p:spPr>
          <a:xfrm>
            <a:off x="1524000" y="3602038"/>
            <a:ext cx="9144000" cy="1655762"/>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90C988C-18C0-4B8B-9DB6-7E12AEB9ED56}"/>
              </a:ext>
            </a:extLst>
          </p:cNvPr>
          <p:cNvSpPr>
            <a:spLocks noGrp="1"/>
          </p:cNvSpPr>
          <p:nvPr>
            <p:ph type="dt" sz="half" idx="10"/>
          </p:nvPr>
        </p:nvSpPr>
        <p:spPr/>
        <p:txBody>
          <a:bodyPr/>
          <a:lstStyle/>
          <a:p>
            <a:fld id="{715EA647-47D7-472B-B8BD-F0368A4CFF40}" type="datetimeFigureOut">
              <a:rPr lang="en-US" smtClean="0"/>
              <a:t>12/6/2022</a:t>
            </a:fld>
            <a:endParaRPr lang="en-US"/>
          </a:p>
        </p:txBody>
      </p:sp>
      <p:sp>
        <p:nvSpPr>
          <p:cNvPr id="5" name="Footer Placeholder 4">
            <a:extLst>
              <a:ext uri="{FF2B5EF4-FFF2-40B4-BE49-F238E27FC236}">
                <a16:creationId xmlns:a16="http://schemas.microsoft.com/office/drawing/2014/main" id="{5060D536-DDC9-4E0B-9DEB-EC5D0A82A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A32A9-F6B2-4F7B-8515-FD971D887F3F}"/>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13707013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FAD45-5510-40D6-8DF5-B6EF739BC1A0}"/>
              </a:ext>
            </a:extLst>
          </p:cNvPr>
          <p:cNvSpPr>
            <a:spLocks noGrp="1"/>
          </p:cNvSpPr>
          <p:nvPr>
            <p:ph type="title"/>
          </p:nvPr>
        </p:nvSpPr>
        <p:spPr>
          <a:xfrm>
            <a:off x="505378" y="457200"/>
            <a:ext cx="10848422" cy="553998"/>
          </a:xfrm>
        </p:spPr>
        <p:txBody>
          <a:bodyPr>
            <a:no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FA53BA0-146D-42C7-9D35-B6D84A0FF3A4}"/>
              </a:ext>
            </a:extLst>
          </p:cNvPr>
          <p:cNvSpPr>
            <a:spLocks noGrp="1"/>
          </p:cNvSpPr>
          <p:nvPr>
            <p:ph idx="1"/>
          </p:nvPr>
        </p:nvSpPr>
        <p:spPr>
          <a:xfrm>
            <a:off x="548640" y="1386349"/>
            <a:ext cx="10805160" cy="4790615"/>
          </a:xfrm>
        </p:spPr>
        <p:txBody>
          <a:bodyPr>
            <a:normAutofit/>
          </a:bodyPr>
          <a:lstStyle>
            <a:lvl1pPr>
              <a:lnSpc>
                <a:spcPct val="100000"/>
              </a:lnSpc>
              <a:spcBef>
                <a:spcPts val="1200"/>
              </a:spcBef>
              <a:defRPr sz="2000">
                <a:latin typeface="Segoe UI" panose="020B0502040204020203" pitchFamily="34" charset="0"/>
                <a:cs typeface="Segoe UI" panose="020B0502040204020203" pitchFamily="34" charset="0"/>
              </a:defRPr>
            </a:lvl1pPr>
            <a:lvl2pPr>
              <a:defRPr sz="2000">
                <a:latin typeface="Segoe UI" panose="020B0502040204020203" pitchFamily="34" charset="0"/>
                <a:cs typeface="Segoe UI" panose="020B0502040204020203" pitchFamily="34" charset="0"/>
              </a:defRPr>
            </a:lvl2pPr>
            <a:lvl3pPr>
              <a:defRPr sz="2000">
                <a:latin typeface="Segoe UI" panose="020B0502040204020203" pitchFamily="34" charset="0"/>
                <a:cs typeface="Segoe UI" panose="020B0502040204020203" pitchFamily="34" charset="0"/>
              </a:defRPr>
            </a:lvl3pPr>
            <a:lvl4pPr>
              <a:defRPr sz="2000">
                <a:latin typeface="Segoe UI" panose="020B0502040204020203" pitchFamily="34" charset="0"/>
                <a:cs typeface="Segoe UI" panose="020B0502040204020203" pitchFamily="34" charset="0"/>
              </a:defRPr>
            </a:lvl4pPr>
            <a:lvl5pPr>
              <a:defRPr sz="2000">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921705-4EFA-4602-97D3-8AE4DE31AFFA}"/>
              </a:ext>
            </a:extLst>
          </p:cNvPr>
          <p:cNvSpPr>
            <a:spLocks noGrp="1"/>
          </p:cNvSpPr>
          <p:nvPr>
            <p:ph type="dt" sz="half" idx="10"/>
          </p:nvPr>
        </p:nvSpPr>
        <p:spPr/>
        <p:txBody>
          <a:bodyPr/>
          <a:lstStyle/>
          <a:p>
            <a:fld id="{715EA647-47D7-472B-B8BD-F0368A4CFF40}" type="datetimeFigureOut">
              <a:rPr lang="en-US" smtClean="0"/>
              <a:t>12/6/2022</a:t>
            </a:fld>
            <a:endParaRPr lang="en-US"/>
          </a:p>
        </p:txBody>
      </p:sp>
      <p:sp>
        <p:nvSpPr>
          <p:cNvPr id="5" name="Footer Placeholder 4">
            <a:extLst>
              <a:ext uri="{FF2B5EF4-FFF2-40B4-BE49-F238E27FC236}">
                <a16:creationId xmlns:a16="http://schemas.microsoft.com/office/drawing/2014/main" id="{143C4E58-0220-4F1E-A132-5E2C22B542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E606F-4BC2-49E9-8F29-73B5EC992688}"/>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63135537"/>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DF091-C5BB-4FA6-BBBB-82DC7E4BD412}"/>
              </a:ext>
            </a:extLst>
          </p:cNvPr>
          <p:cNvSpPr>
            <a:spLocks noGrp="1"/>
          </p:cNvSpPr>
          <p:nvPr>
            <p:ph type="title"/>
          </p:nvPr>
        </p:nvSpPr>
        <p:spPr>
          <a:xfrm>
            <a:off x="831850" y="1709739"/>
            <a:ext cx="10515600" cy="2852737"/>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A553428C-4466-4DA9-8737-18E2488D5BC7}"/>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56C67F3-2018-494F-A35E-5ABCE7DA9493}"/>
              </a:ext>
            </a:extLst>
          </p:cNvPr>
          <p:cNvSpPr>
            <a:spLocks noGrp="1"/>
          </p:cNvSpPr>
          <p:nvPr>
            <p:ph type="dt" sz="half" idx="10"/>
          </p:nvPr>
        </p:nvSpPr>
        <p:spPr/>
        <p:txBody>
          <a:bodyPr/>
          <a:lstStyle/>
          <a:p>
            <a:fld id="{715EA647-47D7-472B-B8BD-F0368A4CFF40}" type="datetimeFigureOut">
              <a:rPr lang="en-US" smtClean="0"/>
              <a:t>12/6/2022</a:t>
            </a:fld>
            <a:endParaRPr lang="en-US"/>
          </a:p>
        </p:txBody>
      </p:sp>
      <p:sp>
        <p:nvSpPr>
          <p:cNvPr id="5" name="Footer Placeholder 4">
            <a:extLst>
              <a:ext uri="{FF2B5EF4-FFF2-40B4-BE49-F238E27FC236}">
                <a16:creationId xmlns:a16="http://schemas.microsoft.com/office/drawing/2014/main" id="{98A08C3C-381E-43A9-8193-C7E32D5254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23ABB4-F590-4CC3-A6B9-9F42154E7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27173832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6F624-F80F-4433-8D9E-B5CF8B602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7EF736-8153-4C55-A9FD-81A9B9D0B9F7}"/>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F871E-A5CB-4654-BE17-D3D96AB7B3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E4756C-91DD-41E4-95CF-CAE444F65954}"/>
              </a:ext>
            </a:extLst>
          </p:cNvPr>
          <p:cNvSpPr>
            <a:spLocks noGrp="1"/>
          </p:cNvSpPr>
          <p:nvPr>
            <p:ph type="dt" sz="half" idx="10"/>
          </p:nvPr>
        </p:nvSpPr>
        <p:spPr/>
        <p:txBody>
          <a:bodyPr/>
          <a:lstStyle/>
          <a:p>
            <a:fld id="{715EA647-47D7-472B-B8BD-F0368A4CFF40}" type="datetimeFigureOut">
              <a:rPr lang="en-US" smtClean="0"/>
              <a:t>12/6/2022</a:t>
            </a:fld>
            <a:endParaRPr lang="en-US"/>
          </a:p>
        </p:txBody>
      </p:sp>
      <p:sp>
        <p:nvSpPr>
          <p:cNvPr id="6" name="Footer Placeholder 5">
            <a:extLst>
              <a:ext uri="{FF2B5EF4-FFF2-40B4-BE49-F238E27FC236}">
                <a16:creationId xmlns:a16="http://schemas.microsoft.com/office/drawing/2014/main" id="{CF260E44-E092-4094-B50E-A9B926521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679DB6-08D1-4A99-BE5C-50B829442C4D}"/>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2606254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06592-FE03-4310-8CFE-BFEA056407AC}"/>
              </a:ext>
            </a:extLst>
          </p:cNvPr>
          <p:cNvSpPr>
            <a:spLocks noGrp="1"/>
          </p:cNvSpPr>
          <p:nvPr>
            <p:ph type="title"/>
          </p:nvPr>
        </p:nvSpPr>
        <p:spPr>
          <a:xfrm>
            <a:off x="839788" y="365126"/>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C9966F-9C00-4971-A80C-0A391815E563}"/>
              </a:ext>
            </a:extLst>
          </p:cNvPr>
          <p:cNvSpPr>
            <a:spLocks noGrp="1"/>
          </p:cNvSpPr>
          <p:nvPr>
            <p:ph type="body" idx="1"/>
          </p:nvPr>
        </p:nvSpPr>
        <p:spPr>
          <a:xfrm>
            <a:off x="839789" y="1681163"/>
            <a:ext cx="5157787"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F2B40C9-A880-4CEC-A20C-824241A5929C}"/>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A30681-9F68-4F02-B461-AEC00DEAB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6022365-26F6-4B30-8336-91E39AA46A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0FF49-BDE2-4765-9C1D-47BEE39E29DC}"/>
              </a:ext>
            </a:extLst>
          </p:cNvPr>
          <p:cNvSpPr>
            <a:spLocks noGrp="1"/>
          </p:cNvSpPr>
          <p:nvPr>
            <p:ph type="dt" sz="half" idx="10"/>
          </p:nvPr>
        </p:nvSpPr>
        <p:spPr/>
        <p:txBody>
          <a:bodyPr/>
          <a:lstStyle/>
          <a:p>
            <a:fld id="{715EA647-47D7-472B-B8BD-F0368A4CFF40}" type="datetimeFigureOut">
              <a:rPr lang="en-US" smtClean="0"/>
              <a:t>12/6/2022</a:t>
            </a:fld>
            <a:endParaRPr lang="en-US"/>
          </a:p>
        </p:txBody>
      </p:sp>
      <p:sp>
        <p:nvSpPr>
          <p:cNvPr id="8" name="Footer Placeholder 7">
            <a:extLst>
              <a:ext uri="{FF2B5EF4-FFF2-40B4-BE49-F238E27FC236}">
                <a16:creationId xmlns:a16="http://schemas.microsoft.com/office/drawing/2014/main" id="{C4DC4B70-3FCF-4F6E-84D3-1EABDFF446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1E194-9858-4BB4-9462-8BC54C83C23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85113897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B5E4-0C9D-4409-A89E-AEB96B046B54}"/>
              </a:ext>
            </a:extLst>
          </p:cNvPr>
          <p:cNvSpPr>
            <a:spLocks noGrp="1"/>
          </p:cNvSpPr>
          <p:nvPr>
            <p:ph type="title"/>
          </p:nvPr>
        </p:nvSpPr>
        <p:spPr/>
        <p:txBody>
          <a:bodyPr>
            <a:normAutofit/>
          </a:bodyPr>
          <a:lstStyle>
            <a:lvl1pPr>
              <a:defRPr sz="36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Date Placeholder 2">
            <a:extLst>
              <a:ext uri="{FF2B5EF4-FFF2-40B4-BE49-F238E27FC236}">
                <a16:creationId xmlns:a16="http://schemas.microsoft.com/office/drawing/2014/main" id="{DA1681FC-179E-4FF1-BF2B-40888BFD3CAF}"/>
              </a:ext>
            </a:extLst>
          </p:cNvPr>
          <p:cNvSpPr>
            <a:spLocks noGrp="1"/>
          </p:cNvSpPr>
          <p:nvPr>
            <p:ph type="dt" sz="half" idx="10"/>
          </p:nvPr>
        </p:nvSpPr>
        <p:spPr/>
        <p:txBody>
          <a:bodyPr/>
          <a:lstStyle/>
          <a:p>
            <a:fld id="{715EA647-47D7-472B-B8BD-F0368A4CFF40}" type="datetimeFigureOut">
              <a:rPr lang="en-US" smtClean="0"/>
              <a:t>12/6/2022</a:t>
            </a:fld>
            <a:endParaRPr lang="en-US"/>
          </a:p>
        </p:txBody>
      </p:sp>
      <p:sp>
        <p:nvSpPr>
          <p:cNvPr id="4" name="Footer Placeholder 3">
            <a:extLst>
              <a:ext uri="{FF2B5EF4-FFF2-40B4-BE49-F238E27FC236}">
                <a16:creationId xmlns:a16="http://schemas.microsoft.com/office/drawing/2014/main" id="{BF9DE3CF-E5AE-4058-AA02-07EF44091C7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28D7C30-5F23-4617-82FA-AC46EE772747}"/>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29198066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BE3E79-6D40-447B-949C-94814C6BBD95}"/>
              </a:ext>
            </a:extLst>
          </p:cNvPr>
          <p:cNvSpPr>
            <a:spLocks noGrp="1"/>
          </p:cNvSpPr>
          <p:nvPr>
            <p:ph type="dt" sz="half" idx="10"/>
          </p:nvPr>
        </p:nvSpPr>
        <p:spPr/>
        <p:txBody>
          <a:bodyPr/>
          <a:lstStyle/>
          <a:p>
            <a:fld id="{715EA647-47D7-472B-B8BD-F0368A4CFF40}" type="datetimeFigureOut">
              <a:rPr lang="en-US" smtClean="0"/>
              <a:t>12/6/2022</a:t>
            </a:fld>
            <a:endParaRPr lang="en-US"/>
          </a:p>
        </p:txBody>
      </p:sp>
      <p:sp>
        <p:nvSpPr>
          <p:cNvPr id="3" name="Footer Placeholder 2">
            <a:extLst>
              <a:ext uri="{FF2B5EF4-FFF2-40B4-BE49-F238E27FC236}">
                <a16:creationId xmlns:a16="http://schemas.microsoft.com/office/drawing/2014/main" id="{1C4FD29C-954C-42D4-A3D5-E52C884D6C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28884-1E79-431E-B944-1849C3CAA56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5402053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A4290-030C-4559-9E17-CE2640153E63}"/>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90CD23F-8287-4BDB-BF76-473D8F93A444}"/>
              </a:ext>
            </a:extLst>
          </p:cNvPr>
          <p:cNvSpPr>
            <a:spLocks noGrp="1"/>
          </p:cNvSpPr>
          <p:nvPr>
            <p:ph idx="1"/>
          </p:nvPr>
        </p:nvSpPr>
        <p:spPr>
          <a:xfrm>
            <a:off x="5183189"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3E3C71-C834-43DA-B7A0-7E7C05617ACF}"/>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3FE7B3-2E90-49E1-B421-A609FA01239D}"/>
              </a:ext>
            </a:extLst>
          </p:cNvPr>
          <p:cNvSpPr>
            <a:spLocks noGrp="1"/>
          </p:cNvSpPr>
          <p:nvPr>
            <p:ph type="dt" sz="half" idx="10"/>
          </p:nvPr>
        </p:nvSpPr>
        <p:spPr/>
        <p:txBody>
          <a:bodyPr/>
          <a:lstStyle/>
          <a:p>
            <a:fld id="{715EA647-47D7-472B-B8BD-F0368A4CFF40}" type="datetimeFigureOut">
              <a:rPr lang="en-US" smtClean="0"/>
              <a:t>12/6/2022</a:t>
            </a:fld>
            <a:endParaRPr lang="en-US"/>
          </a:p>
        </p:txBody>
      </p:sp>
      <p:sp>
        <p:nvSpPr>
          <p:cNvPr id="6" name="Footer Placeholder 5">
            <a:extLst>
              <a:ext uri="{FF2B5EF4-FFF2-40B4-BE49-F238E27FC236}">
                <a16:creationId xmlns:a16="http://schemas.microsoft.com/office/drawing/2014/main" id="{8EF1E2B3-FF96-4A87-B988-0931302E6F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61431-E113-441A-A781-29ED64760811}"/>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9313687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A446-4141-4FE6-B16E-BD791E9FD13F}"/>
              </a:ext>
            </a:extLst>
          </p:cNvPr>
          <p:cNvSpPr>
            <a:spLocks noGrp="1"/>
          </p:cNvSpPr>
          <p:nvPr>
            <p:ph type="title"/>
          </p:nvPr>
        </p:nvSpPr>
        <p:spPr>
          <a:xfrm>
            <a:off x="839789"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C706310-8221-4BA3-B3CF-B144B0CE1FD4}"/>
              </a:ext>
            </a:extLst>
          </p:cNvPr>
          <p:cNvSpPr>
            <a:spLocks noGrp="1"/>
          </p:cNvSpPr>
          <p:nvPr>
            <p:ph type="pic" idx="1"/>
          </p:nvPr>
        </p:nvSpPr>
        <p:spPr>
          <a:xfrm>
            <a:off x="5183189" y="987426"/>
            <a:ext cx="6172200" cy="4873625"/>
          </a:xfrm>
        </p:spPr>
        <p:txBody>
          <a:bodyPr/>
          <a:lstStyle>
            <a:lvl1pPr marL="0" indent="0">
              <a:buNone/>
              <a:defRPr sz="3200"/>
            </a:lvl1pPr>
            <a:lvl2pPr marL="457112" indent="0">
              <a:buNone/>
              <a:defRPr sz="2800"/>
            </a:lvl2pPr>
            <a:lvl3pPr marL="914225" indent="0">
              <a:buNone/>
              <a:defRPr sz="2400"/>
            </a:lvl3pPr>
            <a:lvl4pPr marL="1371337" indent="0">
              <a:buNone/>
              <a:defRPr sz="2000"/>
            </a:lvl4pPr>
            <a:lvl5pPr marL="1828449" indent="0">
              <a:buNone/>
              <a:defRPr sz="2000"/>
            </a:lvl5pPr>
            <a:lvl6pPr marL="2285561" indent="0">
              <a:buNone/>
              <a:defRPr sz="2000"/>
            </a:lvl6pPr>
            <a:lvl7pPr marL="2742674" indent="0">
              <a:buNone/>
              <a:defRPr sz="2000"/>
            </a:lvl7pPr>
            <a:lvl8pPr marL="3199785" indent="0">
              <a:buNone/>
              <a:defRPr sz="2000"/>
            </a:lvl8pPr>
            <a:lvl9pPr marL="3656897" indent="0">
              <a:buNone/>
              <a:defRPr sz="2000"/>
            </a:lvl9pPr>
          </a:lstStyle>
          <a:p>
            <a:endParaRPr lang="en-US"/>
          </a:p>
        </p:txBody>
      </p:sp>
      <p:sp>
        <p:nvSpPr>
          <p:cNvPr id="4" name="Text Placeholder 3">
            <a:extLst>
              <a:ext uri="{FF2B5EF4-FFF2-40B4-BE49-F238E27FC236}">
                <a16:creationId xmlns:a16="http://schemas.microsoft.com/office/drawing/2014/main" id="{7E9A6072-1F2A-4DD1-A79F-947CB0517AB8}"/>
              </a:ext>
            </a:extLst>
          </p:cNvPr>
          <p:cNvSpPr>
            <a:spLocks noGrp="1"/>
          </p:cNvSpPr>
          <p:nvPr>
            <p:ph type="body" sz="half" idx="2"/>
          </p:nvPr>
        </p:nvSpPr>
        <p:spPr>
          <a:xfrm>
            <a:off x="839789" y="2057400"/>
            <a:ext cx="3932237" cy="3811588"/>
          </a:xfrm>
        </p:spPr>
        <p:txBody>
          <a:bodyPr/>
          <a:lstStyle>
            <a:lvl1pPr marL="0" indent="0">
              <a:buNone/>
              <a:defRPr sz="1600"/>
            </a:lvl1pPr>
            <a:lvl2pPr marL="457112" indent="0">
              <a:buNone/>
              <a:defRPr sz="1400"/>
            </a:lvl2pPr>
            <a:lvl3pPr marL="914225" indent="0">
              <a:buNone/>
              <a:defRPr sz="1200"/>
            </a:lvl3pPr>
            <a:lvl4pPr marL="1371337" indent="0">
              <a:buNone/>
              <a:defRPr sz="1000"/>
            </a:lvl4pPr>
            <a:lvl5pPr marL="1828449" indent="0">
              <a:buNone/>
              <a:defRPr sz="1000"/>
            </a:lvl5pPr>
            <a:lvl6pPr marL="2285561" indent="0">
              <a:buNone/>
              <a:defRPr sz="1000"/>
            </a:lvl6pPr>
            <a:lvl7pPr marL="2742674" indent="0">
              <a:buNone/>
              <a:defRPr sz="1000"/>
            </a:lvl7pPr>
            <a:lvl8pPr marL="3199785" indent="0">
              <a:buNone/>
              <a:defRPr sz="1000"/>
            </a:lvl8pPr>
            <a:lvl9pPr marL="3656897"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0AA414-C7B5-46B0-83E8-C6BD4145BE0E}"/>
              </a:ext>
            </a:extLst>
          </p:cNvPr>
          <p:cNvSpPr>
            <a:spLocks noGrp="1"/>
          </p:cNvSpPr>
          <p:nvPr>
            <p:ph type="dt" sz="half" idx="10"/>
          </p:nvPr>
        </p:nvSpPr>
        <p:spPr/>
        <p:txBody>
          <a:bodyPr/>
          <a:lstStyle/>
          <a:p>
            <a:fld id="{715EA647-47D7-472B-B8BD-F0368A4CFF40}" type="datetimeFigureOut">
              <a:rPr lang="en-US" smtClean="0"/>
              <a:t>12/6/2022</a:t>
            </a:fld>
            <a:endParaRPr lang="en-US"/>
          </a:p>
        </p:txBody>
      </p:sp>
      <p:sp>
        <p:nvSpPr>
          <p:cNvPr id="6" name="Footer Placeholder 5">
            <a:extLst>
              <a:ext uri="{FF2B5EF4-FFF2-40B4-BE49-F238E27FC236}">
                <a16:creationId xmlns:a16="http://schemas.microsoft.com/office/drawing/2014/main" id="{D3DEC765-C38B-4C00-8ACA-69BC5916B7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6CB3A-AD4A-4868-8649-8EBC49C4B6C2}"/>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104384679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378A7-5C33-4A4B-BEBC-1A42A09D9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2BEAE-15B5-4E4D-98B9-0EEF35DD7BA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6E118-B7C5-4717-9782-042439CD08EF}"/>
              </a:ext>
            </a:extLst>
          </p:cNvPr>
          <p:cNvSpPr>
            <a:spLocks noGrp="1"/>
          </p:cNvSpPr>
          <p:nvPr>
            <p:ph type="dt" sz="half" idx="10"/>
          </p:nvPr>
        </p:nvSpPr>
        <p:spPr/>
        <p:txBody>
          <a:bodyPr/>
          <a:lstStyle/>
          <a:p>
            <a:fld id="{715EA647-47D7-472B-B8BD-F0368A4CFF40}" type="datetimeFigureOut">
              <a:rPr lang="en-US" smtClean="0"/>
              <a:t>12/6/2022</a:t>
            </a:fld>
            <a:endParaRPr lang="en-US"/>
          </a:p>
        </p:txBody>
      </p:sp>
      <p:sp>
        <p:nvSpPr>
          <p:cNvPr id="5" name="Footer Placeholder 4">
            <a:extLst>
              <a:ext uri="{FF2B5EF4-FFF2-40B4-BE49-F238E27FC236}">
                <a16:creationId xmlns:a16="http://schemas.microsoft.com/office/drawing/2014/main" id="{806507F2-42CD-46C9-B361-09DB9697A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90011-00F4-441C-8161-CB32723CC2BA}"/>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3974004139"/>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1DCC1-4989-4DC4-A452-308286F08E04}"/>
              </a:ext>
            </a:extLst>
          </p:cNvPr>
          <p:cNvSpPr>
            <a:spLocks noGrp="1"/>
          </p:cNvSpPr>
          <p:nvPr>
            <p:ph type="title" orient="vert"/>
          </p:nvPr>
        </p:nvSpPr>
        <p:spPr>
          <a:xfrm>
            <a:off x="8724900" y="365126"/>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0FB700E-65DD-4BDE-87CF-CB344EBF2AC3}"/>
              </a:ext>
            </a:extLst>
          </p:cNvPr>
          <p:cNvSpPr>
            <a:spLocks noGrp="1"/>
          </p:cNvSpPr>
          <p:nvPr>
            <p:ph type="body" orient="vert" idx="1"/>
          </p:nvPr>
        </p:nvSpPr>
        <p:spPr>
          <a:xfrm>
            <a:off x="838201" y="365126"/>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9D7A27-275F-4086-AF8B-021AD405F1DB}"/>
              </a:ext>
            </a:extLst>
          </p:cNvPr>
          <p:cNvSpPr>
            <a:spLocks noGrp="1"/>
          </p:cNvSpPr>
          <p:nvPr>
            <p:ph type="dt" sz="half" idx="10"/>
          </p:nvPr>
        </p:nvSpPr>
        <p:spPr/>
        <p:txBody>
          <a:bodyPr/>
          <a:lstStyle/>
          <a:p>
            <a:fld id="{715EA647-47D7-472B-B8BD-F0368A4CFF40}" type="datetimeFigureOut">
              <a:rPr lang="en-US" smtClean="0"/>
              <a:t>12/6/2022</a:t>
            </a:fld>
            <a:endParaRPr lang="en-US"/>
          </a:p>
        </p:txBody>
      </p:sp>
      <p:sp>
        <p:nvSpPr>
          <p:cNvPr id="5" name="Footer Placeholder 4">
            <a:extLst>
              <a:ext uri="{FF2B5EF4-FFF2-40B4-BE49-F238E27FC236}">
                <a16:creationId xmlns:a16="http://schemas.microsoft.com/office/drawing/2014/main" id="{0E79E118-A3FB-49BD-9414-9E29C233CF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ABDB23-98B7-4F88-90C0-610F6576DA79}"/>
              </a:ext>
            </a:extLst>
          </p:cNvPr>
          <p:cNvSpPr>
            <a:spLocks noGrp="1"/>
          </p:cNvSpPr>
          <p:nvPr>
            <p:ph type="sldNum" sz="quarter" idx="12"/>
          </p:nvPr>
        </p:nvSpPr>
        <p:spPr/>
        <p:txBody>
          <a:bodyPr/>
          <a:lstStyle/>
          <a:p>
            <a:fld id="{363CD3F6-D7EE-487D-95C9-C85653023146}" type="slidenum">
              <a:rPr lang="en-US" smtClean="0"/>
              <a:t>‹#›</a:t>
            </a:fld>
            <a:endParaRPr lang="en-US"/>
          </a:p>
        </p:txBody>
      </p:sp>
    </p:spTree>
    <p:extLst>
      <p:ext uri="{BB962C8B-B14F-4D97-AF65-F5344CB8AC3E}">
        <p14:creationId xmlns:p14="http://schemas.microsoft.com/office/powerpoint/2010/main" val="4090476806"/>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831807"/>
            <a:ext cx="5943600" cy="701731"/>
          </a:xfrm>
        </p:spPr>
        <p:txBody>
          <a:bodyPr anchor="b" anchorCtr="0">
            <a:spAutoFit/>
          </a:bodyPr>
          <a:lstStyle>
            <a:lvl1pPr>
              <a:defRPr>
                <a:latin typeface="Segoe UI Semibold" panose="020B0702040204020203" pitchFamily="34" charset="0"/>
                <a:cs typeface="Segoe UI Semibold" panose="020B07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2041" y="3962401"/>
            <a:ext cx="5943600" cy="276999"/>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9"/>
            <a:ext cx="2691631" cy="276999"/>
          </a:xfrm>
          <a:solidFill>
            <a:srgbClr val="E6E6E6">
              <a:alpha val="75000"/>
            </a:srgbClr>
          </a:solidFill>
        </p:spPr>
        <p:txBody>
          <a:bodyPr/>
          <a:lstStyle>
            <a:lvl1pPr marL="0" marR="0" indent="0" algn="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8"/>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48413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3223"/>
            <a:ext cx="64008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Demo title</a:t>
            </a:r>
          </a:p>
        </p:txBody>
      </p:sp>
      <p:sp>
        <p:nvSpPr>
          <p:cNvPr id="5" name="Text Placeholder 4"/>
          <p:cNvSpPr>
            <a:spLocks noGrp="1"/>
          </p:cNvSpPr>
          <p:nvPr>
            <p:ph type="body" sz="quarter" idx="12" hasCustomPrompt="1"/>
          </p:nvPr>
        </p:nvSpPr>
        <p:spPr>
          <a:xfrm>
            <a:off x="585217" y="3977320"/>
            <a:ext cx="6400800"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Segoe UI" panose="020B0502040204020203" pitchFamily="34" charset="0"/>
                <a:cs typeface="Segoe UI" panose="020B0502040204020203" pitchFamily="34" charset="0"/>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8"/>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234883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64008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8"/>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0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00"/>
              </a:p>
            </p:txBody>
          </p:sp>
        </p:grpSp>
      </p:grpSp>
    </p:spTree>
    <p:extLst>
      <p:ext uri="{BB962C8B-B14F-4D97-AF65-F5344CB8AC3E}">
        <p14:creationId xmlns:p14="http://schemas.microsoft.com/office/powerpoint/2010/main" val="381347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0995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1837837"/>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7014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dirty="0"/>
              <a:t>Table styling</a:t>
            </a:r>
          </a:p>
        </p:txBody>
      </p:sp>
      <p:sp>
        <p:nvSpPr>
          <p:cNvPr id="4" name="Table Placeholder 3"/>
          <p:cNvSpPr>
            <a:spLocks noGrp="1"/>
          </p:cNvSpPr>
          <p:nvPr>
            <p:ph type="tbl" sz="quarter" idx="10"/>
          </p:nvPr>
        </p:nvSpPr>
        <p:spPr>
          <a:xfrm>
            <a:off x="455996" y="2158886"/>
            <a:ext cx="11306469" cy="4078687"/>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2756416368"/>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dirty="0"/>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Tree>
    <p:extLst>
      <p:ext uri="{BB962C8B-B14F-4D97-AF65-F5344CB8AC3E}">
        <p14:creationId xmlns:p14="http://schemas.microsoft.com/office/powerpoint/2010/main" val="132120478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87945"/>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9"/>
            <a:ext cx="11306469" cy="443839"/>
          </a:xfr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452560"/>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6278239"/>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359006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384306"/>
            <a:ext cx="3361907" cy="701731"/>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1"/>
            <a:ext cx="5378549" cy="2689656"/>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227173060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0457061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image" Target="../media/image1.emf"/><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image" Target="../media/image26.png"/><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theme" Target="../theme/theme2.xml"/><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4.xml"/><Relationship Id="rId18" Type="http://schemas.openxmlformats.org/officeDocument/2006/relationships/slideLayout" Target="../slideLayouts/slideLayout159.xml"/><Relationship Id="rId26" Type="http://schemas.openxmlformats.org/officeDocument/2006/relationships/slideLayout" Target="../slideLayouts/slideLayout167.xml"/><Relationship Id="rId39" Type="http://schemas.openxmlformats.org/officeDocument/2006/relationships/slideLayout" Target="../slideLayouts/slideLayout180.xml"/><Relationship Id="rId21" Type="http://schemas.openxmlformats.org/officeDocument/2006/relationships/slideLayout" Target="../slideLayouts/slideLayout162.xml"/><Relationship Id="rId34" Type="http://schemas.openxmlformats.org/officeDocument/2006/relationships/slideLayout" Target="../slideLayouts/slideLayout175.xml"/><Relationship Id="rId7" Type="http://schemas.openxmlformats.org/officeDocument/2006/relationships/slideLayout" Target="../slideLayouts/slideLayout148.xml"/><Relationship Id="rId2" Type="http://schemas.openxmlformats.org/officeDocument/2006/relationships/slideLayout" Target="../slideLayouts/slideLayout143.xml"/><Relationship Id="rId16" Type="http://schemas.openxmlformats.org/officeDocument/2006/relationships/slideLayout" Target="../slideLayouts/slideLayout157.xml"/><Relationship Id="rId20" Type="http://schemas.openxmlformats.org/officeDocument/2006/relationships/slideLayout" Target="../slideLayouts/slideLayout161.xml"/><Relationship Id="rId29" Type="http://schemas.openxmlformats.org/officeDocument/2006/relationships/slideLayout" Target="../slideLayouts/slideLayout170.xml"/><Relationship Id="rId41" Type="http://schemas.openxmlformats.org/officeDocument/2006/relationships/theme" Target="../theme/theme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24" Type="http://schemas.openxmlformats.org/officeDocument/2006/relationships/slideLayout" Target="../slideLayouts/slideLayout165.xml"/><Relationship Id="rId32" Type="http://schemas.openxmlformats.org/officeDocument/2006/relationships/slideLayout" Target="../slideLayouts/slideLayout173.xml"/><Relationship Id="rId37" Type="http://schemas.openxmlformats.org/officeDocument/2006/relationships/slideLayout" Target="../slideLayouts/slideLayout178.xml"/><Relationship Id="rId40" Type="http://schemas.openxmlformats.org/officeDocument/2006/relationships/slideLayout" Target="../slideLayouts/slideLayout181.xml"/><Relationship Id="rId5" Type="http://schemas.openxmlformats.org/officeDocument/2006/relationships/slideLayout" Target="../slideLayouts/slideLayout146.xml"/><Relationship Id="rId15" Type="http://schemas.openxmlformats.org/officeDocument/2006/relationships/slideLayout" Target="../slideLayouts/slideLayout156.xml"/><Relationship Id="rId23" Type="http://schemas.openxmlformats.org/officeDocument/2006/relationships/slideLayout" Target="../slideLayouts/slideLayout164.xml"/><Relationship Id="rId28" Type="http://schemas.openxmlformats.org/officeDocument/2006/relationships/slideLayout" Target="../slideLayouts/slideLayout169.xml"/><Relationship Id="rId36" Type="http://schemas.openxmlformats.org/officeDocument/2006/relationships/slideLayout" Target="../slideLayouts/slideLayout177.xml"/><Relationship Id="rId10" Type="http://schemas.openxmlformats.org/officeDocument/2006/relationships/slideLayout" Target="../slideLayouts/slideLayout151.xml"/><Relationship Id="rId19" Type="http://schemas.openxmlformats.org/officeDocument/2006/relationships/slideLayout" Target="../slideLayouts/slideLayout160.xml"/><Relationship Id="rId31" Type="http://schemas.openxmlformats.org/officeDocument/2006/relationships/slideLayout" Target="../slideLayouts/slideLayout172.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slideLayout" Target="../slideLayouts/slideLayout155.xml"/><Relationship Id="rId22" Type="http://schemas.openxmlformats.org/officeDocument/2006/relationships/slideLayout" Target="../slideLayouts/slideLayout163.xml"/><Relationship Id="rId27" Type="http://schemas.openxmlformats.org/officeDocument/2006/relationships/slideLayout" Target="../slideLayouts/slideLayout168.xml"/><Relationship Id="rId30" Type="http://schemas.openxmlformats.org/officeDocument/2006/relationships/slideLayout" Target="../slideLayouts/slideLayout171.xml"/><Relationship Id="rId35" Type="http://schemas.openxmlformats.org/officeDocument/2006/relationships/slideLayout" Target="../slideLayouts/slideLayout176.xml"/><Relationship Id="rId8" Type="http://schemas.openxmlformats.org/officeDocument/2006/relationships/slideLayout" Target="../slideLayouts/slideLayout149.xml"/><Relationship Id="rId3" Type="http://schemas.openxmlformats.org/officeDocument/2006/relationships/slideLayout" Target="../slideLayouts/slideLayout144.xml"/><Relationship Id="rId12" Type="http://schemas.openxmlformats.org/officeDocument/2006/relationships/slideLayout" Target="../slideLayouts/slideLayout153.xml"/><Relationship Id="rId17" Type="http://schemas.openxmlformats.org/officeDocument/2006/relationships/slideLayout" Target="../slideLayouts/slideLayout158.xml"/><Relationship Id="rId25" Type="http://schemas.openxmlformats.org/officeDocument/2006/relationships/slideLayout" Target="../slideLayouts/slideLayout166.xml"/><Relationship Id="rId33" Type="http://schemas.openxmlformats.org/officeDocument/2006/relationships/slideLayout" Target="../slideLayouts/slideLayout174.xml"/><Relationship Id="rId38" Type="http://schemas.openxmlformats.org/officeDocument/2006/relationships/slideLayout" Target="../slideLayouts/slideLayout1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theme" Target="../theme/theme4.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image" Target="../media/image2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image" Target="../media/image26.png"/><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theme" Target="../theme/theme5.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3.xml"/><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3" Type="http://schemas.openxmlformats.org/officeDocument/2006/relationships/slideLayout" Target="../slideLayouts/slideLayout228.xml"/><Relationship Id="rId21" Type="http://schemas.openxmlformats.org/officeDocument/2006/relationships/slideLayout" Target="../slideLayouts/slideLayout246.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theme" Target="../theme/theme6.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1"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510" r:id="rId114"/>
    <p:sldLayoutId id="2147485511" r:id="rId115"/>
    <p:sldLayoutId id="2147485513" r:id="rId116"/>
    <p:sldLayoutId id="2147485514" r:id="rId117"/>
    <p:sldLayoutId id="2147485516" r:id="rId118"/>
    <p:sldLayoutId id="2147485517" r:id="rId1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4"/>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155785224"/>
      </p:ext>
    </p:extLst>
  </p:cSld>
  <p:clrMap bg1="lt1" tx1="dk1" bg2="lt2" tx2="dk2" accent1="accent1" accent2="accent2" accent3="accent3" accent4="accent4" accent5="accent5" accent6="accent6" hlink="hlink" folHlink="folHlink"/>
  <p:sldLayoutIdLst>
    <p:sldLayoutId id="2147485398" r:id="rId1"/>
    <p:sldLayoutId id="2147485399" r:id="rId2"/>
    <p:sldLayoutId id="2147485400" r:id="rId3"/>
    <p:sldLayoutId id="2147485401" r:id="rId4"/>
    <p:sldLayoutId id="2147485402" r:id="rId5"/>
    <p:sldLayoutId id="2147485403" r:id="rId6"/>
    <p:sldLayoutId id="2147485404" r:id="rId7"/>
    <p:sldLayoutId id="2147485405" r:id="rId8"/>
    <p:sldLayoutId id="2147485406" r:id="rId9"/>
    <p:sldLayoutId id="2147485407" r:id="rId10"/>
    <p:sldLayoutId id="2147485408" r:id="rId11"/>
    <p:sldLayoutId id="2147485409" r:id="rId12"/>
    <p:sldLayoutId id="2147485410" r:id="rId13"/>
    <p:sldLayoutId id="2147485411" r:id="rId14"/>
    <p:sldLayoutId id="2147485412" r:id="rId15"/>
    <p:sldLayoutId id="2147485413" r:id="rId16"/>
    <p:sldLayoutId id="2147485414" r:id="rId17"/>
    <p:sldLayoutId id="2147485415" r:id="rId18"/>
    <p:sldLayoutId id="2147485416" r:id="rId19"/>
    <p:sldLayoutId id="2147485417" r:id="rId20"/>
    <p:sldLayoutId id="2147485419" r:id="rId21"/>
    <p:sldLayoutId id="2147485512" r:id="rId2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8662A8-215F-48B6-BCB2-3B7A098251B5}" type="datetime1">
              <a:rPr lang="en-US" smtClean="0"/>
              <a:t>12/6/2022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Microsoft Confidential</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t>‹#›</a:t>
            </a:fld>
            <a:endParaRPr lang="en-US" dirty="0"/>
          </a:p>
        </p:txBody>
      </p:sp>
    </p:spTree>
    <p:extLst>
      <p:ext uri="{BB962C8B-B14F-4D97-AF65-F5344CB8AC3E}">
        <p14:creationId xmlns:p14="http://schemas.microsoft.com/office/powerpoint/2010/main" val="3839833150"/>
      </p:ext>
    </p:extLst>
  </p:cSld>
  <p:clrMap bg1="lt1" tx1="dk1" bg2="lt2" tx2="dk2" accent1="accent1" accent2="accent2" accent3="accent3" accent4="accent4" accent5="accent5" accent6="accent6" hlink="hlink" folHlink="folHlink"/>
  <p:sldLayoutIdLst>
    <p:sldLayoutId id="2147485421" r:id="rId1"/>
    <p:sldLayoutId id="2147485422" r:id="rId2"/>
    <p:sldLayoutId id="2147485423" r:id="rId3"/>
    <p:sldLayoutId id="2147485424" r:id="rId4"/>
    <p:sldLayoutId id="2147485425" r:id="rId5"/>
    <p:sldLayoutId id="2147485426" r:id="rId6"/>
    <p:sldLayoutId id="2147485427" r:id="rId7"/>
    <p:sldLayoutId id="2147485428" r:id="rId8"/>
    <p:sldLayoutId id="2147485429" r:id="rId9"/>
    <p:sldLayoutId id="2147485430" r:id="rId10"/>
    <p:sldLayoutId id="2147485431" r:id="rId11"/>
    <p:sldLayoutId id="2147485432" r:id="rId12"/>
    <p:sldLayoutId id="2147485433" r:id="rId13"/>
    <p:sldLayoutId id="2147485434" r:id="rId14"/>
    <p:sldLayoutId id="2147485435" r:id="rId15"/>
    <p:sldLayoutId id="2147485436" r:id="rId16"/>
    <p:sldLayoutId id="2147485437" r:id="rId17"/>
    <p:sldLayoutId id="2147485438" r:id="rId18"/>
    <p:sldLayoutId id="2147485439" r:id="rId19"/>
    <p:sldLayoutId id="2147485440" r:id="rId20"/>
    <p:sldLayoutId id="2147485441" r:id="rId21"/>
    <p:sldLayoutId id="2147485442" r:id="rId22"/>
    <p:sldLayoutId id="2147485443" r:id="rId23"/>
    <p:sldLayoutId id="2147485444" r:id="rId24"/>
    <p:sldLayoutId id="2147485445" r:id="rId25"/>
    <p:sldLayoutId id="2147485446" r:id="rId26"/>
    <p:sldLayoutId id="2147485447" r:id="rId27"/>
    <p:sldLayoutId id="2147485448" r:id="rId28"/>
    <p:sldLayoutId id="2147485449" r:id="rId29"/>
    <p:sldLayoutId id="2147485450" r:id="rId30"/>
    <p:sldLayoutId id="2147485451" r:id="rId31"/>
    <p:sldLayoutId id="2147485452" r:id="rId32"/>
    <p:sldLayoutId id="2147485453" r:id="rId33"/>
    <p:sldLayoutId id="2147485454" r:id="rId34"/>
    <p:sldLayoutId id="2147485455" r:id="rId35"/>
    <p:sldLayoutId id="2147485457" r:id="rId36"/>
    <p:sldLayoutId id="2147485458" r:id="rId37"/>
    <p:sldLayoutId id="2147485460" r:id="rId38"/>
    <p:sldLayoutId id="2147485461" r:id="rId39"/>
    <p:sldLayoutId id="2147485462" r:id="rId40"/>
  </p:sldLayoutIdLst>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30005046"/>
      </p:ext>
    </p:extLst>
  </p:cSld>
  <p:clrMap bg1="lt1" tx1="dk1" bg2="lt2" tx2="dk2" accent1="accent1" accent2="accent2" accent3="accent3" accent4="accent4" accent5="accent5" accent6="accent6" hlink="hlink" folHlink="folHlink"/>
  <p:sldLayoutIdLst>
    <p:sldLayoutId id="2147485464" r:id="rId1"/>
    <p:sldLayoutId id="2147485465" r:id="rId2"/>
    <p:sldLayoutId id="2147485466" r:id="rId3"/>
    <p:sldLayoutId id="2147485467" r:id="rId4"/>
    <p:sldLayoutId id="2147485468" r:id="rId5"/>
    <p:sldLayoutId id="2147485469" r:id="rId6"/>
    <p:sldLayoutId id="2147485470" r:id="rId7"/>
    <p:sldLayoutId id="2147485471" r:id="rId8"/>
    <p:sldLayoutId id="2147485472" r:id="rId9"/>
    <p:sldLayoutId id="2147485473" r:id="rId10"/>
    <p:sldLayoutId id="2147485474" r:id="rId11"/>
    <p:sldLayoutId id="2147485475" r:id="rId12"/>
    <p:sldLayoutId id="2147485476" r:id="rId13"/>
    <p:sldLayoutId id="2147485477" r:id="rId14"/>
    <p:sldLayoutId id="2147485478" r:id="rId15"/>
    <p:sldLayoutId id="2147485479" r:id="rId16"/>
    <p:sldLayoutId id="2147485480" r:id="rId17"/>
    <p:sldLayoutId id="2147485481" r:id="rId18"/>
    <p:sldLayoutId id="2147485482" r:id="rId19"/>
    <p:sldLayoutId id="2147485483" r:id="rId20"/>
    <p:sldLayoutId id="2147485484" r:id="rId21"/>
    <p:sldLayoutId id="2147485485" r:id="rId22"/>
    <p:sldLayoutId id="2147485486" r:id="rId23"/>
    <p:sldLayoutId id="2147485487" r:id="rId24"/>
    <p:sldLayoutId id="2147485488" r:id="rId25"/>
    <p:sldLayoutId id="2147485489" r:id="rId26"/>
    <p:sldLayoutId id="2147485490" r:id="rId27"/>
    <p:sldLayoutId id="2147485491" r:id="rId28"/>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874740198"/>
      </p:ext>
    </p:extLst>
  </p:cSld>
  <p:clrMap bg1="lt1" tx1="dk1" bg2="lt2" tx2="dk2" accent1="accent1" accent2="accent2" accent3="accent3" accent4="accent4" accent5="accent5" accent6="accent6" hlink="hlink" folHlink="folHlink"/>
  <p:sldLayoutIdLst>
    <p:sldLayoutId id="2147485494" r:id="rId1"/>
    <p:sldLayoutId id="2147485495" r:id="rId2"/>
    <p:sldLayoutId id="2147485496" r:id="rId3"/>
    <p:sldLayoutId id="2147485497" r:id="rId4"/>
    <p:sldLayoutId id="2147485498" r:id="rId5"/>
    <p:sldLayoutId id="2147485499" r:id="rId6"/>
    <p:sldLayoutId id="2147485500" r:id="rId7"/>
    <p:sldLayoutId id="2147485501" r:id="rId8"/>
    <p:sldLayoutId id="2147485502" r:id="rId9"/>
    <p:sldLayoutId id="2147485503" r:id="rId10"/>
    <p:sldLayoutId id="2147485504" r:id="rId11"/>
    <p:sldLayoutId id="2147485505" r:id="rId12"/>
    <p:sldLayoutId id="2147485506" r:id="rId13"/>
    <p:sldLayoutId id="2147485507" r:id="rId14"/>
    <p:sldLayoutId id="2147485508" r:id="rId15"/>
    <p:sldLayoutId id="2147485509"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78ADFC-07CD-4327-8566-F23DAA22B704}"/>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526C94-B005-4C0E-B8B5-D2A75C9AE8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509C62-F209-465D-A5E2-7AB8F68D78DA}"/>
              </a:ext>
            </a:extLst>
          </p:cNvPr>
          <p:cNvSpPr>
            <a:spLocks noGrp="1"/>
          </p:cNvSpPr>
          <p:nvPr>
            <p:ph type="dt" sz="half" idx="2"/>
          </p:nvPr>
        </p:nvSpPr>
        <p:spPr>
          <a:xfrm>
            <a:off x="838201"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EA647-47D7-472B-B8BD-F0368A4CFF40}" type="datetimeFigureOut">
              <a:rPr lang="en-US" smtClean="0"/>
              <a:t>12/6/2022</a:t>
            </a:fld>
            <a:endParaRPr lang="en-US"/>
          </a:p>
        </p:txBody>
      </p:sp>
      <p:sp>
        <p:nvSpPr>
          <p:cNvPr id="5" name="Footer Placeholder 4">
            <a:extLst>
              <a:ext uri="{FF2B5EF4-FFF2-40B4-BE49-F238E27FC236}">
                <a16:creationId xmlns:a16="http://schemas.microsoft.com/office/drawing/2014/main" id="{462F1C86-E2E8-4A97-A436-7FD22B34606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729F589-CA13-4BC5-83B0-669BF6156FEB}"/>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CD3F6-D7EE-487D-95C9-C85653023146}" type="slidenum">
              <a:rPr lang="en-US" smtClean="0"/>
              <a:t>‹#›</a:t>
            </a:fld>
            <a:endParaRPr lang="en-US"/>
          </a:p>
        </p:txBody>
      </p:sp>
    </p:spTree>
    <p:extLst>
      <p:ext uri="{BB962C8B-B14F-4D97-AF65-F5344CB8AC3E}">
        <p14:creationId xmlns:p14="http://schemas.microsoft.com/office/powerpoint/2010/main" val="1226657917"/>
      </p:ext>
    </p:extLst>
  </p:cSld>
  <p:clrMap bg1="lt1" tx1="dk1" bg2="lt2" tx2="dk2" accent1="accent1" accent2="accent2" accent3="accent3" accent4="accent4" accent5="accent5" accent6="accent6" hlink="hlink" folHlink="folHlink"/>
  <p:sldLayoutIdLst>
    <p:sldLayoutId id="2147485519" r:id="rId1"/>
    <p:sldLayoutId id="2147485520" r:id="rId2"/>
    <p:sldLayoutId id="2147485521" r:id="rId3"/>
    <p:sldLayoutId id="2147485522" r:id="rId4"/>
    <p:sldLayoutId id="2147485523" r:id="rId5"/>
    <p:sldLayoutId id="2147485524" r:id="rId6"/>
    <p:sldLayoutId id="2147485525" r:id="rId7"/>
    <p:sldLayoutId id="2147485526" r:id="rId8"/>
    <p:sldLayoutId id="2147485527" r:id="rId9"/>
    <p:sldLayoutId id="2147485528" r:id="rId10"/>
    <p:sldLayoutId id="2147485529" r:id="rId11"/>
    <p:sldLayoutId id="2147485530" r:id="rId12"/>
    <p:sldLayoutId id="2147485531" r:id="rId13"/>
    <p:sldLayoutId id="2147485532" r:id="rId14"/>
    <p:sldLayoutId id="2147485533" r:id="rId15"/>
    <p:sldLayoutId id="2147485534" r:id="rId16"/>
    <p:sldLayoutId id="2147485535" r:id="rId17"/>
    <p:sldLayoutId id="2147485536" r:id="rId18"/>
    <p:sldLayoutId id="2147485537" r:id="rId19"/>
    <p:sldLayoutId id="2147485538" r:id="rId20"/>
    <p:sldLayoutId id="2147485539" r:id="rId21"/>
    <p:sldLayoutId id="2147485540" r:id="rId22"/>
  </p:sldLayoutIdLst>
  <p:txStyles>
    <p:titleStyle>
      <a:lvl1pPr algn="l" defTabSz="91422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56" indent="-228556" algn="l" defTabSz="91422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68" indent="-228556" algn="l" defTabSz="91422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81" indent="-228556" algn="l" defTabSz="91422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9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005"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118"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30"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41"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53" indent="-228556" algn="l" defTabSz="91422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25" rtl="0" eaLnBrk="1" latinLnBrk="0" hangingPunct="1">
        <a:defRPr sz="1800" kern="1200">
          <a:solidFill>
            <a:schemeClr val="tx1"/>
          </a:solidFill>
          <a:latin typeface="+mn-lt"/>
          <a:ea typeface="+mn-ea"/>
          <a:cs typeface="+mn-cs"/>
        </a:defRPr>
      </a:lvl1pPr>
      <a:lvl2pPr marL="457112" algn="l" defTabSz="914225" rtl="0" eaLnBrk="1" latinLnBrk="0" hangingPunct="1">
        <a:defRPr sz="1800" kern="1200">
          <a:solidFill>
            <a:schemeClr val="tx1"/>
          </a:solidFill>
          <a:latin typeface="+mn-lt"/>
          <a:ea typeface="+mn-ea"/>
          <a:cs typeface="+mn-cs"/>
        </a:defRPr>
      </a:lvl2pPr>
      <a:lvl3pPr marL="914225" algn="l" defTabSz="914225" rtl="0" eaLnBrk="1" latinLnBrk="0" hangingPunct="1">
        <a:defRPr sz="1800" kern="1200">
          <a:solidFill>
            <a:schemeClr val="tx1"/>
          </a:solidFill>
          <a:latin typeface="+mn-lt"/>
          <a:ea typeface="+mn-ea"/>
          <a:cs typeface="+mn-cs"/>
        </a:defRPr>
      </a:lvl3pPr>
      <a:lvl4pPr marL="1371337" algn="l" defTabSz="914225" rtl="0" eaLnBrk="1" latinLnBrk="0" hangingPunct="1">
        <a:defRPr sz="1800" kern="1200">
          <a:solidFill>
            <a:schemeClr val="tx1"/>
          </a:solidFill>
          <a:latin typeface="+mn-lt"/>
          <a:ea typeface="+mn-ea"/>
          <a:cs typeface="+mn-cs"/>
        </a:defRPr>
      </a:lvl4pPr>
      <a:lvl5pPr marL="1828449" algn="l" defTabSz="914225" rtl="0" eaLnBrk="1" latinLnBrk="0" hangingPunct="1">
        <a:defRPr sz="1800" kern="1200">
          <a:solidFill>
            <a:schemeClr val="tx1"/>
          </a:solidFill>
          <a:latin typeface="+mn-lt"/>
          <a:ea typeface="+mn-ea"/>
          <a:cs typeface="+mn-cs"/>
        </a:defRPr>
      </a:lvl5pPr>
      <a:lvl6pPr marL="2285561" algn="l" defTabSz="914225" rtl="0" eaLnBrk="1" latinLnBrk="0" hangingPunct="1">
        <a:defRPr sz="1800" kern="1200">
          <a:solidFill>
            <a:schemeClr val="tx1"/>
          </a:solidFill>
          <a:latin typeface="+mn-lt"/>
          <a:ea typeface="+mn-ea"/>
          <a:cs typeface="+mn-cs"/>
        </a:defRPr>
      </a:lvl6pPr>
      <a:lvl7pPr marL="2742674" algn="l" defTabSz="914225" rtl="0" eaLnBrk="1" latinLnBrk="0" hangingPunct="1">
        <a:defRPr sz="1800" kern="1200">
          <a:solidFill>
            <a:schemeClr val="tx1"/>
          </a:solidFill>
          <a:latin typeface="+mn-lt"/>
          <a:ea typeface="+mn-ea"/>
          <a:cs typeface="+mn-cs"/>
        </a:defRPr>
      </a:lvl7pPr>
      <a:lvl8pPr marL="3199785" algn="l" defTabSz="914225" rtl="0" eaLnBrk="1" latinLnBrk="0" hangingPunct="1">
        <a:defRPr sz="1800" kern="1200">
          <a:solidFill>
            <a:schemeClr val="tx1"/>
          </a:solidFill>
          <a:latin typeface="+mn-lt"/>
          <a:ea typeface="+mn-ea"/>
          <a:cs typeface="+mn-cs"/>
        </a:defRPr>
      </a:lvl8pPr>
      <a:lvl9pPr marL="3656897" algn="l" defTabSz="914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xml"/><Relationship Id="rId1" Type="http://schemas.openxmlformats.org/officeDocument/2006/relationships/slideLayout" Target="../slideLayouts/slideLayout49.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1.xm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14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2.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tiff"/><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40.jp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81.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46.svg"/><Relationship Id="rId4" Type="http://schemas.openxmlformats.org/officeDocument/2006/relationships/image" Target="../media/image39.png"/><Relationship Id="rId9" Type="http://schemas.openxmlformats.org/officeDocument/2006/relationships/image" Target="../media/image45.png"/></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tiff"/><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0.xml"/></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mailto:Randy.patterson@microsoft.com" TargetMode="External"/><Relationship Id="rId7" Type="http://schemas.openxmlformats.org/officeDocument/2006/relationships/image" Target="../media/image44.svg"/><Relationship Id="rId2" Type="http://schemas.openxmlformats.org/officeDocument/2006/relationships/notesSlide" Target="../notesSlides/notesSlide3.xml"/><Relationship Id="rId1" Type="http://schemas.openxmlformats.org/officeDocument/2006/relationships/slideLayout" Target="../slideLayouts/slideLayout81.xml"/><Relationship Id="rId6" Type="http://schemas.openxmlformats.org/officeDocument/2006/relationships/image" Target="../media/image43.png"/><Relationship Id="rId11" Type="http://schemas.openxmlformats.org/officeDocument/2006/relationships/image" Target="../media/image39.png"/><Relationship Id="rId5" Type="http://schemas.openxmlformats.org/officeDocument/2006/relationships/image" Target="../media/image42.svg"/><Relationship Id="rId10" Type="http://schemas.openxmlformats.org/officeDocument/2006/relationships/image" Target="../media/image47.jpg"/><Relationship Id="rId4" Type="http://schemas.openxmlformats.org/officeDocument/2006/relationships/image" Target="../media/image41.png"/><Relationship Id="rId9" Type="http://schemas.openxmlformats.org/officeDocument/2006/relationships/image" Target="../media/image46.sv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1.png"/><Relationship Id="rId5" Type="http://schemas.openxmlformats.org/officeDocument/2006/relationships/image" Target="../media/image39.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48.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9.xml"/><Relationship Id="rId6" Type="http://schemas.openxmlformats.org/officeDocument/2006/relationships/image" Target="../media/image57.png"/><Relationship Id="rId5" Type="http://schemas.microsoft.com/office/2007/relationships/hdphoto" Target="../media/hdphoto1.wdp"/><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4.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8" Type="http://schemas.openxmlformats.org/officeDocument/2006/relationships/hyperlink" Target="https://azure.microsoft.com/en-us/resources/kubernetes-learning-path/?cdn=disable" TargetMode="External"/><Relationship Id="rId3" Type="http://schemas.openxmlformats.org/officeDocument/2006/relationships/image" Target="../media/image65.jpeg"/><Relationship Id="rId7" Type="http://schemas.openxmlformats.org/officeDocument/2006/relationships/hyperlink" Target="https://docs.microsoft.com/en-us/learn/paths/intro-to-kubernetes-on-azure/" TargetMode="External"/><Relationship Id="rId2" Type="http://schemas.openxmlformats.org/officeDocument/2006/relationships/notesSlide" Target="../notesSlides/notesSlide39.xml"/><Relationship Id="rId1" Type="http://schemas.openxmlformats.org/officeDocument/2006/relationships/slideLayout" Target="../slideLayouts/slideLayout115.xml"/><Relationship Id="rId6" Type="http://schemas.openxmlformats.org/officeDocument/2006/relationships/hyperlink" Target="https://docs.microsoft.com/en-us/azure/aks/" TargetMode="External"/><Relationship Id="rId5" Type="http://schemas.openxmlformats.org/officeDocument/2006/relationships/hyperlink" Target="https://azure.microsoft.com/en-us/pricing/details/kubernetes-service/" TargetMode="External"/><Relationship Id="rId4" Type="http://schemas.openxmlformats.org/officeDocument/2006/relationships/hyperlink" Target="https://azure.microsoft.com/en-us/services/kubernetes-service" TargetMode="External"/><Relationship Id="rId9" Type="http://schemas.openxmlformats.org/officeDocument/2006/relationships/hyperlink" Target="https://developer.microsoft.com/en-us/offers/30-days-to-learn-it"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sv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svg"/><Relationship Id="rId7" Type="http://schemas.openxmlformats.org/officeDocument/2006/relationships/image" Target="../media/image75.emf"/><Relationship Id="rId12" Type="http://schemas.openxmlformats.org/officeDocument/2006/relationships/image" Target="../media/image80.png"/><Relationship Id="rId17" Type="http://schemas.openxmlformats.org/officeDocument/2006/relationships/image" Target="../media/image85.svg"/><Relationship Id="rId2" Type="http://schemas.openxmlformats.org/officeDocument/2006/relationships/notesSlide" Target="../notesSlides/notesSlide43.xml"/><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35.xml"/><Relationship Id="rId6" Type="http://schemas.openxmlformats.org/officeDocument/2006/relationships/image" Target="../media/image74.png"/><Relationship Id="rId11" Type="http://schemas.openxmlformats.org/officeDocument/2006/relationships/image" Target="../media/image79.svg"/><Relationship Id="rId5" Type="http://schemas.openxmlformats.org/officeDocument/2006/relationships/image" Target="../media/image73.png"/><Relationship Id="rId15" Type="http://schemas.openxmlformats.org/officeDocument/2006/relationships/image" Target="../media/image83.svg"/><Relationship Id="rId23" Type="http://schemas.openxmlformats.org/officeDocument/2006/relationships/image" Target="../media/image91.sv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svg"/><Relationship Id="rId9" Type="http://schemas.openxmlformats.org/officeDocument/2006/relationships/image" Target="../media/image77.svg"/><Relationship Id="rId14" Type="http://schemas.openxmlformats.org/officeDocument/2006/relationships/image" Target="../media/image82.png"/><Relationship Id="rId22" Type="http://schemas.openxmlformats.org/officeDocument/2006/relationships/image" Target="../media/image9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9.xml"/></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117.xml"/></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117.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1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9.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1.png"/><Relationship Id="rId5" Type="http://schemas.openxmlformats.org/officeDocument/2006/relationships/image" Target="../media/image39.png"/><Relationship Id="rId4"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3" Type="http://schemas.openxmlformats.org/officeDocument/2006/relationships/hyperlink" Target="https://docs.microsoft.com/en-us/training/modules/aks-deploy-container-app/" TargetMode="External"/><Relationship Id="rId7" Type="http://schemas.openxmlformats.org/officeDocument/2006/relationships/image" Target="../media/image98.svg"/><Relationship Id="rId2" Type="http://schemas.openxmlformats.org/officeDocument/2006/relationships/notesSlide" Target="../notesSlides/notesSlide51.xml"/><Relationship Id="rId1" Type="http://schemas.openxmlformats.org/officeDocument/2006/relationships/slideLayout" Target="../slideLayouts/slideLayout73.xml"/><Relationship Id="rId6" Type="http://schemas.openxmlformats.org/officeDocument/2006/relationships/image" Target="../media/image97.png"/><Relationship Id="rId5" Type="http://schemas.openxmlformats.org/officeDocument/2006/relationships/image" Target="../media/image96.svg"/><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3" Type="http://schemas.openxmlformats.org/officeDocument/2006/relationships/hyperlink" Target="https://docs.microsoft.com/en-us/training/modules/aks-app-package-management-using-helm/" TargetMode="External"/><Relationship Id="rId2" Type="http://schemas.openxmlformats.org/officeDocument/2006/relationships/notesSlide" Target="../notesSlides/notesSlide52.xml"/><Relationship Id="rId1" Type="http://schemas.openxmlformats.org/officeDocument/2006/relationships/slideLayout" Target="../slideLayouts/slideLayout73.xml"/><Relationship Id="rId6" Type="http://schemas.openxmlformats.org/officeDocument/2006/relationships/image" Target="../media/image99.png"/><Relationship Id="rId5" Type="http://schemas.openxmlformats.org/officeDocument/2006/relationships/image" Target="../media/image96.svg"/><Relationship Id="rId4" Type="http://schemas.openxmlformats.org/officeDocument/2006/relationships/image" Target="../media/image95.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_rels/slide70.xml.rels><?xml version="1.0" encoding="UTF-8" standalone="yes"?>
<Relationships xmlns="http://schemas.openxmlformats.org/package/2006/relationships"><Relationship Id="rId3" Type="http://schemas.openxmlformats.org/officeDocument/2006/relationships/hyperlink" Target="https://keda.sh/docs/2.6/deploy/" TargetMode="External"/><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61.png"/><Relationship Id="rId5" Type="http://schemas.openxmlformats.org/officeDocument/2006/relationships/image" Target="../media/image39.png"/><Relationship Id="rId4" Type="http://schemas.openxmlformats.org/officeDocument/2006/relationships/notesSlide" Target="../notesSlides/notesSlide70.xml"/></Relationships>
</file>

<file path=ppt/slides/_rels/slide77.xml.rels><?xml version="1.0" encoding="UTF-8" standalone="yes"?>
<Relationships xmlns="http://schemas.openxmlformats.org/package/2006/relationships"><Relationship Id="rId3" Type="http://schemas.openxmlformats.org/officeDocument/2006/relationships/hyperlink" Target="https://learn.microsoft.com/en-us/training/modules/aks-application-autoscaling-native/" TargetMode="External"/><Relationship Id="rId2" Type="http://schemas.openxmlformats.org/officeDocument/2006/relationships/notesSlide" Target="../notesSlides/notesSlide71.xml"/><Relationship Id="rId1" Type="http://schemas.openxmlformats.org/officeDocument/2006/relationships/slideLayout" Target="../slideLayouts/slideLayout73.xml"/><Relationship Id="rId5" Type="http://schemas.openxmlformats.org/officeDocument/2006/relationships/image" Target="../media/image96.sv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hyperlink" Target="https://learn.microsoft.com/en-us/training/modules/aks-app-scale-keda/" TargetMode="External"/><Relationship Id="rId2" Type="http://schemas.openxmlformats.org/officeDocument/2006/relationships/notesSlide" Target="../notesSlides/notesSlide72.xml"/><Relationship Id="rId1" Type="http://schemas.openxmlformats.org/officeDocument/2006/relationships/slideLayout" Target="../slideLayouts/slideLayout73.xml"/><Relationship Id="rId5" Type="http://schemas.openxmlformats.org/officeDocument/2006/relationships/image" Target="../media/image96.svg"/><Relationship Id="rId4" Type="http://schemas.openxmlformats.org/officeDocument/2006/relationships/image" Target="../media/image95.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1.xml"/></Relationships>
</file>

<file path=ppt/slides/_rels/slide80.xml.rels><?xml version="1.0" encoding="UTF-8" standalone="yes"?>
<Relationships xmlns="http://schemas.openxmlformats.org/package/2006/relationships"><Relationship Id="rId3" Type="http://schemas.openxmlformats.org/officeDocument/2006/relationships/hyperlink" Target="https://kubernetes.io/docs/concepts/services-networking/service/" TargetMode="External"/><Relationship Id="rId2" Type="http://schemas.openxmlformats.org/officeDocument/2006/relationships/notesSlide" Target="../notesSlides/notesSlide74.xml"/><Relationship Id="rId1" Type="http://schemas.openxmlformats.org/officeDocument/2006/relationships/slideLayout" Target="../slideLayouts/slideLayout124.xml"/><Relationship Id="rId4" Type="http://schemas.openxmlformats.org/officeDocument/2006/relationships/image" Target="../media/image105.png"/></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svg"/><Relationship Id="rId2" Type="http://schemas.openxmlformats.org/officeDocument/2006/relationships/notesSlide" Target="../notesSlides/notesSlide75.xml"/><Relationship Id="rId1" Type="http://schemas.openxmlformats.org/officeDocument/2006/relationships/slideLayout" Target="../slideLayouts/slideLayout23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6.png"/><Relationship Id="rId7"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227.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image" Target="../media/image107.png"/><Relationship Id="rId9" Type="http://schemas.openxmlformats.org/officeDocument/2006/relationships/image" Target="../media/image113.svg"/></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7.xml"/><Relationship Id="rId1" Type="http://schemas.openxmlformats.org/officeDocument/2006/relationships/slideLayout" Target="../slideLayouts/slideLayout22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6.xml"/></Relationships>
</file>

<file path=ppt/slides/_rels/slide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4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 person sitting at a desk with several monitors&#10;&#10;Description automatically generated with low confidence">
            <a:extLst>
              <a:ext uri="{FF2B5EF4-FFF2-40B4-BE49-F238E27FC236}">
                <a16:creationId xmlns:a16="http://schemas.microsoft.com/office/drawing/2014/main" id="{103D599A-B83E-48AC-896B-EB7326F63B20}"/>
              </a:ext>
            </a:extLst>
          </p:cNvPr>
          <p:cNvPicPr>
            <a:picLocks noGrp="1" noChangeAspect="1"/>
          </p:cNvPicPr>
          <p:nvPr>
            <p:ph type="pic" sz="quarter" idx="10"/>
          </p:nvPr>
        </p:nvPicPr>
        <p:blipFill>
          <a:blip r:embed="rId3"/>
          <a:srcRect t="7813" b="7813"/>
          <a:stretch>
            <a:fillRect/>
          </a:stretch>
        </p:blipFill>
        <p:spPr/>
      </p:pic>
      <p:sp>
        <p:nvSpPr>
          <p:cNvPr id="3" name="Title 2">
            <a:extLst>
              <a:ext uri="{FF2B5EF4-FFF2-40B4-BE49-F238E27FC236}">
                <a16:creationId xmlns:a16="http://schemas.microsoft.com/office/drawing/2014/main" id="{55E8D625-6D8E-4D8A-8BC4-77B8A8D4E78A}"/>
              </a:ext>
            </a:extLst>
          </p:cNvPr>
          <p:cNvSpPr>
            <a:spLocks noGrp="1"/>
          </p:cNvSpPr>
          <p:nvPr>
            <p:ph type="title"/>
          </p:nvPr>
        </p:nvSpPr>
        <p:spPr/>
        <p:txBody>
          <a:bodyPr/>
          <a:lstStyle/>
          <a:p>
            <a:br>
              <a:rPr lang="en-US" dirty="0"/>
            </a:br>
            <a:br>
              <a:rPr lang="en-US" dirty="0"/>
            </a:br>
            <a:br>
              <a:rPr lang="en-US" dirty="0"/>
            </a:br>
            <a:br>
              <a:rPr lang="en-US" dirty="0"/>
            </a:br>
            <a:r>
              <a:rPr lang="en-US" dirty="0"/>
              <a:t>AKS Dev Day</a:t>
            </a:r>
          </a:p>
        </p:txBody>
      </p:sp>
      <p:pic>
        <p:nvPicPr>
          <p:cNvPr id="7" name="Picture 6" descr="Icon&#10;&#10;Description automatically generated">
            <a:extLst>
              <a:ext uri="{FF2B5EF4-FFF2-40B4-BE49-F238E27FC236}">
                <a16:creationId xmlns:a16="http://schemas.microsoft.com/office/drawing/2014/main" id="{CEE300A6-FFC3-457B-8667-4905466D58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993" y="1254439"/>
            <a:ext cx="3025561" cy="3025561"/>
          </a:xfrm>
          <a:prstGeom prst="rect">
            <a:avLst/>
          </a:prstGeom>
        </p:spPr>
      </p:pic>
    </p:spTree>
    <p:extLst>
      <p:ext uri="{BB962C8B-B14F-4D97-AF65-F5344CB8AC3E}">
        <p14:creationId xmlns:p14="http://schemas.microsoft.com/office/powerpoint/2010/main" val="30298423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604990"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912889"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2894189"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912889"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99" name="Group 98">
            <a:extLst>
              <a:ext uri="{FF2B5EF4-FFF2-40B4-BE49-F238E27FC236}">
                <a16:creationId xmlns:a16="http://schemas.microsoft.com/office/drawing/2014/main" id="{911AB009-0367-4357-87C2-23CA6D015168}"/>
              </a:ext>
            </a:extLst>
          </p:cNvPr>
          <p:cNvGrpSpPr/>
          <p:nvPr/>
        </p:nvGrpSpPr>
        <p:grpSpPr>
          <a:xfrm>
            <a:off x="1116798"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03" name="Group 102">
            <a:extLst>
              <a:ext uri="{FF2B5EF4-FFF2-40B4-BE49-F238E27FC236}">
                <a16:creationId xmlns:a16="http://schemas.microsoft.com/office/drawing/2014/main" id="{FD2FA444-9675-4256-B66F-22431E8F4FBB}"/>
              </a:ext>
            </a:extLst>
          </p:cNvPr>
          <p:cNvGrpSpPr/>
          <p:nvPr/>
        </p:nvGrpSpPr>
        <p:grpSpPr>
          <a:xfrm>
            <a:off x="3018010"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1077983"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sp>
        <p:nvSpPr>
          <p:cNvPr id="53" name="Rectangle: Rounded Corners 52">
            <a:extLst>
              <a:ext uri="{FF2B5EF4-FFF2-40B4-BE49-F238E27FC236}">
                <a16:creationId xmlns:a16="http://schemas.microsoft.com/office/drawing/2014/main" id="{EC3D541C-0441-429C-AF69-F51723BC17C9}"/>
              </a:ext>
            </a:extLst>
          </p:cNvPr>
          <p:cNvSpPr/>
          <p:nvPr/>
        </p:nvSpPr>
        <p:spPr bwMode="auto">
          <a:xfrm>
            <a:off x="4999355"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55" name="Group 54">
            <a:extLst>
              <a:ext uri="{FF2B5EF4-FFF2-40B4-BE49-F238E27FC236}">
                <a16:creationId xmlns:a16="http://schemas.microsoft.com/office/drawing/2014/main" id="{F56C1BA3-29AB-486B-A6BF-CD81E9F10F79}"/>
              </a:ext>
            </a:extLst>
          </p:cNvPr>
          <p:cNvGrpSpPr/>
          <p:nvPr/>
        </p:nvGrpSpPr>
        <p:grpSpPr>
          <a:xfrm>
            <a:off x="5124444" y="2980111"/>
            <a:ext cx="241939" cy="244454"/>
            <a:chOff x="882651" y="200026"/>
            <a:chExt cx="763587" cy="771525"/>
          </a:xfrm>
        </p:grpSpPr>
        <p:sp>
          <p:nvSpPr>
            <p:cNvPr id="56" name="Freeform 5">
              <a:extLst>
                <a:ext uri="{FF2B5EF4-FFF2-40B4-BE49-F238E27FC236}">
                  <a16:creationId xmlns:a16="http://schemas.microsoft.com/office/drawing/2014/main" id="{23413219-DDE1-47F4-92AE-A9F555D7FDB2}"/>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7" name="Freeform 6">
              <a:extLst>
                <a:ext uri="{FF2B5EF4-FFF2-40B4-BE49-F238E27FC236}">
                  <a16:creationId xmlns:a16="http://schemas.microsoft.com/office/drawing/2014/main" id="{A3BF5324-7CFA-49A7-B8BB-7854CCB6C35D}"/>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8" name="Freeform 7">
              <a:extLst>
                <a:ext uri="{FF2B5EF4-FFF2-40B4-BE49-F238E27FC236}">
                  <a16:creationId xmlns:a16="http://schemas.microsoft.com/office/drawing/2014/main" id="{9757E4CE-6AF1-4D6F-AF53-278D7F38659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9" name="Freeform 8">
              <a:extLst>
                <a:ext uri="{FF2B5EF4-FFF2-40B4-BE49-F238E27FC236}">
                  <a16:creationId xmlns:a16="http://schemas.microsoft.com/office/drawing/2014/main" id="{E0FF905C-7A73-48DC-9640-55766EF79D0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cxnSp>
        <p:nvCxnSpPr>
          <p:cNvPr id="4" name="Connector: Elbow 3">
            <a:extLst>
              <a:ext uri="{FF2B5EF4-FFF2-40B4-BE49-F238E27FC236}">
                <a16:creationId xmlns:a16="http://schemas.microsoft.com/office/drawing/2014/main" id="{D8C2584D-DE37-4E9C-B527-CAEB9CCDEF67}"/>
              </a:ext>
            </a:extLst>
          </p:cNvPr>
          <p:cNvCxnSpPr>
            <a:cxnSpLocks/>
            <a:endCxn id="66" idx="1"/>
          </p:cNvCxnSpPr>
          <p:nvPr/>
        </p:nvCxnSpPr>
        <p:spPr>
          <a:xfrm rot="10800000" flipV="1">
            <a:off x="2894189" y="1961322"/>
            <a:ext cx="5676547" cy="1816374"/>
          </a:xfrm>
          <a:prstGeom prst="bentConnector3">
            <a:avLst>
              <a:gd name="adj1" fmla="val 111498"/>
            </a:avLst>
          </a:prstGeom>
          <a:ln w="38100">
            <a:solidFill>
              <a:schemeClr val="accent4">
                <a:lumMod val="75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2894188"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14" name="Group 13">
            <a:extLst>
              <a:ext uri="{FF2B5EF4-FFF2-40B4-BE49-F238E27FC236}">
                <a16:creationId xmlns:a16="http://schemas.microsoft.com/office/drawing/2014/main" id="{174883E0-AC0C-4F59-9C70-80D188B19C99}"/>
              </a:ext>
            </a:extLst>
          </p:cNvPr>
          <p:cNvGrpSpPr/>
          <p:nvPr/>
        </p:nvGrpSpPr>
        <p:grpSpPr>
          <a:xfrm>
            <a:off x="8570733" y="1360967"/>
            <a:ext cx="3036050" cy="2502685"/>
            <a:chOff x="8570733" y="1360967"/>
            <a:chExt cx="3412160" cy="4348717"/>
          </a:xfrm>
        </p:grpSpPr>
        <p:sp>
          <p:nvSpPr>
            <p:cNvPr id="13" name="Rectangle 12">
              <a:extLst>
                <a:ext uri="{FF2B5EF4-FFF2-40B4-BE49-F238E27FC236}">
                  <a16:creationId xmlns:a16="http://schemas.microsoft.com/office/drawing/2014/main" id="{B4071407-A478-47B6-AF21-AA916FC313A0}"/>
                </a:ext>
              </a:extLst>
            </p:cNvPr>
            <p:cNvSpPr/>
            <p:nvPr/>
          </p:nvSpPr>
          <p:spPr bwMode="auto">
            <a:xfrm>
              <a:off x="8570733" y="1360967"/>
              <a:ext cx="3412160" cy="4348717"/>
            </a:xfrm>
            <a:prstGeom prst="rect">
              <a:avLst/>
            </a:prstGeom>
            <a:solidFill>
              <a:srgbClr val="D83B01">
                <a:alpha val="28000"/>
              </a:srgbClr>
            </a:solidFill>
            <a:ln>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 name="TextBox 11">
              <a:extLst>
                <a:ext uri="{FF2B5EF4-FFF2-40B4-BE49-F238E27FC236}">
                  <a16:creationId xmlns:a16="http://schemas.microsoft.com/office/drawing/2014/main" id="{236FD184-ED99-4179-9139-CACC5E3A79AD}"/>
                </a:ext>
              </a:extLst>
            </p:cNvPr>
            <p:cNvSpPr txBox="1"/>
            <p:nvPr/>
          </p:nvSpPr>
          <p:spPr>
            <a:xfrm>
              <a:off x="8692563" y="1478982"/>
              <a:ext cx="3168503" cy="2477601"/>
            </a:xfrm>
            <a:prstGeom prst="rect">
              <a:avLst/>
            </a:prstGeom>
            <a:noFill/>
          </p:spPr>
          <p:txBody>
            <a:bodyPr wrap="square" lIns="0" tIns="0" rIns="0" bIns="0" rtlCol="0">
              <a:spAutoFit/>
            </a:bodyPr>
            <a:lstStyle/>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Provides low-level operations for your app.</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Talks to the hardware on behalf of your app</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Manages system resources</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Drivers</a:t>
              </a:r>
            </a:p>
            <a:p>
              <a:pPr marL="342900" indent="-342900" algn="l">
                <a:buFont typeface="Arial" panose="020B0604020202020204" pitchFamily="34" charset="0"/>
                <a:buChar char="•"/>
              </a:pPr>
              <a:endParaRPr lang="en-US" dirty="0">
                <a:gradFill>
                  <a:gsLst>
                    <a:gs pos="2917">
                      <a:schemeClr val="tx1"/>
                    </a:gs>
                    <a:gs pos="30000">
                      <a:schemeClr val="tx1"/>
                    </a:gs>
                  </a:gsLst>
                  <a:lin ang="5400000" scaled="0"/>
                </a:gradFill>
              </a:endParaRPr>
            </a:p>
          </p:txBody>
        </p:sp>
      </p:grpSp>
      <p:sp>
        <p:nvSpPr>
          <p:cNvPr id="60" name="Title 1">
            <a:extLst>
              <a:ext uri="{FF2B5EF4-FFF2-40B4-BE49-F238E27FC236}">
                <a16:creationId xmlns:a16="http://schemas.microsoft.com/office/drawing/2014/main" id="{FE81013E-D079-4C9C-B166-316DC305934A}"/>
              </a:ext>
            </a:extLst>
          </p:cNvPr>
          <p:cNvSpPr>
            <a:spLocks noGrp="1"/>
          </p:cNvSpPr>
          <p:nvPr>
            <p:ph type="title"/>
          </p:nvPr>
        </p:nvSpPr>
        <p:spPr/>
        <p:txBody>
          <a:bodyPr>
            <a:normAutofit fontScale="90000"/>
          </a:bodyPr>
          <a:lstStyle/>
          <a:p>
            <a:r>
              <a:rPr lang="en-US" dirty="0"/>
              <a:t>Architecture - Traditionally</a:t>
            </a: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3036459"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spTree>
    <p:extLst>
      <p:ext uri="{BB962C8B-B14F-4D97-AF65-F5344CB8AC3E}">
        <p14:creationId xmlns:p14="http://schemas.microsoft.com/office/powerpoint/2010/main" val="2267782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2912259"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3220158"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5201457"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3220158"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5343728"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99" name="Group 98">
            <a:extLst>
              <a:ext uri="{FF2B5EF4-FFF2-40B4-BE49-F238E27FC236}">
                <a16:creationId xmlns:a16="http://schemas.microsoft.com/office/drawing/2014/main" id="{911AB009-0367-4357-87C2-23CA6D015168}"/>
              </a:ext>
            </a:extLst>
          </p:cNvPr>
          <p:cNvGrpSpPr/>
          <p:nvPr/>
        </p:nvGrpSpPr>
        <p:grpSpPr>
          <a:xfrm>
            <a:off x="3424067"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3385252"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sp>
        <p:nvSpPr>
          <p:cNvPr id="62" name="Title 1">
            <a:extLst>
              <a:ext uri="{FF2B5EF4-FFF2-40B4-BE49-F238E27FC236}">
                <a16:creationId xmlns:a16="http://schemas.microsoft.com/office/drawing/2014/main" id="{9BAB0599-9C6A-49FD-9A9C-A3B03CD231DA}"/>
              </a:ext>
            </a:extLst>
          </p:cNvPr>
          <p:cNvSpPr>
            <a:spLocks noGrp="1"/>
          </p:cNvSpPr>
          <p:nvPr>
            <p:ph type="title"/>
          </p:nvPr>
        </p:nvSpPr>
        <p:spPr/>
        <p:txBody>
          <a:bodyPr>
            <a:normAutofit fontScale="90000"/>
          </a:bodyPr>
          <a:lstStyle/>
          <a:p>
            <a:r>
              <a:rPr lang="en-US" dirty="0"/>
              <a:t>Architecture -Traditionally -&gt; Containers</a:t>
            </a:r>
          </a:p>
        </p:txBody>
      </p:sp>
      <p:sp>
        <p:nvSpPr>
          <p:cNvPr id="68" name="Rectangle: Rounded Corners 67">
            <a:extLst>
              <a:ext uri="{FF2B5EF4-FFF2-40B4-BE49-F238E27FC236}">
                <a16:creationId xmlns:a16="http://schemas.microsoft.com/office/drawing/2014/main" id="{B5DE12B3-669E-4C6C-981F-A449BC6B5F29}"/>
              </a:ext>
            </a:extLst>
          </p:cNvPr>
          <p:cNvSpPr/>
          <p:nvPr/>
        </p:nvSpPr>
        <p:spPr bwMode="auto">
          <a:xfrm>
            <a:off x="5104163" y="2703662"/>
            <a:ext cx="4229408" cy="761132"/>
          </a:xfrm>
          <a:prstGeom prst="roundRect">
            <a:avLst>
              <a:gd name="adj" fmla="val 703"/>
            </a:avLst>
          </a:prstGeom>
          <a:solidFill>
            <a:srgbClr val="F2F6FC"/>
          </a:solid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5201458"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grpSp>
        <p:nvGrpSpPr>
          <p:cNvPr id="103" name="Group 102">
            <a:extLst>
              <a:ext uri="{FF2B5EF4-FFF2-40B4-BE49-F238E27FC236}">
                <a16:creationId xmlns:a16="http://schemas.microsoft.com/office/drawing/2014/main" id="{FD2FA444-9675-4256-B66F-22431E8F4FBB}"/>
              </a:ext>
            </a:extLst>
          </p:cNvPr>
          <p:cNvGrpSpPr/>
          <p:nvPr/>
        </p:nvGrpSpPr>
        <p:grpSpPr>
          <a:xfrm>
            <a:off x="5325279"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sp>
        <p:nvSpPr>
          <p:cNvPr id="53" name="Rectangle: Rounded Corners 52">
            <a:extLst>
              <a:ext uri="{FF2B5EF4-FFF2-40B4-BE49-F238E27FC236}">
                <a16:creationId xmlns:a16="http://schemas.microsoft.com/office/drawing/2014/main" id="{EC3D541C-0441-429C-AF69-F51723BC17C9}"/>
              </a:ext>
            </a:extLst>
          </p:cNvPr>
          <p:cNvSpPr/>
          <p:nvPr/>
        </p:nvSpPr>
        <p:spPr bwMode="auto">
          <a:xfrm>
            <a:off x="7306624"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55" name="Group 54">
            <a:extLst>
              <a:ext uri="{FF2B5EF4-FFF2-40B4-BE49-F238E27FC236}">
                <a16:creationId xmlns:a16="http://schemas.microsoft.com/office/drawing/2014/main" id="{F56C1BA3-29AB-486B-A6BF-CD81E9F10F79}"/>
              </a:ext>
            </a:extLst>
          </p:cNvPr>
          <p:cNvGrpSpPr/>
          <p:nvPr/>
        </p:nvGrpSpPr>
        <p:grpSpPr>
          <a:xfrm>
            <a:off x="7431713" y="2980111"/>
            <a:ext cx="241939" cy="244454"/>
            <a:chOff x="882651" y="200026"/>
            <a:chExt cx="763587" cy="771525"/>
          </a:xfrm>
        </p:grpSpPr>
        <p:sp>
          <p:nvSpPr>
            <p:cNvPr id="56" name="Freeform 5">
              <a:extLst>
                <a:ext uri="{FF2B5EF4-FFF2-40B4-BE49-F238E27FC236}">
                  <a16:creationId xmlns:a16="http://schemas.microsoft.com/office/drawing/2014/main" id="{23413219-DDE1-47F4-92AE-A9F555D7FDB2}"/>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7" name="Freeform 6">
              <a:extLst>
                <a:ext uri="{FF2B5EF4-FFF2-40B4-BE49-F238E27FC236}">
                  <a16:creationId xmlns:a16="http://schemas.microsoft.com/office/drawing/2014/main" id="{A3BF5324-7CFA-49A7-B8BB-7854CCB6C35D}"/>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8" name="Freeform 7">
              <a:extLst>
                <a:ext uri="{FF2B5EF4-FFF2-40B4-BE49-F238E27FC236}">
                  <a16:creationId xmlns:a16="http://schemas.microsoft.com/office/drawing/2014/main" id="{9757E4CE-6AF1-4D6F-AF53-278D7F38659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9" name="Freeform 8">
              <a:extLst>
                <a:ext uri="{FF2B5EF4-FFF2-40B4-BE49-F238E27FC236}">
                  <a16:creationId xmlns:a16="http://schemas.microsoft.com/office/drawing/2014/main" id="{E0FF905C-7A73-48DC-9640-55766EF79D0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69" name="Freeform: Shape 68">
            <a:extLst>
              <a:ext uri="{FF2B5EF4-FFF2-40B4-BE49-F238E27FC236}">
                <a16:creationId xmlns:a16="http://schemas.microsoft.com/office/drawing/2014/main" id="{8288CFC1-1FE2-4367-A843-B1EE1A536AB5}"/>
              </a:ext>
            </a:extLst>
          </p:cNvPr>
          <p:cNvSpPr/>
          <p:nvPr/>
        </p:nvSpPr>
        <p:spPr bwMode="auto">
          <a:xfrm rot="10800000" flipH="1">
            <a:off x="9333571" y="3038332"/>
            <a:ext cx="1068505" cy="2469160"/>
          </a:xfrm>
          <a:custGeom>
            <a:avLst/>
            <a:gdLst>
              <a:gd name="connsiteX0" fmla="*/ 0 w 1055144"/>
              <a:gd name="connsiteY0" fmla="*/ 1852864 h 1852864"/>
              <a:gd name="connsiteX1" fmla="*/ 962526 w 1055144"/>
              <a:gd name="connsiteY1" fmla="*/ 938464 h 1852864"/>
              <a:gd name="connsiteX2" fmla="*/ 962526 w 1055144"/>
              <a:gd name="connsiteY2" fmla="*/ 0 h 1852864"/>
            </a:gdLst>
            <a:ahLst/>
            <a:cxnLst>
              <a:cxn ang="0">
                <a:pos x="connsiteX0" y="connsiteY0"/>
              </a:cxn>
              <a:cxn ang="0">
                <a:pos x="connsiteX1" y="connsiteY1"/>
              </a:cxn>
              <a:cxn ang="0">
                <a:pos x="connsiteX2" y="connsiteY2"/>
              </a:cxn>
            </a:cxnLst>
            <a:rect l="l" t="t" r="r" b="b"/>
            <a:pathLst>
              <a:path w="1055144" h="1852864">
                <a:moveTo>
                  <a:pt x="0" y="1852864"/>
                </a:moveTo>
                <a:cubicBezTo>
                  <a:pt x="401052" y="1550069"/>
                  <a:pt x="802105" y="1247275"/>
                  <a:pt x="962526" y="938464"/>
                </a:cubicBezTo>
                <a:cubicBezTo>
                  <a:pt x="1122947" y="629653"/>
                  <a:pt x="1042736" y="314826"/>
                  <a:pt x="962526" y="0"/>
                </a:cubicBezTo>
              </a:path>
            </a:pathLst>
          </a:custGeom>
          <a:ln>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70" name="Group 69">
            <a:extLst>
              <a:ext uri="{FF2B5EF4-FFF2-40B4-BE49-F238E27FC236}">
                <a16:creationId xmlns:a16="http://schemas.microsoft.com/office/drawing/2014/main" id="{1615526D-F071-4515-B692-E72667AB3D65}"/>
              </a:ext>
            </a:extLst>
          </p:cNvPr>
          <p:cNvGrpSpPr/>
          <p:nvPr/>
        </p:nvGrpSpPr>
        <p:grpSpPr>
          <a:xfrm>
            <a:off x="6708536" y="5535197"/>
            <a:ext cx="712026" cy="611072"/>
            <a:chOff x="4750210" y="5404750"/>
            <a:chExt cx="497051" cy="426577"/>
          </a:xfrm>
        </p:grpSpPr>
        <p:sp>
          <p:nvSpPr>
            <p:cNvPr id="87" name="Rectangle: Rounded Corners 86">
              <a:extLst>
                <a:ext uri="{FF2B5EF4-FFF2-40B4-BE49-F238E27FC236}">
                  <a16:creationId xmlns:a16="http://schemas.microsoft.com/office/drawing/2014/main" id="{376FCEA7-BEB7-4005-B1B9-8DAD265FC3FF}"/>
                </a:ext>
              </a:extLst>
            </p:cNvPr>
            <p:cNvSpPr/>
            <p:nvPr/>
          </p:nvSpPr>
          <p:spPr bwMode="auto">
            <a:xfrm>
              <a:off x="4750210" y="5404750"/>
              <a:ext cx="497051" cy="426577"/>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accent1"/>
                  </a:solidFill>
                  <a:cs typeface="Segoe UI" pitchFamily="34" charset="0"/>
                </a:rPr>
                <a:t>Container</a:t>
              </a:r>
            </a:p>
          </p:txBody>
        </p:sp>
        <p:grpSp>
          <p:nvGrpSpPr>
            <p:cNvPr id="88" name="Group 87">
              <a:extLst>
                <a:ext uri="{FF2B5EF4-FFF2-40B4-BE49-F238E27FC236}">
                  <a16:creationId xmlns:a16="http://schemas.microsoft.com/office/drawing/2014/main" id="{6DC1D03A-AF70-4C1E-970F-C66B0AE810DA}"/>
                </a:ext>
              </a:extLst>
            </p:cNvPr>
            <p:cNvGrpSpPr/>
            <p:nvPr/>
          </p:nvGrpSpPr>
          <p:grpSpPr>
            <a:xfrm>
              <a:off x="4919018" y="5580222"/>
              <a:ext cx="159438" cy="174483"/>
              <a:chOff x="-159879" y="3757361"/>
              <a:chExt cx="777240" cy="850583"/>
            </a:xfrm>
          </p:grpSpPr>
          <p:sp>
            <p:nvSpPr>
              <p:cNvPr id="89" name="Freeform: Shape 88">
                <a:extLst>
                  <a:ext uri="{FF2B5EF4-FFF2-40B4-BE49-F238E27FC236}">
                    <a16:creationId xmlns:a16="http://schemas.microsoft.com/office/drawing/2014/main" id="{F6DCF74C-CA65-4C0B-B1EE-AF1BDD762D2D}"/>
                  </a:ext>
                </a:extLst>
              </p:cNvPr>
              <p:cNvSpPr/>
              <p:nvPr/>
            </p:nvSpPr>
            <p:spPr>
              <a:xfrm>
                <a:off x="-159879" y="3757361"/>
                <a:ext cx="771525" cy="447675"/>
              </a:xfrm>
              <a:custGeom>
                <a:avLst/>
                <a:gdLst/>
                <a:ahLst/>
                <a:cxnLst/>
                <a:rect l="0" t="0" r="0" b="0"/>
                <a:pathLst>
                  <a:path w="771525" h="447675">
                    <a:moveTo>
                      <a:pt x="21431" y="224314"/>
                    </a:moveTo>
                    <a:lnTo>
                      <a:pt x="389096" y="428149"/>
                    </a:lnTo>
                    <a:lnTo>
                      <a:pt x="756761" y="224314"/>
                    </a:lnTo>
                    <a:lnTo>
                      <a:pt x="389096" y="21431"/>
                    </a:lnTo>
                    <a:close/>
                  </a:path>
                </a:pathLst>
              </a:custGeom>
              <a:noFill/>
              <a:ln w="12700" cap="rnd">
                <a:solidFill>
                  <a:schemeClr val="accent1"/>
                </a:solidFill>
                <a:prstDash val="solid"/>
                <a:round/>
              </a:ln>
            </p:spPr>
            <p:txBody>
              <a:bodyPr/>
              <a:lstStyle/>
              <a:p>
                <a:endParaRPr lang="en-US" sz="1765">
                  <a:solidFill>
                    <a:schemeClr val="accent1"/>
                  </a:solidFill>
                </a:endParaRPr>
              </a:p>
            </p:txBody>
          </p:sp>
          <p:sp>
            <p:nvSpPr>
              <p:cNvPr id="90" name="Freeform: Shape 89">
                <a:extLst>
                  <a:ext uri="{FF2B5EF4-FFF2-40B4-BE49-F238E27FC236}">
                    <a16:creationId xmlns:a16="http://schemas.microsoft.com/office/drawing/2014/main" id="{64033836-C9E9-433C-85D6-F8C3733DACF6}"/>
                  </a:ext>
                </a:extLst>
              </p:cNvPr>
              <p:cNvSpPr/>
              <p:nvPr/>
            </p:nvSpPr>
            <p:spPr>
              <a:xfrm>
                <a:off x="-159879" y="3960244"/>
                <a:ext cx="409575" cy="647700"/>
              </a:xfrm>
              <a:custGeom>
                <a:avLst/>
                <a:gdLst/>
                <a:ahLst/>
                <a:cxnLst/>
                <a:rect l="0" t="0" r="0" b="0"/>
                <a:pathLst>
                  <a:path w="409575" h="647700">
                    <a:moveTo>
                      <a:pt x="21431" y="21431"/>
                    </a:moveTo>
                    <a:lnTo>
                      <a:pt x="21431" y="428149"/>
                    </a:lnTo>
                    <a:lnTo>
                      <a:pt x="389096" y="631984"/>
                    </a:lnTo>
                    <a:lnTo>
                      <a:pt x="389096" y="225266"/>
                    </a:lnTo>
                    <a:close/>
                  </a:path>
                </a:pathLst>
              </a:custGeom>
              <a:noFill/>
              <a:ln w="12700" cap="rnd">
                <a:solidFill>
                  <a:schemeClr val="accent1"/>
                </a:solidFill>
                <a:prstDash val="solid"/>
                <a:round/>
              </a:ln>
            </p:spPr>
            <p:txBody>
              <a:bodyPr/>
              <a:lstStyle/>
              <a:p>
                <a:endParaRPr lang="en-US" sz="1765">
                  <a:solidFill>
                    <a:schemeClr val="accent1"/>
                  </a:solidFill>
                </a:endParaRPr>
              </a:p>
            </p:txBody>
          </p:sp>
          <p:sp>
            <p:nvSpPr>
              <p:cNvPr id="91" name="Freeform: Shape 90">
                <a:extLst>
                  <a:ext uri="{FF2B5EF4-FFF2-40B4-BE49-F238E27FC236}">
                    <a16:creationId xmlns:a16="http://schemas.microsoft.com/office/drawing/2014/main" id="{D5FEA0C4-5278-4470-A333-B4527FBB890B}"/>
                  </a:ext>
                </a:extLst>
              </p:cNvPr>
              <p:cNvSpPr/>
              <p:nvPr/>
            </p:nvSpPr>
            <p:spPr>
              <a:xfrm>
                <a:off x="207786" y="3960244"/>
                <a:ext cx="409575" cy="647700"/>
              </a:xfrm>
              <a:custGeom>
                <a:avLst/>
                <a:gdLst/>
                <a:ahLst/>
                <a:cxnLst/>
                <a:rect l="0" t="0" r="0" b="0"/>
                <a:pathLst>
                  <a:path w="409575" h="647700">
                    <a:moveTo>
                      <a:pt x="389096" y="21431"/>
                    </a:moveTo>
                    <a:lnTo>
                      <a:pt x="389096" y="428149"/>
                    </a:lnTo>
                    <a:lnTo>
                      <a:pt x="21431" y="631984"/>
                    </a:lnTo>
                    <a:lnTo>
                      <a:pt x="21431" y="225266"/>
                    </a:lnTo>
                    <a:close/>
                  </a:path>
                </a:pathLst>
              </a:custGeom>
              <a:noFill/>
              <a:ln w="12700" cap="rnd">
                <a:solidFill>
                  <a:schemeClr val="accent1"/>
                </a:solidFill>
                <a:prstDash val="solid"/>
                <a:round/>
              </a:ln>
            </p:spPr>
            <p:txBody>
              <a:bodyPr/>
              <a:lstStyle/>
              <a:p>
                <a:endParaRPr lang="en-US" sz="1765">
                  <a:solidFill>
                    <a:schemeClr val="accent1"/>
                  </a:solidFill>
                </a:endParaRPr>
              </a:p>
            </p:txBody>
          </p:sp>
        </p:grpSp>
      </p:grpSp>
      <p:sp>
        <p:nvSpPr>
          <p:cNvPr id="10" name="TextBox 9">
            <a:extLst>
              <a:ext uri="{FF2B5EF4-FFF2-40B4-BE49-F238E27FC236}">
                <a16:creationId xmlns:a16="http://schemas.microsoft.com/office/drawing/2014/main" id="{B20B2C6F-B239-4A05-8C6B-40F2B022D189}"/>
              </a:ext>
            </a:extLst>
          </p:cNvPr>
          <p:cNvSpPr txBox="1"/>
          <p:nvPr/>
        </p:nvSpPr>
        <p:spPr>
          <a:xfrm>
            <a:off x="7513616" y="5717704"/>
            <a:ext cx="2996974"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Package it into a container</a:t>
            </a:r>
          </a:p>
        </p:txBody>
      </p:sp>
    </p:spTree>
    <p:extLst>
      <p:ext uri="{BB962C8B-B14F-4D97-AF65-F5344CB8AC3E}">
        <p14:creationId xmlns:p14="http://schemas.microsoft.com/office/powerpoint/2010/main" val="30369784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1500"/>
                                        <p:tgtEl>
                                          <p:spTgt spid="68"/>
                                        </p:tgtEl>
                                      </p:cBhvr>
                                    </p:animEffect>
                                  </p:childTnLst>
                                </p:cTn>
                              </p:par>
                            </p:childTnLst>
                          </p:cTn>
                        </p:par>
                        <p:par>
                          <p:cTn id="8" fill="hold">
                            <p:stCondLst>
                              <p:cond delay="1500"/>
                            </p:stCondLst>
                            <p:childTnLst>
                              <p:par>
                                <p:cTn id="9" presetID="22" presetClass="entr" presetSubtype="1"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wipe(up)">
                                      <p:cBhvr>
                                        <p:cTn id="11" dur="500"/>
                                        <p:tgtEl>
                                          <p:spTgt spid="69"/>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500"/>
                                        <p:tgtEl>
                                          <p:spTgt spid="7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038E0-02B1-4498-98EF-E61B07FAEF42}"/>
              </a:ext>
            </a:extLst>
          </p:cNvPr>
          <p:cNvSpPr>
            <a:spLocks noGrp="1"/>
          </p:cNvSpPr>
          <p:nvPr>
            <p:ph type="title"/>
          </p:nvPr>
        </p:nvSpPr>
        <p:spPr/>
        <p:txBody>
          <a:bodyPr>
            <a:normAutofit fontScale="90000"/>
          </a:bodyPr>
          <a:lstStyle/>
          <a:p>
            <a:r>
              <a:rPr lang="en-US" dirty="0"/>
              <a:t>Architecture with Containers</a:t>
            </a:r>
          </a:p>
        </p:txBody>
      </p:sp>
      <p:sp>
        <p:nvSpPr>
          <p:cNvPr id="178" name="Rectangle: Rounded Corners 177">
            <a:extLst>
              <a:ext uri="{FF2B5EF4-FFF2-40B4-BE49-F238E27FC236}">
                <a16:creationId xmlns:a16="http://schemas.microsoft.com/office/drawing/2014/main" id="{C96EEA2E-2B13-4EED-A3D1-21645612D399}"/>
              </a:ext>
            </a:extLst>
          </p:cNvPr>
          <p:cNvSpPr/>
          <p:nvPr/>
        </p:nvSpPr>
        <p:spPr bwMode="auto">
          <a:xfrm>
            <a:off x="1524637" y="2392279"/>
            <a:ext cx="101274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179" name="Rectangle: Rounded Corners 178">
            <a:extLst>
              <a:ext uri="{FF2B5EF4-FFF2-40B4-BE49-F238E27FC236}">
                <a16:creationId xmlns:a16="http://schemas.microsoft.com/office/drawing/2014/main" id="{90850FEC-BEC8-4BEB-9F79-7A10657DC9AC}"/>
              </a:ext>
            </a:extLst>
          </p:cNvPr>
          <p:cNvSpPr/>
          <p:nvPr/>
        </p:nvSpPr>
        <p:spPr bwMode="auto">
          <a:xfrm>
            <a:off x="1832535" y="2634497"/>
            <a:ext cx="9506195"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181" name="Rectangle: Rounded Corners 180">
            <a:extLst>
              <a:ext uri="{FF2B5EF4-FFF2-40B4-BE49-F238E27FC236}">
                <a16:creationId xmlns:a16="http://schemas.microsoft.com/office/drawing/2014/main" id="{B563D790-3866-48BC-940F-E3B6D2C2503F}"/>
              </a:ext>
            </a:extLst>
          </p:cNvPr>
          <p:cNvSpPr/>
          <p:nvPr/>
        </p:nvSpPr>
        <p:spPr bwMode="auto">
          <a:xfrm>
            <a:off x="1832536" y="4377485"/>
            <a:ext cx="9506194"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 (physical or virtual)</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grpSp>
        <p:nvGrpSpPr>
          <p:cNvPr id="297" name="Group 296">
            <a:extLst>
              <a:ext uri="{FF2B5EF4-FFF2-40B4-BE49-F238E27FC236}">
                <a16:creationId xmlns:a16="http://schemas.microsoft.com/office/drawing/2014/main" id="{7A9EFB17-097B-44A8-9E61-4D29CEFA8B42}"/>
              </a:ext>
            </a:extLst>
          </p:cNvPr>
          <p:cNvGrpSpPr/>
          <p:nvPr/>
        </p:nvGrpSpPr>
        <p:grpSpPr>
          <a:xfrm>
            <a:off x="2886061" y="3498347"/>
            <a:ext cx="8344281" cy="582054"/>
            <a:chOff x="3813835" y="3498347"/>
            <a:chExt cx="6720876" cy="582054"/>
          </a:xfrm>
        </p:grpSpPr>
        <p:sp>
          <p:nvSpPr>
            <p:cNvPr id="182" name="Rectangle: Rounded Corners 181">
              <a:extLst>
                <a:ext uri="{FF2B5EF4-FFF2-40B4-BE49-F238E27FC236}">
                  <a16:creationId xmlns:a16="http://schemas.microsoft.com/office/drawing/2014/main" id="{C87714D8-E369-41FF-AE35-33EB611E1ECA}"/>
                </a:ext>
              </a:extLst>
            </p:cNvPr>
            <p:cNvSpPr/>
            <p:nvPr/>
          </p:nvSpPr>
          <p:spPr bwMode="auto">
            <a:xfrm>
              <a:off x="3813835" y="3498347"/>
              <a:ext cx="672087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183" name="Group 182">
              <a:extLst>
                <a:ext uri="{FF2B5EF4-FFF2-40B4-BE49-F238E27FC236}">
                  <a16:creationId xmlns:a16="http://schemas.microsoft.com/office/drawing/2014/main" id="{DEC09545-648D-4856-93A4-1665CEDE511B}"/>
                </a:ext>
              </a:extLst>
            </p:cNvPr>
            <p:cNvGrpSpPr/>
            <p:nvPr/>
          </p:nvGrpSpPr>
          <p:grpSpPr>
            <a:xfrm>
              <a:off x="3956106" y="3614607"/>
              <a:ext cx="342890" cy="353654"/>
              <a:chOff x="893763" y="-434975"/>
              <a:chExt cx="869950" cy="869950"/>
            </a:xfrm>
          </p:grpSpPr>
          <p:sp>
            <p:nvSpPr>
              <p:cNvPr id="184" name="Freeform 12">
                <a:extLst>
                  <a:ext uri="{FF2B5EF4-FFF2-40B4-BE49-F238E27FC236}">
                    <a16:creationId xmlns:a16="http://schemas.microsoft.com/office/drawing/2014/main" id="{7C481C94-4AA7-4516-A75B-86B27F9E5492}"/>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5" name="Rectangle 13">
                <a:extLst>
                  <a:ext uri="{FF2B5EF4-FFF2-40B4-BE49-F238E27FC236}">
                    <a16:creationId xmlns:a16="http://schemas.microsoft.com/office/drawing/2014/main" id="{DADBD126-AF8D-4669-A49A-7DF1C0D9298D}"/>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6" name="Line 14">
                <a:extLst>
                  <a:ext uri="{FF2B5EF4-FFF2-40B4-BE49-F238E27FC236}">
                    <a16:creationId xmlns:a16="http://schemas.microsoft.com/office/drawing/2014/main" id="{21CB3CBD-A427-4A5A-9497-42A4E2BFE995}"/>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7" name="Line 15">
                <a:extLst>
                  <a:ext uri="{FF2B5EF4-FFF2-40B4-BE49-F238E27FC236}">
                    <a16:creationId xmlns:a16="http://schemas.microsoft.com/office/drawing/2014/main" id="{FD848CD2-9A45-47FA-9ECA-092541C7FD96}"/>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8" name="Line 16">
                <a:extLst>
                  <a:ext uri="{FF2B5EF4-FFF2-40B4-BE49-F238E27FC236}">
                    <a16:creationId xmlns:a16="http://schemas.microsoft.com/office/drawing/2014/main" id="{5CBCF843-597B-4914-95C6-F92E1157A382}"/>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89" name="Line 17">
                <a:extLst>
                  <a:ext uri="{FF2B5EF4-FFF2-40B4-BE49-F238E27FC236}">
                    <a16:creationId xmlns:a16="http://schemas.microsoft.com/office/drawing/2014/main" id="{FA0142F1-BB02-4060-802E-EA0F12A07FE0}"/>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0" name="Line 18">
                <a:extLst>
                  <a:ext uri="{FF2B5EF4-FFF2-40B4-BE49-F238E27FC236}">
                    <a16:creationId xmlns:a16="http://schemas.microsoft.com/office/drawing/2014/main" id="{6B343B3E-ED30-4029-8E54-FDB9C7F592EA}"/>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1" name="Line 19">
                <a:extLst>
                  <a:ext uri="{FF2B5EF4-FFF2-40B4-BE49-F238E27FC236}">
                    <a16:creationId xmlns:a16="http://schemas.microsoft.com/office/drawing/2014/main" id="{85852787-E6F0-4CB1-8732-4DA49C8AD95A}"/>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2" name="Line 20">
                <a:extLst>
                  <a:ext uri="{FF2B5EF4-FFF2-40B4-BE49-F238E27FC236}">
                    <a16:creationId xmlns:a16="http://schemas.microsoft.com/office/drawing/2014/main" id="{41B06D54-5D51-4CE9-8927-80B613D37231}"/>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3" name="Line 22">
                <a:extLst>
                  <a:ext uri="{FF2B5EF4-FFF2-40B4-BE49-F238E27FC236}">
                    <a16:creationId xmlns:a16="http://schemas.microsoft.com/office/drawing/2014/main" id="{05C4F3C9-CB2E-40FD-988A-F6F5543ECF3E}"/>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4" name="Line 23">
                <a:extLst>
                  <a:ext uri="{FF2B5EF4-FFF2-40B4-BE49-F238E27FC236}">
                    <a16:creationId xmlns:a16="http://schemas.microsoft.com/office/drawing/2014/main" id="{72E9FCEA-8ECC-48DA-B294-68F5CA1FDC81}"/>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5" name="Line 24">
                <a:extLst>
                  <a:ext uri="{FF2B5EF4-FFF2-40B4-BE49-F238E27FC236}">
                    <a16:creationId xmlns:a16="http://schemas.microsoft.com/office/drawing/2014/main" id="{D4C0B287-9578-48C8-94A1-6541B9F71DA0}"/>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6" name="Line 25">
                <a:extLst>
                  <a:ext uri="{FF2B5EF4-FFF2-40B4-BE49-F238E27FC236}">
                    <a16:creationId xmlns:a16="http://schemas.microsoft.com/office/drawing/2014/main" id="{E1652DEF-D6D5-49FC-8288-8C0CAFBF4B9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97" name="Line 26">
                <a:extLst>
                  <a:ext uri="{FF2B5EF4-FFF2-40B4-BE49-F238E27FC236}">
                    <a16:creationId xmlns:a16="http://schemas.microsoft.com/office/drawing/2014/main" id="{AEE6BDBC-2EB7-4936-B025-E0E06FAE1F4F}"/>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grpSp>
        <p:nvGrpSpPr>
          <p:cNvPr id="198" name="Group 197">
            <a:extLst>
              <a:ext uri="{FF2B5EF4-FFF2-40B4-BE49-F238E27FC236}">
                <a16:creationId xmlns:a16="http://schemas.microsoft.com/office/drawing/2014/main" id="{46DEA401-E876-4D24-8226-DA6AC425728B}"/>
              </a:ext>
            </a:extLst>
          </p:cNvPr>
          <p:cNvGrpSpPr/>
          <p:nvPr/>
        </p:nvGrpSpPr>
        <p:grpSpPr>
          <a:xfrm>
            <a:off x="2036445" y="3309245"/>
            <a:ext cx="374975" cy="281835"/>
            <a:chOff x="11622088" y="3221038"/>
            <a:chExt cx="958850" cy="712788"/>
          </a:xfrm>
        </p:grpSpPr>
        <p:sp>
          <p:nvSpPr>
            <p:cNvPr id="199" name="Rectangle 39">
              <a:extLst>
                <a:ext uri="{FF2B5EF4-FFF2-40B4-BE49-F238E27FC236}">
                  <a16:creationId xmlns:a16="http://schemas.microsoft.com/office/drawing/2014/main" id="{CC37E8EB-E30D-496E-A991-3675F2D8233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0" name="Line 40">
              <a:extLst>
                <a:ext uri="{FF2B5EF4-FFF2-40B4-BE49-F238E27FC236}">
                  <a16:creationId xmlns:a16="http://schemas.microsoft.com/office/drawing/2014/main" id="{F9226817-70BD-44A3-8789-E3EE2FCFA93B}"/>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1" name="Line 41">
              <a:extLst>
                <a:ext uri="{FF2B5EF4-FFF2-40B4-BE49-F238E27FC236}">
                  <a16:creationId xmlns:a16="http://schemas.microsoft.com/office/drawing/2014/main" id="{EDEBBD11-7521-4232-9579-F2B5782CFEA4}"/>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295" name="Group 294">
            <a:extLst>
              <a:ext uri="{FF2B5EF4-FFF2-40B4-BE49-F238E27FC236}">
                <a16:creationId xmlns:a16="http://schemas.microsoft.com/office/drawing/2014/main" id="{FAC04A59-D529-4CB9-B093-EC5B8C2B6AFB}"/>
              </a:ext>
            </a:extLst>
          </p:cNvPr>
          <p:cNvGrpSpPr/>
          <p:nvPr/>
        </p:nvGrpSpPr>
        <p:grpSpPr>
          <a:xfrm>
            <a:off x="2886063" y="2804637"/>
            <a:ext cx="1321342" cy="582054"/>
            <a:chOff x="3813836" y="2804637"/>
            <a:chExt cx="1321342" cy="582054"/>
          </a:xfrm>
        </p:grpSpPr>
        <p:sp>
          <p:nvSpPr>
            <p:cNvPr id="180" name="Rectangle: Rounded Corners 179">
              <a:extLst>
                <a:ext uri="{FF2B5EF4-FFF2-40B4-BE49-F238E27FC236}">
                  <a16:creationId xmlns:a16="http://schemas.microsoft.com/office/drawing/2014/main" id="{BCDE7628-C70C-41AD-BF2B-87F35C27114C}"/>
                </a:ext>
              </a:extLst>
            </p:cNvPr>
            <p:cNvSpPr/>
            <p:nvPr/>
          </p:nvSpPr>
          <p:spPr bwMode="auto">
            <a:xfrm>
              <a:off x="3813836" y="2804637"/>
              <a:ext cx="1321342"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grpSp>
          <p:nvGrpSpPr>
            <p:cNvPr id="202" name="Group 201">
              <a:extLst>
                <a:ext uri="{FF2B5EF4-FFF2-40B4-BE49-F238E27FC236}">
                  <a16:creationId xmlns:a16="http://schemas.microsoft.com/office/drawing/2014/main" id="{76769012-27EB-49F9-82DA-CBE5217E5726}"/>
                </a:ext>
              </a:extLst>
            </p:cNvPr>
            <p:cNvGrpSpPr/>
            <p:nvPr/>
          </p:nvGrpSpPr>
          <p:grpSpPr>
            <a:xfrm>
              <a:off x="3937657" y="2956617"/>
              <a:ext cx="349200" cy="278952"/>
              <a:chOff x="11757025" y="2832101"/>
              <a:chExt cx="462140" cy="365125"/>
            </a:xfrm>
          </p:grpSpPr>
          <p:sp>
            <p:nvSpPr>
              <p:cNvPr id="203" name="Freeform 30">
                <a:extLst>
                  <a:ext uri="{FF2B5EF4-FFF2-40B4-BE49-F238E27FC236}">
                    <a16:creationId xmlns:a16="http://schemas.microsoft.com/office/drawing/2014/main" id="{60687351-EFCE-4104-9523-8320AA15A95D}"/>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4" name="Line 31">
                <a:extLst>
                  <a:ext uri="{FF2B5EF4-FFF2-40B4-BE49-F238E27FC236}">
                    <a16:creationId xmlns:a16="http://schemas.microsoft.com/office/drawing/2014/main" id="{CE8FE991-CB9D-43DB-B847-6F564D7DC4A4}"/>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5" name="Oval 32">
                <a:extLst>
                  <a:ext uri="{FF2B5EF4-FFF2-40B4-BE49-F238E27FC236}">
                    <a16:creationId xmlns:a16="http://schemas.microsoft.com/office/drawing/2014/main" id="{E15D3294-543A-4144-A4AA-97853DD3470A}"/>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6" name="Oval 33">
                <a:extLst>
                  <a:ext uri="{FF2B5EF4-FFF2-40B4-BE49-F238E27FC236}">
                    <a16:creationId xmlns:a16="http://schemas.microsoft.com/office/drawing/2014/main" id="{29E3FE98-AFAC-4CBC-97CA-18DF0B103AC5}"/>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7" name="Oval 34">
                <a:extLst>
                  <a:ext uri="{FF2B5EF4-FFF2-40B4-BE49-F238E27FC236}">
                    <a16:creationId xmlns:a16="http://schemas.microsoft.com/office/drawing/2014/main" id="{B901A67F-03C1-4020-8B5D-97CFF6068B0B}"/>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08" name="Line 35">
                <a:extLst>
                  <a:ext uri="{FF2B5EF4-FFF2-40B4-BE49-F238E27FC236}">
                    <a16:creationId xmlns:a16="http://schemas.microsoft.com/office/drawing/2014/main" id="{93601759-72A0-4744-9E11-2A45F227950D}"/>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grpSp>
        <p:nvGrpSpPr>
          <p:cNvPr id="209" name="Group 208">
            <a:extLst>
              <a:ext uri="{FF2B5EF4-FFF2-40B4-BE49-F238E27FC236}">
                <a16:creationId xmlns:a16="http://schemas.microsoft.com/office/drawing/2014/main" id="{41C4D018-2615-4597-862F-EC36A2FD5863}"/>
              </a:ext>
            </a:extLst>
          </p:cNvPr>
          <p:cNvGrpSpPr/>
          <p:nvPr/>
        </p:nvGrpSpPr>
        <p:grpSpPr>
          <a:xfrm>
            <a:off x="1997630" y="4554940"/>
            <a:ext cx="438971" cy="217484"/>
            <a:chOff x="92603" y="44698"/>
            <a:chExt cx="851960" cy="353283"/>
          </a:xfrm>
        </p:grpSpPr>
        <p:sp>
          <p:nvSpPr>
            <p:cNvPr id="210" name="Oval 32">
              <a:extLst>
                <a:ext uri="{FF2B5EF4-FFF2-40B4-BE49-F238E27FC236}">
                  <a16:creationId xmlns:a16="http://schemas.microsoft.com/office/drawing/2014/main" id="{01664FFA-5A34-4367-B0AC-2BFE79295924}"/>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11" name="Oval 33">
              <a:extLst>
                <a:ext uri="{FF2B5EF4-FFF2-40B4-BE49-F238E27FC236}">
                  <a16:creationId xmlns:a16="http://schemas.microsoft.com/office/drawing/2014/main" id="{E002CDAE-F313-4029-9F3F-AE00188D9238}"/>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12" name="Oval 34">
              <a:extLst>
                <a:ext uri="{FF2B5EF4-FFF2-40B4-BE49-F238E27FC236}">
                  <a16:creationId xmlns:a16="http://schemas.microsoft.com/office/drawing/2014/main" id="{75E001D5-FD63-4697-A1F0-9A9E4BFAF667}"/>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213" name="Rectangle: Rounded Corners 212">
              <a:extLst>
                <a:ext uri="{FF2B5EF4-FFF2-40B4-BE49-F238E27FC236}">
                  <a16:creationId xmlns:a16="http://schemas.microsoft.com/office/drawing/2014/main" id="{EC0B63D5-74A0-4B82-B5B9-47A8BF9A6AC9}"/>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214" name="Rectangle: Rounded Corners 213">
              <a:extLst>
                <a:ext uri="{FF2B5EF4-FFF2-40B4-BE49-F238E27FC236}">
                  <a16:creationId xmlns:a16="http://schemas.microsoft.com/office/drawing/2014/main" id="{D42ECC62-F85A-424B-BA28-95AF5CC71D25}"/>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grpSp>
        <p:nvGrpSpPr>
          <p:cNvPr id="296" name="Group 295">
            <a:extLst>
              <a:ext uri="{FF2B5EF4-FFF2-40B4-BE49-F238E27FC236}">
                <a16:creationId xmlns:a16="http://schemas.microsoft.com/office/drawing/2014/main" id="{3E413774-212B-4CBC-9067-7DDB33CAFAC6}"/>
              </a:ext>
            </a:extLst>
          </p:cNvPr>
          <p:cNvGrpSpPr/>
          <p:nvPr/>
        </p:nvGrpSpPr>
        <p:grpSpPr>
          <a:xfrm>
            <a:off x="4372496" y="2802288"/>
            <a:ext cx="1005292" cy="582054"/>
            <a:chOff x="5300269" y="2802288"/>
            <a:chExt cx="1005292" cy="582054"/>
          </a:xfrm>
        </p:grpSpPr>
        <p:sp>
          <p:nvSpPr>
            <p:cNvPr id="215" name="Rectangle: Rounded Corners 214">
              <a:extLst>
                <a:ext uri="{FF2B5EF4-FFF2-40B4-BE49-F238E27FC236}">
                  <a16:creationId xmlns:a16="http://schemas.microsoft.com/office/drawing/2014/main" id="{8F14D1AB-A591-463D-98A3-14F1E986BE5C}"/>
                </a:ext>
              </a:extLst>
            </p:cNvPr>
            <p:cNvSpPr/>
            <p:nvPr/>
          </p:nvSpPr>
          <p:spPr bwMode="auto">
            <a:xfrm>
              <a:off x="5300269" y="2802288"/>
              <a:ext cx="1005292"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216" name="Group 215">
              <a:extLst>
                <a:ext uri="{FF2B5EF4-FFF2-40B4-BE49-F238E27FC236}">
                  <a16:creationId xmlns:a16="http://schemas.microsoft.com/office/drawing/2014/main" id="{DCD8F50F-5208-4136-ACD4-539A74ADCF1C}"/>
                </a:ext>
              </a:extLst>
            </p:cNvPr>
            <p:cNvGrpSpPr/>
            <p:nvPr/>
          </p:nvGrpSpPr>
          <p:grpSpPr>
            <a:xfrm>
              <a:off x="5425358" y="2983299"/>
              <a:ext cx="241939" cy="244454"/>
              <a:chOff x="882651" y="200026"/>
              <a:chExt cx="763587" cy="771525"/>
            </a:xfrm>
          </p:grpSpPr>
          <p:sp>
            <p:nvSpPr>
              <p:cNvPr id="217" name="Freeform 5">
                <a:extLst>
                  <a:ext uri="{FF2B5EF4-FFF2-40B4-BE49-F238E27FC236}">
                    <a16:creationId xmlns:a16="http://schemas.microsoft.com/office/drawing/2014/main" id="{D3428D2D-69D1-42A6-BE8F-B60F62F626E0}"/>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218" name="Freeform 6">
                <a:extLst>
                  <a:ext uri="{FF2B5EF4-FFF2-40B4-BE49-F238E27FC236}">
                    <a16:creationId xmlns:a16="http://schemas.microsoft.com/office/drawing/2014/main" id="{46DB3C06-2DCF-4E1D-8679-FF5D516A94FA}"/>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219" name="Freeform 7">
                <a:extLst>
                  <a:ext uri="{FF2B5EF4-FFF2-40B4-BE49-F238E27FC236}">
                    <a16:creationId xmlns:a16="http://schemas.microsoft.com/office/drawing/2014/main" id="{A398C844-4FBA-4354-8854-E8B90ECA2784}"/>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220" name="Freeform 8">
                <a:extLst>
                  <a:ext uri="{FF2B5EF4-FFF2-40B4-BE49-F238E27FC236}">
                    <a16:creationId xmlns:a16="http://schemas.microsoft.com/office/drawing/2014/main" id="{F2050842-2097-4D7C-8BD8-8E06FB081799}"/>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grpSp>
      <p:cxnSp>
        <p:nvCxnSpPr>
          <p:cNvPr id="246" name="Straight Connector 245">
            <a:extLst>
              <a:ext uri="{FF2B5EF4-FFF2-40B4-BE49-F238E27FC236}">
                <a16:creationId xmlns:a16="http://schemas.microsoft.com/office/drawing/2014/main" id="{898CB961-EA53-4CDC-9875-62C7FA1EC6B5}"/>
              </a:ext>
            </a:extLst>
          </p:cNvPr>
          <p:cNvCxnSpPr>
            <a:cxnSpLocks/>
          </p:cNvCxnSpPr>
          <p:nvPr/>
        </p:nvCxnSpPr>
        <p:spPr>
          <a:xfrm flipV="1">
            <a:off x="2809224" y="3429000"/>
            <a:ext cx="8703507" cy="6531"/>
          </a:xfrm>
          <a:prstGeom prst="line">
            <a:avLst/>
          </a:prstGeom>
          <a:ln w="1905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B6A52513-D1C5-4A52-AD12-6355155E4F03}"/>
              </a:ext>
            </a:extLst>
          </p:cNvPr>
          <p:cNvSpPr txBox="1"/>
          <p:nvPr/>
        </p:nvSpPr>
        <p:spPr>
          <a:xfrm>
            <a:off x="6633492" y="5901690"/>
            <a:ext cx="3890617" cy="307777"/>
          </a:xfrm>
          <a:prstGeom prst="rect">
            <a:avLst/>
          </a:prstGeom>
          <a:noFill/>
        </p:spPr>
        <p:txBody>
          <a:bodyPr wrap="none" lIns="0" tIns="0" rIns="0" bIns="0" rtlCol="0">
            <a:spAutoFit/>
          </a:bodyPr>
          <a:lstStyle/>
          <a:p>
            <a:pPr algn="l"/>
            <a:r>
              <a:rPr lang="en-US" sz="2000" dirty="0">
                <a:solidFill>
                  <a:srgbClr val="C00000"/>
                </a:solidFill>
              </a:rPr>
              <a:t>This is our virtualization boundary</a:t>
            </a:r>
          </a:p>
        </p:txBody>
      </p:sp>
      <p:sp>
        <p:nvSpPr>
          <p:cNvPr id="248" name="Freeform: Shape 247">
            <a:extLst>
              <a:ext uri="{FF2B5EF4-FFF2-40B4-BE49-F238E27FC236}">
                <a16:creationId xmlns:a16="http://schemas.microsoft.com/office/drawing/2014/main" id="{C5F8C2BE-98C8-4170-BD3D-5AF1F138CB95}"/>
              </a:ext>
            </a:extLst>
          </p:cNvPr>
          <p:cNvSpPr/>
          <p:nvPr/>
        </p:nvSpPr>
        <p:spPr bwMode="auto">
          <a:xfrm>
            <a:off x="10547177" y="3586419"/>
            <a:ext cx="1055144" cy="2469160"/>
          </a:xfrm>
          <a:custGeom>
            <a:avLst/>
            <a:gdLst>
              <a:gd name="connsiteX0" fmla="*/ 0 w 1055144"/>
              <a:gd name="connsiteY0" fmla="*/ 1852864 h 1852864"/>
              <a:gd name="connsiteX1" fmla="*/ 962526 w 1055144"/>
              <a:gd name="connsiteY1" fmla="*/ 938464 h 1852864"/>
              <a:gd name="connsiteX2" fmla="*/ 962526 w 1055144"/>
              <a:gd name="connsiteY2" fmla="*/ 0 h 1852864"/>
            </a:gdLst>
            <a:ahLst/>
            <a:cxnLst>
              <a:cxn ang="0">
                <a:pos x="connsiteX0" y="connsiteY0"/>
              </a:cxn>
              <a:cxn ang="0">
                <a:pos x="connsiteX1" y="connsiteY1"/>
              </a:cxn>
              <a:cxn ang="0">
                <a:pos x="connsiteX2" y="connsiteY2"/>
              </a:cxn>
            </a:cxnLst>
            <a:rect l="l" t="t" r="r" b="b"/>
            <a:pathLst>
              <a:path w="1055144" h="1852864">
                <a:moveTo>
                  <a:pt x="0" y="1852864"/>
                </a:moveTo>
                <a:cubicBezTo>
                  <a:pt x="401052" y="1550069"/>
                  <a:pt x="802105" y="1247275"/>
                  <a:pt x="962526" y="938464"/>
                </a:cubicBezTo>
                <a:cubicBezTo>
                  <a:pt x="1122947" y="629653"/>
                  <a:pt x="1042736" y="314826"/>
                  <a:pt x="962526" y="0"/>
                </a:cubicBezTo>
              </a:path>
            </a:pathLst>
          </a:custGeom>
          <a:ln>
            <a:solidFill>
              <a:srgbClr val="C00000"/>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grpSp>
        <p:nvGrpSpPr>
          <p:cNvPr id="261" name="Group 260">
            <a:extLst>
              <a:ext uri="{FF2B5EF4-FFF2-40B4-BE49-F238E27FC236}">
                <a16:creationId xmlns:a16="http://schemas.microsoft.com/office/drawing/2014/main" id="{8D618FAD-9E28-4891-BE79-88631FAC13BD}"/>
              </a:ext>
            </a:extLst>
          </p:cNvPr>
          <p:cNvGrpSpPr/>
          <p:nvPr/>
        </p:nvGrpSpPr>
        <p:grpSpPr>
          <a:xfrm>
            <a:off x="5476529" y="2610369"/>
            <a:ext cx="2830211" cy="762804"/>
            <a:chOff x="5610153" y="5186722"/>
            <a:chExt cx="2830211" cy="762804"/>
          </a:xfrm>
        </p:grpSpPr>
        <p:sp>
          <p:nvSpPr>
            <p:cNvPr id="252" name="Rectangle: Rounded Corners 251">
              <a:extLst>
                <a:ext uri="{FF2B5EF4-FFF2-40B4-BE49-F238E27FC236}">
                  <a16:creationId xmlns:a16="http://schemas.microsoft.com/office/drawing/2014/main" id="{772AAD54-C838-4ED5-90D7-85C0306FA134}"/>
                </a:ext>
              </a:extLst>
            </p:cNvPr>
            <p:cNvSpPr/>
            <p:nvPr/>
          </p:nvSpPr>
          <p:spPr bwMode="auto">
            <a:xfrm>
              <a:off x="5703546" y="5186722"/>
              <a:ext cx="712026" cy="611072"/>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accent1"/>
                  </a:solidFill>
                  <a:cs typeface="Segoe UI" pitchFamily="34" charset="0"/>
                </a:rPr>
                <a:t>Container</a:t>
              </a:r>
            </a:p>
          </p:txBody>
        </p:sp>
        <p:grpSp>
          <p:nvGrpSpPr>
            <p:cNvPr id="259" name="Group 258">
              <a:extLst>
                <a:ext uri="{FF2B5EF4-FFF2-40B4-BE49-F238E27FC236}">
                  <a16:creationId xmlns:a16="http://schemas.microsoft.com/office/drawing/2014/main" id="{ACB6D829-5C38-4664-8D66-CC6DA1C05475}"/>
                </a:ext>
              </a:extLst>
            </p:cNvPr>
            <p:cNvGrpSpPr/>
            <p:nvPr/>
          </p:nvGrpSpPr>
          <p:grpSpPr>
            <a:xfrm>
              <a:off x="5610153" y="5345515"/>
              <a:ext cx="2830211" cy="604011"/>
              <a:chOff x="5610153" y="5345515"/>
              <a:chExt cx="2830211" cy="604011"/>
            </a:xfrm>
          </p:grpSpPr>
          <p:sp>
            <p:nvSpPr>
              <p:cNvPr id="134" name="Rectangle: Rounded Corners 133">
                <a:extLst>
                  <a:ext uri="{FF2B5EF4-FFF2-40B4-BE49-F238E27FC236}">
                    <a16:creationId xmlns:a16="http://schemas.microsoft.com/office/drawing/2014/main" id="{2E3853B0-38E2-42A1-9004-7EFE2F145809}"/>
                  </a:ext>
                </a:extLst>
              </p:cNvPr>
              <p:cNvSpPr/>
              <p:nvPr/>
            </p:nvSpPr>
            <p:spPr bwMode="auto">
              <a:xfrm>
                <a:off x="5610153" y="5345515"/>
                <a:ext cx="2830211" cy="604011"/>
              </a:xfrm>
              <a:prstGeom prst="roundRect">
                <a:avLst>
                  <a:gd name="adj" fmla="val 703"/>
                </a:avLst>
              </a:prstGeom>
              <a:solidFill>
                <a:srgbClr val="F2F6FC"/>
              </a:solid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120" name="Rectangle: Rounded Corners 119">
                <a:extLst>
                  <a:ext uri="{FF2B5EF4-FFF2-40B4-BE49-F238E27FC236}">
                    <a16:creationId xmlns:a16="http://schemas.microsoft.com/office/drawing/2014/main" id="{2910E870-F49E-4C61-B5A6-5D40F7658271}"/>
                  </a:ext>
                </a:extLst>
              </p:cNvPr>
              <p:cNvSpPr/>
              <p:nvPr/>
            </p:nvSpPr>
            <p:spPr bwMode="auto">
              <a:xfrm>
                <a:off x="5690743" y="5435546"/>
                <a:ext cx="1291317" cy="426577"/>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solidFill>
                      <a:schemeClr val="accent1"/>
                    </a:solidFill>
                    <a:cs typeface="Segoe UI" pitchFamily="34" charset="0"/>
                  </a:rPr>
                  <a:t>Applications</a:t>
                </a:r>
              </a:p>
            </p:txBody>
          </p:sp>
          <p:grpSp>
            <p:nvGrpSpPr>
              <p:cNvPr id="121" name="Group 120">
                <a:extLst>
                  <a:ext uri="{FF2B5EF4-FFF2-40B4-BE49-F238E27FC236}">
                    <a16:creationId xmlns:a16="http://schemas.microsoft.com/office/drawing/2014/main" id="{80F9A40F-36A8-44EF-8D3B-89D3617154BB}"/>
                  </a:ext>
                </a:extLst>
              </p:cNvPr>
              <p:cNvGrpSpPr/>
              <p:nvPr/>
            </p:nvGrpSpPr>
            <p:grpSpPr>
              <a:xfrm>
                <a:off x="5782599" y="5546929"/>
                <a:ext cx="258662" cy="204439"/>
                <a:chOff x="11757025" y="2832101"/>
                <a:chExt cx="461963" cy="365125"/>
              </a:xfrm>
            </p:grpSpPr>
            <p:sp>
              <p:nvSpPr>
                <p:cNvPr id="122" name="Freeform 30">
                  <a:extLst>
                    <a:ext uri="{FF2B5EF4-FFF2-40B4-BE49-F238E27FC236}">
                      <a16:creationId xmlns:a16="http://schemas.microsoft.com/office/drawing/2014/main" id="{8686F5AF-A5AE-4D0D-8673-AD7DCDDCB1B3}"/>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3" name="Line 31">
                  <a:extLst>
                    <a:ext uri="{FF2B5EF4-FFF2-40B4-BE49-F238E27FC236}">
                      <a16:creationId xmlns:a16="http://schemas.microsoft.com/office/drawing/2014/main" id="{0A83ECFE-E5F8-4148-84A6-016A62AB9462}"/>
                    </a:ext>
                  </a:extLst>
                </p:cNvPr>
                <p:cNvSpPr>
                  <a:spLocks noChangeShapeType="1"/>
                </p:cNvSpPr>
                <p:nvPr/>
              </p:nvSpPr>
              <p:spPr bwMode="auto">
                <a:xfrm>
                  <a:off x="11771313" y="2924176"/>
                  <a:ext cx="447675"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4" name="Oval 32">
                  <a:extLst>
                    <a:ext uri="{FF2B5EF4-FFF2-40B4-BE49-F238E27FC236}">
                      <a16:creationId xmlns:a16="http://schemas.microsoft.com/office/drawing/2014/main" id="{AADFFDE5-2E4C-4E01-900B-EECB5BB1AE44}"/>
                    </a:ext>
                  </a:extLst>
                </p:cNvPr>
                <p:cNvSpPr>
                  <a:spLocks noChangeArrowheads="1"/>
                </p:cNvSpPr>
                <p:nvPr/>
              </p:nvSpPr>
              <p:spPr bwMode="auto">
                <a:xfrm>
                  <a:off x="12058650" y="2867026"/>
                  <a:ext cx="23813"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5" name="Oval 33">
                  <a:extLst>
                    <a:ext uri="{FF2B5EF4-FFF2-40B4-BE49-F238E27FC236}">
                      <a16:creationId xmlns:a16="http://schemas.microsoft.com/office/drawing/2014/main" id="{1B5C2114-62DF-4C6E-9D31-5C74F9770409}"/>
                    </a:ext>
                  </a:extLst>
                </p:cNvPr>
                <p:cNvSpPr>
                  <a:spLocks noChangeArrowheads="1"/>
                </p:cNvSpPr>
                <p:nvPr/>
              </p:nvSpPr>
              <p:spPr bwMode="auto">
                <a:xfrm>
                  <a:off x="12109450"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6" name="Oval 34">
                  <a:extLst>
                    <a:ext uri="{FF2B5EF4-FFF2-40B4-BE49-F238E27FC236}">
                      <a16:creationId xmlns:a16="http://schemas.microsoft.com/office/drawing/2014/main" id="{80D767FA-213A-4637-9FC4-A92FCD92A856}"/>
                    </a:ext>
                  </a:extLst>
                </p:cNvPr>
                <p:cNvSpPr>
                  <a:spLocks noChangeArrowheads="1"/>
                </p:cNvSpPr>
                <p:nvPr/>
              </p:nvSpPr>
              <p:spPr bwMode="auto">
                <a:xfrm>
                  <a:off x="12158663"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27" name="Line 35">
                  <a:extLst>
                    <a:ext uri="{FF2B5EF4-FFF2-40B4-BE49-F238E27FC236}">
                      <a16:creationId xmlns:a16="http://schemas.microsoft.com/office/drawing/2014/main" id="{1B4549F2-EED7-444B-926F-98A8AD1EC5CF}"/>
                    </a:ext>
                  </a:extLst>
                </p:cNvPr>
                <p:cNvSpPr>
                  <a:spLocks noChangeShapeType="1"/>
                </p:cNvSpPr>
                <p:nvPr/>
              </p:nvSpPr>
              <p:spPr bwMode="auto">
                <a:xfrm>
                  <a:off x="11757025" y="2992438"/>
                  <a:ext cx="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128" name="Rectangle: Rounded Corners 127">
                <a:extLst>
                  <a:ext uri="{FF2B5EF4-FFF2-40B4-BE49-F238E27FC236}">
                    <a16:creationId xmlns:a16="http://schemas.microsoft.com/office/drawing/2014/main" id="{AF7029A6-DF86-4FA3-849B-7804F4681874}"/>
                  </a:ext>
                </a:extLst>
              </p:cNvPr>
              <p:cNvSpPr/>
              <p:nvPr/>
            </p:nvSpPr>
            <p:spPr bwMode="auto">
              <a:xfrm>
                <a:off x="7080138" y="5435546"/>
                <a:ext cx="1291317" cy="425465"/>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129" name="Group 128">
                <a:extLst>
                  <a:ext uri="{FF2B5EF4-FFF2-40B4-BE49-F238E27FC236}">
                    <a16:creationId xmlns:a16="http://schemas.microsoft.com/office/drawing/2014/main" id="{4DA8AB5D-19AE-4216-BFA0-BD577B5197CA}"/>
                  </a:ext>
                </a:extLst>
              </p:cNvPr>
              <p:cNvGrpSpPr/>
              <p:nvPr/>
            </p:nvGrpSpPr>
            <p:grpSpPr>
              <a:xfrm>
                <a:off x="7210520" y="5537625"/>
                <a:ext cx="241939" cy="244454"/>
                <a:chOff x="882651" y="200026"/>
                <a:chExt cx="763587" cy="771525"/>
              </a:xfrm>
            </p:grpSpPr>
            <p:sp>
              <p:nvSpPr>
                <p:cNvPr id="130" name="Freeform 5">
                  <a:extLst>
                    <a:ext uri="{FF2B5EF4-FFF2-40B4-BE49-F238E27FC236}">
                      <a16:creationId xmlns:a16="http://schemas.microsoft.com/office/drawing/2014/main" id="{BB59BE87-1AF2-47E0-B5C5-2D3E130A4131}"/>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31" name="Freeform 6">
                  <a:extLst>
                    <a:ext uri="{FF2B5EF4-FFF2-40B4-BE49-F238E27FC236}">
                      <a16:creationId xmlns:a16="http://schemas.microsoft.com/office/drawing/2014/main" id="{80FD4706-F7F2-4BEB-8362-57EC628206F5}"/>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32" name="Freeform 7">
                  <a:extLst>
                    <a:ext uri="{FF2B5EF4-FFF2-40B4-BE49-F238E27FC236}">
                      <a16:creationId xmlns:a16="http://schemas.microsoft.com/office/drawing/2014/main" id="{7E7C0EC1-696F-4C1C-AAE5-5D6CE5C806EA}"/>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133" name="Freeform 8">
                  <a:extLst>
                    <a:ext uri="{FF2B5EF4-FFF2-40B4-BE49-F238E27FC236}">
                      <a16:creationId xmlns:a16="http://schemas.microsoft.com/office/drawing/2014/main" id="{FB7029F6-D1CD-403E-86F7-5BB84C1BF968}"/>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grpSp>
      </p:grpSp>
      <p:grpSp>
        <p:nvGrpSpPr>
          <p:cNvPr id="298" name="Group 297">
            <a:extLst>
              <a:ext uri="{FF2B5EF4-FFF2-40B4-BE49-F238E27FC236}">
                <a16:creationId xmlns:a16="http://schemas.microsoft.com/office/drawing/2014/main" id="{334B6D5F-AEBF-4DCB-9B6F-1B14F41DB4F4}"/>
              </a:ext>
            </a:extLst>
          </p:cNvPr>
          <p:cNvGrpSpPr/>
          <p:nvPr/>
        </p:nvGrpSpPr>
        <p:grpSpPr>
          <a:xfrm>
            <a:off x="8400133" y="2600493"/>
            <a:ext cx="2830211" cy="762804"/>
            <a:chOff x="5610153" y="5186722"/>
            <a:chExt cx="2830211" cy="762804"/>
          </a:xfrm>
        </p:grpSpPr>
        <p:sp>
          <p:nvSpPr>
            <p:cNvPr id="299" name="Rectangle: Rounded Corners 298">
              <a:extLst>
                <a:ext uri="{FF2B5EF4-FFF2-40B4-BE49-F238E27FC236}">
                  <a16:creationId xmlns:a16="http://schemas.microsoft.com/office/drawing/2014/main" id="{C59C2386-B00C-4CA2-94C8-2796A72C281E}"/>
                </a:ext>
              </a:extLst>
            </p:cNvPr>
            <p:cNvSpPr/>
            <p:nvPr/>
          </p:nvSpPr>
          <p:spPr bwMode="auto">
            <a:xfrm>
              <a:off x="5703546" y="5186722"/>
              <a:ext cx="712026" cy="611072"/>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686">
                  <a:solidFill>
                    <a:schemeClr val="accent1"/>
                  </a:solidFill>
                  <a:cs typeface="Segoe UI" pitchFamily="34" charset="0"/>
                </a:rPr>
                <a:t>Container</a:t>
              </a:r>
            </a:p>
          </p:txBody>
        </p:sp>
        <p:grpSp>
          <p:nvGrpSpPr>
            <p:cNvPr id="300" name="Group 299">
              <a:extLst>
                <a:ext uri="{FF2B5EF4-FFF2-40B4-BE49-F238E27FC236}">
                  <a16:creationId xmlns:a16="http://schemas.microsoft.com/office/drawing/2014/main" id="{94DF051C-04CD-4117-85D4-81A3FFC74763}"/>
                </a:ext>
              </a:extLst>
            </p:cNvPr>
            <p:cNvGrpSpPr/>
            <p:nvPr/>
          </p:nvGrpSpPr>
          <p:grpSpPr>
            <a:xfrm>
              <a:off x="5610153" y="5345515"/>
              <a:ext cx="2830211" cy="604011"/>
              <a:chOff x="5610153" y="5345515"/>
              <a:chExt cx="2830211" cy="604011"/>
            </a:xfrm>
          </p:grpSpPr>
          <p:sp>
            <p:nvSpPr>
              <p:cNvPr id="301" name="Rectangle: Rounded Corners 300">
                <a:extLst>
                  <a:ext uri="{FF2B5EF4-FFF2-40B4-BE49-F238E27FC236}">
                    <a16:creationId xmlns:a16="http://schemas.microsoft.com/office/drawing/2014/main" id="{7C7B9173-C138-4C94-976B-8B9D3D88B357}"/>
                  </a:ext>
                </a:extLst>
              </p:cNvPr>
              <p:cNvSpPr/>
              <p:nvPr/>
            </p:nvSpPr>
            <p:spPr bwMode="auto">
              <a:xfrm>
                <a:off x="5610153" y="5345515"/>
                <a:ext cx="2830211" cy="604011"/>
              </a:xfrm>
              <a:prstGeom prst="roundRect">
                <a:avLst>
                  <a:gd name="adj" fmla="val 703"/>
                </a:avLst>
              </a:prstGeom>
              <a:solidFill>
                <a:srgbClr val="F2F6FC"/>
              </a:solidFill>
              <a:ln w="12700" cap="flat" cmpd="sng" algn="ctr">
                <a:solidFill>
                  <a:srgbClr val="0078D7"/>
                </a:solidFill>
                <a:prstDash val="dash"/>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302" name="Rectangle: Rounded Corners 301">
                <a:extLst>
                  <a:ext uri="{FF2B5EF4-FFF2-40B4-BE49-F238E27FC236}">
                    <a16:creationId xmlns:a16="http://schemas.microsoft.com/office/drawing/2014/main" id="{1DC92398-34D4-45CB-ACE0-B643F6A1A69D}"/>
                  </a:ext>
                </a:extLst>
              </p:cNvPr>
              <p:cNvSpPr/>
              <p:nvPr/>
            </p:nvSpPr>
            <p:spPr bwMode="auto">
              <a:xfrm>
                <a:off x="5690743" y="5435546"/>
                <a:ext cx="1291317" cy="426577"/>
              </a:xfrm>
              <a:prstGeom prst="roundRect">
                <a:avLst>
                  <a:gd name="adj" fmla="val 703"/>
                </a:avLst>
              </a:prstGeom>
              <a:solidFill>
                <a:srgbClr val="F2F6FC"/>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980">
                    <a:solidFill>
                      <a:schemeClr val="accent1"/>
                    </a:solidFill>
                    <a:cs typeface="Segoe UI" pitchFamily="34" charset="0"/>
                  </a:rPr>
                  <a:t>Applications</a:t>
                </a:r>
              </a:p>
            </p:txBody>
          </p:sp>
          <p:grpSp>
            <p:nvGrpSpPr>
              <p:cNvPr id="303" name="Group 302">
                <a:extLst>
                  <a:ext uri="{FF2B5EF4-FFF2-40B4-BE49-F238E27FC236}">
                    <a16:creationId xmlns:a16="http://schemas.microsoft.com/office/drawing/2014/main" id="{D319C7D8-0DE4-41C9-A76B-0920D3F72501}"/>
                  </a:ext>
                </a:extLst>
              </p:cNvPr>
              <p:cNvGrpSpPr/>
              <p:nvPr/>
            </p:nvGrpSpPr>
            <p:grpSpPr>
              <a:xfrm>
                <a:off x="5782599" y="5546929"/>
                <a:ext cx="258662" cy="204439"/>
                <a:chOff x="11757025" y="2832101"/>
                <a:chExt cx="461963" cy="365125"/>
              </a:xfrm>
            </p:grpSpPr>
            <p:sp>
              <p:nvSpPr>
                <p:cNvPr id="310" name="Freeform 30">
                  <a:extLst>
                    <a:ext uri="{FF2B5EF4-FFF2-40B4-BE49-F238E27FC236}">
                      <a16:creationId xmlns:a16="http://schemas.microsoft.com/office/drawing/2014/main" id="{72380A49-3C4B-42D1-904D-7802B56B68BD}"/>
                    </a:ext>
                  </a:extLst>
                </p:cNvPr>
                <p:cNvSpPr>
                  <a:spLocks/>
                </p:cNvSpPr>
                <p:nvPr/>
              </p:nvSpPr>
              <p:spPr bwMode="auto">
                <a:xfrm>
                  <a:off x="11768138" y="2832101"/>
                  <a:ext cx="450850"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1" name="Line 31">
                  <a:extLst>
                    <a:ext uri="{FF2B5EF4-FFF2-40B4-BE49-F238E27FC236}">
                      <a16:creationId xmlns:a16="http://schemas.microsoft.com/office/drawing/2014/main" id="{1F7423C7-F620-4AC7-9C98-D99D1B08FE92}"/>
                    </a:ext>
                  </a:extLst>
                </p:cNvPr>
                <p:cNvSpPr>
                  <a:spLocks noChangeShapeType="1"/>
                </p:cNvSpPr>
                <p:nvPr/>
              </p:nvSpPr>
              <p:spPr bwMode="auto">
                <a:xfrm>
                  <a:off x="11771313" y="2924176"/>
                  <a:ext cx="447675" cy="0"/>
                </a:xfrm>
                <a:prstGeom prst="line">
                  <a:avLst/>
                </a:prstGeom>
                <a:noFill/>
                <a:ln w="12700" cap="rnd">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2" name="Oval 32">
                  <a:extLst>
                    <a:ext uri="{FF2B5EF4-FFF2-40B4-BE49-F238E27FC236}">
                      <a16:creationId xmlns:a16="http://schemas.microsoft.com/office/drawing/2014/main" id="{DB2A939F-9A58-4BD3-B973-B4B91025F728}"/>
                    </a:ext>
                  </a:extLst>
                </p:cNvPr>
                <p:cNvSpPr>
                  <a:spLocks noChangeArrowheads="1"/>
                </p:cNvSpPr>
                <p:nvPr/>
              </p:nvSpPr>
              <p:spPr bwMode="auto">
                <a:xfrm>
                  <a:off x="12058650" y="2867026"/>
                  <a:ext cx="23813"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3" name="Oval 33">
                  <a:extLst>
                    <a:ext uri="{FF2B5EF4-FFF2-40B4-BE49-F238E27FC236}">
                      <a16:creationId xmlns:a16="http://schemas.microsoft.com/office/drawing/2014/main" id="{635B2B15-5372-47B6-9E78-14B7E4EDB580}"/>
                    </a:ext>
                  </a:extLst>
                </p:cNvPr>
                <p:cNvSpPr>
                  <a:spLocks noChangeArrowheads="1"/>
                </p:cNvSpPr>
                <p:nvPr/>
              </p:nvSpPr>
              <p:spPr bwMode="auto">
                <a:xfrm>
                  <a:off x="12109450"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4" name="Oval 34">
                  <a:extLst>
                    <a:ext uri="{FF2B5EF4-FFF2-40B4-BE49-F238E27FC236}">
                      <a16:creationId xmlns:a16="http://schemas.microsoft.com/office/drawing/2014/main" id="{0421A3F7-C03A-4C07-A7C7-1B49735F3E93}"/>
                    </a:ext>
                  </a:extLst>
                </p:cNvPr>
                <p:cNvSpPr>
                  <a:spLocks noChangeArrowheads="1"/>
                </p:cNvSpPr>
                <p:nvPr/>
              </p:nvSpPr>
              <p:spPr bwMode="auto">
                <a:xfrm>
                  <a:off x="12158663" y="2867026"/>
                  <a:ext cx="20638" cy="22225"/>
                </a:xfrm>
                <a:prstGeom prst="ellipse">
                  <a:avLst/>
                </a:prstGeom>
                <a:solidFill>
                  <a:srgbClr val="414142"/>
                </a:solidFill>
                <a:ln w="12700">
                  <a:solidFill>
                    <a:schemeClr val="accent1"/>
                  </a:solidFill>
                  <a:round/>
                  <a:headEnd/>
                  <a:tailEnd/>
                </a:ln>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15" name="Line 35">
                  <a:extLst>
                    <a:ext uri="{FF2B5EF4-FFF2-40B4-BE49-F238E27FC236}">
                      <a16:creationId xmlns:a16="http://schemas.microsoft.com/office/drawing/2014/main" id="{D59CDB8C-A887-403F-8778-798D0EA72196}"/>
                    </a:ext>
                  </a:extLst>
                </p:cNvPr>
                <p:cNvSpPr>
                  <a:spLocks noChangeShapeType="1"/>
                </p:cNvSpPr>
                <p:nvPr/>
              </p:nvSpPr>
              <p:spPr bwMode="auto">
                <a:xfrm>
                  <a:off x="11757025" y="2992438"/>
                  <a:ext cx="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304" name="Rectangle: Rounded Corners 303">
                <a:extLst>
                  <a:ext uri="{FF2B5EF4-FFF2-40B4-BE49-F238E27FC236}">
                    <a16:creationId xmlns:a16="http://schemas.microsoft.com/office/drawing/2014/main" id="{ECC54402-025B-4047-9CF0-24ADDD05BAE0}"/>
                  </a:ext>
                </a:extLst>
              </p:cNvPr>
              <p:cNvSpPr/>
              <p:nvPr/>
            </p:nvSpPr>
            <p:spPr bwMode="auto">
              <a:xfrm>
                <a:off x="7080138" y="5435546"/>
                <a:ext cx="1291317" cy="425465"/>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305" name="Group 304">
                <a:extLst>
                  <a:ext uri="{FF2B5EF4-FFF2-40B4-BE49-F238E27FC236}">
                    <a16:creationId xmlns:a16="http://schemas.microsoft.com/office/drawing/2014/main" id="{31A994FF-7C1C-4F2C-97D7-8EA988FF03EE}"/>
                  </a:ext>
                </a:extLst>
              </p:cNvPr>
              <p:cNvGrpSpPr/>
              <p:nvPr/>
            </p:nvGrpSpPr>
            <p:grpSpPr>
              <a:xfrm>
                <a:off x="7210520" y="5537625"/>
                <a:ext cx="241939" cy="244454"/>
                <a:chOff x="882651" y="200026"/>
                <a:chExt cx="763587" cy="771525"/>
              </a:xfrm>
            </p:grpSpPr>
            <p:sp>
              <p:nvSpPr>
                <p:cNvPr id="306" name="Freeform 5">
                  <a:extLst>
                    <a:ext uri="{FF2B5EF4-FFF2-40B4-BE49-F238E27FC236}">
                      <a16:creationId xmlns:a16="http://schemas.microsoft.com/office/drawing/2014/main" id="{1FD711AB-F350-4937-8A86-9CFB21A35846}"/>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07" name="Freeform 6">
                  <a:extLst>
                    <a:ext uri="{FF2B5EF4-FFF2-40B4-BE49-F238E27FC236}">
                      <a16:creationId xmlns:a16="http://schemas.microsoft.com/office/drawing/2014/main" id="{005B0C3D-2937-4D6D-85D1-773965E80BC2}"/>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08" name="Freeform 7">
                  <a:extLst>
                    <a:ext uri="{FF2B5EF4-FFF2-40B4-BE49-F238E27FC236}">
                      <a16:creationId xmlns:a16="http://schemas.microsoft.com/office/drawing/2014/main" id="{E20F5D1B-FA2A-46AD-9F1F-8401A05F3BCF}"/>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309" name="Freeform 8">
                  <a:extLst>
                    <a:ext uri="{FF2B5EF4-FFF2-40B4-BE49-F238E27FC236}">
                      <a16:creationId xmlns:a16="http://schemas.microsoft.com/office/drawing/2014/main" id="{B983F3B4-9C92-4BAF-B5F1-4A201B2CF11E}"/>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grpSp>
      </p:grpSp>
      <p:sp>
        <p:nvSpPr>
          <p:cNvPr id="5" name="Rectangle 4">
            <a:extLst>
              <a:ext uri="{FF2B5EF4-FFF2-40B4-BE49-F238E27FC236}">
                <a16:creationId xmlns:a16="http://schemas.microsoft.com/office/drawing/2014/main" id="{38EB3BDA-34E0-4EC1-8A12-A96012AE7DA5}"/>
              </a:ext>
            </a:extLst>
          </p:cNvPr>
          <p:cNvSpPr/>
          <p:nvPr/>
        </p:nvSpPr>
        <p:spPr bwMode="auto">
          <a:xfrm>
            <a:off x="5428096" y="2529374"/>
            <a:ext cx="2929849" cy="843799"/>
          </a:xfrm>
          <a:prstGeom prst="rect">
            <a:avLst/>
          </a:prstGeom>
          <a:noFill/>
          <a:ln w="38100">
            <a:solidFill>
              <a:srgbClr val="D83B0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5CFE870B-82B8-4AE2-818A-C92C46B0F9F4}"/>
              </a:ext>
            </a:extLst>
          </p:cNvPr>
          <p:cNvSpPr/>
          <p:nvPr/>
        </p:nvSpPr>
        <p:spPr bwMode="auto">
          <a:xfrm>
            <a:off x="8399785" y="2529626"/>
            <a:ext cx="2872747" cy="843799"/>
          </a:xfrm>
          <a:prstGeom prst="rect">
            <a:avLst/>
          </a:prstGeom>
          <a:noFill/>
          <a:ln w="38100">
            <a:solidFill>
              <a:srgbClr val="D83B01"/>
            </a:solidFill>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24400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2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428FBDD2-1079-48B7-9FAF-F38179AB1F55}"/>
              </a:ext>
            </a:extLst>
          </p:cNvPr>
          <p:cNvGrpSpPr/>
          <p:nvPr/>
        </p:nvGrpSpPr>
        <p:grpSpPr>
          <a:xfrm>
            <a:off x="1773505" y="1420391"/>
            <a:ext cx="8481703" cy="2529973"/>
            <a:chOff x="1810722" y="2833688"/>
            <a:chExt cx="8651778" cy="2580704"/>
          </a:xfrm>
        </p:grpSpPr>
        <p:grpSp>
          <p:nvGrpSpPr>
            <p:cNvPr id="42" name="Group 41">
              <a:extLst>
                <a:ext uri="{FF2B5EF4-FFF2-40B4-BE49-F238E27FC236}">
                  <a16:creationId xmlns:a16="http://schemas.microsoft.com/office/drawing/2014/main" id="{E08D5C44-8BA2-42C2-AA45-78A05AE7DC46}"/>
                </a:ext>
              </a:extLst>
            </p:cNvPr>
            <p:cNvGrpSpPr/>
            <p:nvPr/>
          </p:nvGrpSpPr>
          <p:grpSpPr>
            <a:xfrm>
              <a:off x="4009738" y="2833688"/>
              <a:ext cx="2054731" cy="2303642"/>
              <a:chOff x="4391112" y="2833688"/>
              <a:chExt cx="2054731" cy="2303642"/>
            </a:xfrm>
          </p:grpSpPr>
          <p:sp>
            <p:nvSpPr>
              <p:cNvPr id="87" name="TextBox 86">
                <a:extLst>
                  <a:ext uri="{FF2B5EF4-FFF2-40B4-BE49-F238E27FC236}">
                    <a16:creationId xmlns:a16="http://schemas.microsoft.com/office/drawing/2014/main" id="{F666AC58-F529-4912-88F9-9E5D5F976A11}"/>
                  </a:ext>
                </a:extLst>
              </p:cNvPr>
              <p:cNvSpPr txBox="1"/>
              <p:nvPr/>
            </p:nvSpPr>
            <p:spPr>
              <a:xfrm>
                <a:off x="4391112" y="3576654"/>
                <a:ext cx="2054731" cy="1560676"/>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Portability</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Easily move workloads </a:t>
                </a:r>
              </a:p>
            </p:txBody>
          </p:sp>
          <p:grpSp>
            <p:nvGrpSpPr>
              <p:cNvPr id="3" name="Group 2">
                <a:extLst>
                  <a:ext uri="{FF2B5EF4-FFF2-40B4-BE49-F238E27FC236}">
                    <a16:creationId xmlns:a16="http://schemas.microsoft.com/office/drawing/2014/main" id="{CEB2D1CC-5C54-4226-904F-4F405F013F26}"/>
                  </a:ext>
                </a:extLst>
              </p:cNvPr>
              <p:cNvGrpSpPr/>
              <p:nvPr/>
            </p:nvGrpSpPr>
            <p:grpSpPr>
              <a:xfrm>
                <a:off x="5086690" y="2833688"/>
                <a:ext cx="663574" cy="663574"/>
                <a:chOff x="4673429" y="2833688"/>
                <a:chExt cx="663574" cy="663574"/>
              </a:xfrm>
            </p:grpSpPr>
            <p:sp>
              <p:nvSpPr>
                <p:cNvPr id="92" name="Oval 91">
                  <a:extLst>
                    <a:ext uri="{FF2B5EF4-FFF2-40B4-BE49-F238E27FC236}">
                      <a16:creationId xmlns:a16="http://schemas.microsoft.com/office/drawing/2014/main" id="{E12F1C75-4DAF-4E97-9608-72A8980518A9}"/>
                    </a:ext>
                  </a:extLst>
                </p:cNvPr>
                <p:cNvSpPr/>
                <p:nvPr/>
              </p:nvSpPr>
              <p:spPr bwMode="auto">
                <a:xfrm rot="16200000">
                  <a:off x="467342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93" name="Group 92">
                  <a:extLst>
                    <a:ext uri="{FF2B5EF4-FFF2-40B4-BE49-F238E27FC236}">
                      <a16:creationId xmlns:a16="http://schemas.microsoft.com/office/drawing/2014/main" id="{02B8762D-A570-489B-83B8-5B449DA09202}"/>
                    </a:ext>
                  </a:extLst>
                </p:cNvPr>
                <p:cNvGrpSpPr/>
                <p:nvPr/>
              </p:nvGrpSpPr>
              <p:grpSpPr>
                <a:xfrm>
                  <a:off x="4818377" y="2970812"/>
                  <a:ext cx="384175" cy="384175"/>
                  <a:chOff x="3222625" y="3417888"/>
                  <a:chExt cx="384175" cy="384175"/>
                </a:xfrm>
              </p:grpSpPr>
              <p:sp>
                <p:nvSpPr>
                  <p:cNvPr id="94" name="Freeform 40">
                    <a:extLst>
                      <a:ext uri="{FF2B5EF4-FFF2-40B4-BE49-F238E27FC236}">
                        <a16:creationId xmlns:a16="http://schemas.microsoft.com/office/drawing/2014/main" id="{E3AF74AF-BED9-453A-9F5F-8C03CE8E5D40}"/>
                      </a:ext>
                    </a:extLst>
                  </p:cNvPr>
                  <p:cNvSpPr>
                    <a:spLocks/>
                  </p:cNvSpPr>
                  <p:nvPr/>
                </p:nvSpPr>
                <p:spPr bwMode="auto">
                  <a:xfrm>
                    <a:off x="3302000" y="3538538"/>
                    <a:ext cx="223838" cy="142875"/>
                  </a:xfrm>
                  <a:custGeom>
                    <a:avLst/>
                    <a:gdLst>
                      <a:gd name="T0" fmla="*/ 78 w 78"/>
                      <a:gd name="T1" fmla="*/ 0 h 50"/>
                      <a:gd name="T2" fmla="*/ 29 w 78"/>
                      <a:gd name="T3" fmla="*/ 50 h 50"/>
                      <a:gd name="T4" fmla="*/ 28 w 78"/>
                      <a:gd name="T5" fmla="*/ 50 h 50"/>
                      <a:gd name="T6" fmla="*/ 28 w 78"/>
                      <a:gd name="T7" fmla="*/ 50 h 50"/>
                      <a:gd name="T8" fmla="*/ 27 w 78"/>
                      <a:gd name="T9" fmla="*/ 50 h 50"/>
                      <a:gd name="T10" fmla="*/ 0 w 78"/>
                      <a:gd name="T11" fmla="*/ 22 h 50"/>
                    </a:gdLst>
                    <a:ahLst/>
                    <a:cxnLst>
                      <a:cxn ang="0">
                        <a:pos x="T0" y="T1"/>
                      </a:cxn>
                      <a:cxn ang="0">
                        <a:pos x="T2" y="T3"/>
                      </a:cxn>
                      <a:cxn ang="0">
                        <a:pos x="T4" y="T5"/>
                      </a:cxn>
                      <a:cxn ang="0">
                        <a:pos x="T6" y="T7"/>
                      </a:cxn>
                      <a:cxn ang="0">
                        <a:pos x="T8" y="T9"/>
                      </a:cxn>
                      <a:cxn ang="0">
                        <a:pos x="T10" y="T11"/>
                      </a:cxn>
                    </a:cxnLst>
                    <a:rect l="0" t="0" r="r" b="b"/>
                    <a:pathLst>
                      <a:path w="78" h="50">
                        <a:moveTo>
                          <a:pt x="78" y="0"/>
                        </a:moveTo>
                        <a:cubicBezTo>
                          <a:pt x="29" y="50"/>
                          <a:pt x="29" y="50"/>
                          <a:pt x="29" y="50"/>
                        </a:cubicBezTo>
                        <a:cubicBezTo>
                          <a:pt x="28" y="50"/>
                          <a:pt x="28" y="50"/>
                          <a:pt x="28" y="50"/>
                        </a:cubicBezTo>
                        <a:cubicBezTo>
                          <a:pt x="28" y="50"/>
                          <a:pt x="28" y="50"/>
                          <a:pt x="28" y="50"/>
                        </a:cubicBezTo>
                        <a:cubicBezTo>
                          <a:pt x="27" y="50"/>
                          <a:pt x="27" y="50"/>
                          <a:pt x="27" y="50"/>
                        </a:cubicBezTo>
                        <a:cubicBezTo>
                          <a:pt x="0" y="22"/>
                          <a:pt x="0" y="22"/>
                          <a:pt x="0" y="22"/>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95" name="Oval 41">
                    <a:extLst>
                      <a:ext uri="{FF2B5EF4-FFF2-40B4-BE49-F238E27FC236}">
                        <a16:creationId xmlns:a16="http://schemas.microsoft.com/office/drawing/2014/main" id="{538B4342-44D7-43FE-A74E-6902C78FDC44}"/>
                      </a:ext>
                    </a:extLst>
                  </p:cNvPr>
                  <p:cNvSpPr>
                    <a:spLocks noChangeArrowheads="1"/>
                  </p:cNvSpPr>
                  <p:nvPr/>
                </p:nvSpPr>
                <p:spPr bwMode="auto">
                  <a:xfrm>
                    <a:off x="3222625" y="3417888"/>
                    <a:ext cx="384175" cy="38417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nvGrpSpPr>
            <p:cNvPr id="38" name="Group 37">
              <a:extLst>
                <a:ext uri="{FF2B5EF4-FFF2-40B4-BE49-F238E27FC236}">
                  <a16:creationId xmlns:a16="http://schemas.microsoft.com/office/drawing/2014/main" id="{C3706161-0D98-4E7C-AF69-07993E3D02FC}"/>
                </a:ext>
              </a:extLst>
            </p:cNvPr>
            <p:cNvGrpSpPr/>
            <p:nvPr/>
          </p:nvGrpSpPr>
          <p:grpSpPr>
            <a:xfrm>
              <a:off x="1810722" y="2833688"/>
              <a:ext cx="2054731" cy="2303644"/>
              <a:chOff x="2382783" y="2833688"/>
              <a:chExt cx="2054731" cy="2303644"/>
            </a:xfrm>
          </p:grpSpPr>
          <p:sp>
            <p:nvSpPr>
              <p:cNvPr id="84" name="TextBox 83">
                <a:extLst>
                  <a:ext uri="{FF2B5EF4-FFF2-40B4-BE49-F238E27FC236}">
                    <a16:creationId xmlns:a16="http://schemas.microsoft.com/office/drawing/2014/main" id="{98968DC3-CD42-4098-BEB7-5E7DAA7542E5}"/>
                  </a:ext>
                </a:extLst>
              </p:cNvPr>
              <p:cNvSpPr txBox="1"/>
              <p:nvPr/>
            </p:nvSpPr>
            <p:spPr>
              <a:xfrm>
                <a:off x="2382783" y="3576656"/>
                <a:ext cx="2054731" cy="1560676"/>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Agility</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Ship apps </a:t>
                </a:r>
                <a:b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b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faster </a:t>
                </a:r>
              </a:p>
            </p:txBody>
          </p:sp>
          <p:grpSp>
            <p:nvGrpSpPr>
              <p:cNvPr id="2" name="Group 1">
                <a:extLst>
                  <a:ext uri="{FF2B5EF4-FFF2-40B4-BE49-F238E27FC236}">
                    <a16:creationId xmlns:a16="http://schemas.microsoft.com/office/drawing/2014/main" id="{0A249F85-60FE-4A5A-BCB1-58612ACCDB56}"/>
                  </a:ext>
                </a:extLst>
              </p:cNvPr>
              <p:cNvGrpSpPr/>
              <p:nvPr/>
            </p:nvGrpSpPr>
            <p:grpSpPr>
              <a:xfrm>
                <a:off x="3078361" y="2833688"/>
                <a:ext cx="663574" cy="663574"/>
                <a:chOff x="2756779" y="2833688"/>
                <a:chExt cx="663574" cy="663574"/>
              </a:xfrm>
            </p:grpSpPr>
            <p:sp>
              <p:nvSpPr>
                <p:cNvPr id="98" name="Oval 97">
                  <a:extLst>
                    <a:ext uri="{FF2B5EF4-FFF2-40B4-BE49-F238E27FC236}">
                      <a16:creationId xmlns:a16="http://schemas.microsoft.com/office/drawing/2014/main" id="{24AAE8A3-D91C-4C64-AA4B-80BD723C1B60}"/>
                    </a:ext>
                  </a:extLst>
                </p:cNvPr>
                <p:cNvSpPr/>
                <p:nvPr/>
              </p:nvSpPr>
              <p:spPr bwMode="auto">
                <a:xfrm rot="16200000">
                  <a:off x="2756779"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99" name="Group 98">
                  <a:extLst>
                    <a:ext uri="{FF2B5EF4-FFF2-40B4-BE49-F238E27FC236}">
                      <a16:creationId xmlns:a16="http://schemas.microsoft.com/office/drawing/2014/main" id="{BA009324-3AE8-4A65-9F6F-FE9462286B8C}"/>
                    </a:ext>
                  </a:extLst>
                </p:cNvPr>
                <p:cNvGrpSpPr/>
                <p:nvPr/>
              </p:nvGrpSpPr>
              <p:grpSpPr>
                <a:xfrm>
                  <a:off x="2893115" y="2979498"/>
                  <a:ext cx="390903" cy="371954"/>
                  <a:chOff x="1146231" y="2215122"/>
                  <a:chExt cx="530543" cy="504825"/>
                </a:xfrm>
              </p:grpSpPr>
              <p:sp>
                <p:nvSpPr>
                  <p:cNvPr id="100" name="Freeform: Shape 99">
                    <a:extLst>
                      <a:ext uri="{FF2B5EF4-FFF2-40B4-BE49-F238E27FC236}">
                        <a16:creationId xmlns:a16="http://schemas.microsoft.com/office/drawing/2014/main" id="{89E48C59-5F07-44E1-9963-A2BF7CBEC609}"/>
                      </a:ext>
                    </a:extLst>
                  </p:cNvPr>
                  <p:cNvSpPr/>
                  <p:nvPr/>
                </p:nvSpPr>
                <p:spPr>
                  <a:xfrm>
                    <a:off x="1171949" y="2215122"/>
                    <a:ext cx="504825" cy="504825"/>
                  </a:xfrm>
                  <a:custGeom>
                    <a:avLst/>
                    <a:gdLst/>
                    <a:ahLst/>
                    <a:cxnLst/>
                    <a:rect l="0" t="0" r="0" b="0"/>
                    <a:pathLst>
                      <a:path w="504825" h="504825">
                        <a:moveTo>
                          <a:pt x="253841" y="21431"/>
                        </a:moveTo>
                        <a:cubicBezTo>
                          <a:pt x="381476" y="21431"/>
                          <a:pt x="485299" y="125254"/>
                          <a:pt x="485299" y="252889"/>
                        </a:cubicBezTo>
                        <a:cubicBezTo>
                          <a:pt x="485299" y="380524"/>
                          <a:pt x="381476" y="484346"/>
                          <a:pt x="253841" y="484346"/>
                        </a:cubicBezTo>
                        <a:cubicBezTo>
                          <a:pt x="126206" y="484346"/>
                          <a:pt x="21431" y="380524"/>
                          <a:pt x="21431" y="252889"/>
                        </a:cubicBezTo>
                        <a:cubicBezTo>
                          <a:pt x="21431" y="195739"/>
                          <a:pt x="42386" y="144304"/>
                          <a:pt x="75724" y="103346"/>
                        </a:cubicBezTo>
                      </a:path>
                    </a:pathLst>
                  </a:custGeom>
                  <a:noFill/>
                  <a:ln w="28575"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1" name="Freeform: Shape 100">
                    <a:extLst>
                      <a:ext uri="{FF2B5EF4-FFF2-40B4-BE49-F238E27FC236}">
                        <a16:creationId xmlns:a16="http://schemas.microsoft.com/office/drawing/2014/main" id="{DDF3240A-B073-49C7-A3D2-E621021DFE73}"/>
                      </a:ext>
                    </a:extLst>
                  </p:cNvPr>
                  <p:cNvSpPr/>
                  <p:nvPr/>
                </p:nvSpPr>
                <p:spPr>
                  <a:xfrm>
                    <a:off x="1146231" y="2225600"/>
                    <a:ext cx="190500" cy="161925"/>
                  </a:xfrm>
                  <a:custGeom>
                    <a:avLst/>
                    <a:gdLst/>
                    <a:ahLst/>
                    <a:cxnLst/>
                    <a:rect l="0" t="0" r="0" b="0"/>
                    <a:pathLst>
                      <a:path w="190500" h="161925">
                        <a:moveTo>
                          <a:pt x="21431" y="55721"/>
                        </a:moveTo>
                        <a:lnTo>
                          <a:pt x="142399" y="21431"/>
                        </a:lnTo>
                        <a:lnTo>
                          <a:pt x="177641" y="142399"/>
                        </a:lnTo>
                        <a:lnTo>
                          <a:pt x="21431" y="55721"/>
                        </a:lnTo>
                      </a:path>
                    </a:pathLst>
                  </a:custGeom>
                  <a:solidFill>
                    <a:srgbClr val="FFFFFF"/>
                  </a:solidFill>
                  <a:ln w="28575" cap="rnd">
                    <a:solidFill>
                      <a:schemeClr val="tx1"/>
                    </a:solidFill>
                    <a:prstDash val="solid"/>
                    <a:round/>
                  </a:ln>
                </p:spPr>
                <p:txBody>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nvGrpSpPr>
            <p:cNvPr id="44" name="Group 43">
              <a:extLst>
                <a:ext uri="{FF2B5EF4-FFF2-40B4-BE49-F238E27FC236}">
                  <a16:creationId xmlns:a16="http://schemas.microsoft.com/office/drawing/2014/main" id="{E8C2413B-91F2-4F9B-A9AF-0EA50F4516F6}"/>
                </a:ext>
              </a:extLst>
            </p:cNvPr>
            <p:cNvGrpSpPr/>
            <p:nvPr/>
          </p:nvGrpSpPr>
          <p:grpSpPr>
            <a:xfrm>
              <a:off x="6208754" y="2833688"/>
              <a:ext cx="2054731" cy="2580704"/>
              <a:chOff x="6399441" y="2833688"/>
              <a:chExt cx="2054731" cy="2580704"/>
            </a:xfrm>
          </p:grpSpPr>
          <p:sp>
            <p:nvSpPr>
              <p:cNvPr id="90" name="TextBox 89">
                <a:extLst>
                  <a:ext uri="{FF2B5EF4-FFF2-40B4-BE49-F238E27FC236}">
                    <a16:creationId xmlns:a16="http://schemas.microsoft.com/office/drawing/2014/main" id="{29D4FF9D-599F-4D5B-91B2-7F9A64CD4C73}"/>
                  </a:ext>
                </a:extLst>
              </p:cNvPr>
              <p:cNvSpPr txBox="1"/>
              <p:nvPr/>
            </p:nvSpPr>
            <p:spPr>
              <a:xfrm>
                <a:off x="6399441" y="3576656"/>
                <a:ext cx="2054731" cy="1837736"/>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Density</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Achieve resource efficiency and cost-savings</a:t>
                </a:r>
              </a:p>
            </p:txBody>
          </p:sp>
          <p:grpSp>
            <p:nvGrpSpPr>
              <p:cNvPr id="5" name="Group 4">
                <a:extLst>
                  <a:ext uri="{FF2B5EF4-FFF2-40B4-BE49-F238E27FC236}">
                    <a16:creationId xmlns:a16="http://schemas.microsoft.com/office/drawing/2014/main" id="{4BB02012-CA9F-4A4A-8F17-8F60D5B41420}"/>
                  </a:ext>
                </a:extLst>
              </p:cNvPr>
              <p:cNvGrpSpPr/>
              <p:nvPr/>
            </p:nvGrpSpPr>
            <p:grpSpPr>
              <a:xfrm>
                <a:off x="7095019" y="2833688"/>
                <a:ext cx="663574" cy="663574"/>
                <a:chOff x="6702761" y="2833688"/>
                <a:chExt cx="663574" cy="663574"/>
              </a:xfrm>
            </p:grpSpPr>
            <p:sp>
              <p:nvSpPr>
                <p:cNvPr id="103" name="Oval 102">
                  <a:extLst>
                    <a:ext uri="{FF2B5EF4-FFF2-40B4-BE49-F238E27FC236}">
                      <a16:creationId xmlns:a16="http://schemas.microsoft.com/office/drawing/2014/main" id="{D901E37A-3311-4DC5-B0DF-3189ED833B58}"/>
                    </a:ext>
                  </a:extLst>
                </p:cNvPr>
                <p:cNvSpPr/>
                <p:nvPr/>
              </p:nvSpPr>
              <p:spPr bwMode="auto">
                <a:xfrm rot="16200000">
                  <a:off x="6702761" y="2833688"/>
                  <a:ext cx="663574"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104" name="Group 103">
                  <a:extLst>
                    <a:ext uri="{FF2B5EF4-FFF2-40B4-BE49-F238E27FC236}">
                      <a16:creationId xmlns:a16="http://schemas.microsoft.com/office/drawing/2014/main" id="{63712684-B3B3-4AE1-BDCB-6A8E363979AB}"/>
                    </a:ext>
                  </a:extLst>
                </p:cNvPr>
                <p:cNvGrpSpPr/>
                <p:nvPr/>
              </p:nvGrpSpPr>
              <p:grpSpPr>
                <a:xfrm>
                  <a:off x="6848890" y="2981267"/>
                  <a:ext cx="371316" cy="368417"/>
                  <a:chOff x="882651" y="963613"/>
                  <a:chExt cx="812800" cy="806450"/>
                </a:xfrm>
              </p:grpSpPr>
              <p:sp>
                <p:nvSpPr>
                  <p:cNvPr id="105" name="Freeform 14">
                    <a:extLst>
                      <a:ext uri="{FF2B5EF4-FFF2-40B4-BE49-F238E27FC236}">
                        <a16:creationId xmlns:a16="http://schemas.microsoft.com/office/drawing/2014/main" id="{3163F185-8940-4F35-9E7A-2EABF940B419}"/>
                      </a:ext>
                    </a:extLst>
                  </p:cNvPr>
                  <p:cNvSpPr>
                    <a:spLocks/>
                  </p:cNvSpPr>
                  <p:nvPr/>
                </p:nvSpPr>
                <p:spPr bwMode="auto">
                  <a:xfrm>
                    <a:off x="882651" y="963613"/>
                    <a:ext cx="812800" cy="806450"/>
                  </a:xfrm>
                  <a:custGeom>
                    <a:avLst/>
                    <a:gdLst>
                      <a:gd name="T0" fmla="*/ 148 w 288"/>
                      <a:gd name="T1" fmla="*/ 246 h 285"/>
                      <a:gd name="T2" fmla="*/ 171 w 288"/>
                      <a:gd name="T3" fmla="*/ 285 h 285"/>
                      <a:gd name="T4" fmla="*/ 201 w 288"/>
                      <a:gd name="T5" fmla="*/ 273 h 285"/>
                      <a:gd name="T6" fmla="*/ 199 w 288"/>
                      <a:gd name="T7" fmla="*/ 227 h 285"/>
                      <a:gd name="T8" fmla="*/ 213 w 288"/>
                      <a:gd name="T9" fmla="*/ 219 h 285"/>
                      <a:gd name="T10" fmla="*/ 256 w 288"/>
                      <a:gd name="T11" fmla="*/ 233 h 285"/>
                      <a:gd name="T12" fmla="*/ 271 w 288"/>
                      <a:gd name="T13" fmla="*/ 207 h 285"/>
                      <a:gd name="T14" fmla="*/ 240 w 288"/>
                      <a:gd name="T15" fmla="*/ 172 h 285"/>
                      <a:gd name="T16" fmla="*/ 246 w 288"/>
                      <a:gd name="T17" fmla="*/ 157 h 285"/>
                      <a:gd name="T18" fmla="*/ 288 w 288"/>
                      <a:gd name="T19" fmla="*/ 140 h 285"/>
                      <a:gd name="T20" fmla="*/ 282 w 288"/>
                      <a:gd name="T21" fmla="*/ 110 h 285"/>
                      <a:gd name="T22" fmla="*/ 236 w 288"/>
                      <a:gd name="T23" fmla="*/ 103 h 285"/>
                      <a:gd name="T24" fmla="*/ 231 w 288"/>
                      <a:gd name="T25" fmla="*/ 88 h 285"/>
                      <a:gd name="T26" fmla="*/ 252 w 288"/>
                      <a:gd name="T27" fmla="*/ 48 h 285"/>
                      <a:gd name="T28" fmla="*/ 227 w 288"/>
                      <a:gd name="T29" fmla="*/ 29 h 285"/>
                      <a:gd name="T30" fmla="*/ 189 w 288"/>
                      <a:gd name="T31" fmla="*/ 53 h 285"/>
                      <a:gd name="T32" fmla="*/ 175 w 288"/>
                      <a:gd name="T33" fmla="*/ 45 h 285"/>
                      <a:gd name="T34" fmla="*/ 168 w 288"/>
                      <a:gd name="T35" fmla="*/ 2 h 285"/>
                      <a:gd name="T36" fmla="*/ 134 w 288"/>
                      <a:gd name="T37" fmla="*/ 2 h 285"/>
                      <a:gd name="T38" fmla="*/ 120 w 288"/>
                      <a:gd name="T39" fmla="*/ 46 h 285"/>
                      <a:gd name="T40" fmla="*/ 106 w 288"/>
                      <a:gd name="T41" fmla="*/ 48 h 285"/>
                      <a:gd name="T42" fmla="*/ 65 w 288"/>
                      <a:gd name="T43" fmla="*/ 15 h 285"/>
                      <a:gd name="T44" fmla="*/ 42 w 288"/>
                      <a:gd name="T45" fmla="*/ 37 h 285"/>
                      <a:gd name="T46" fmla="*/ 62 w 288"/>
                      <a:gd name="T47" fmla="*/ 85 h 285"/>
                      <a:gd name="T48" fmla="*/ 53 w 288"/>
                      <a:gd name="T49" fmla="*/ 96 h 285"/>
                      <a:gd name="T50" fmla="*/ 7 w 288"/>
                      <a:gd name="T51" fmla="*/ 97 h 285"/>
                      <a:gd name="T52" fmla="*/ 3 w 288"/>
                      <a:gd name="T53" fmla="*/ 128 h 285"/>
                      <a:gd name="T54" fmla="*/ 43 w 288"/>
                      <a:gd name="T55" fmla="*/ 150 h 285"/>
                      <a:gd name="T56" fmla="*/ 42 w 288"/>
                      <a:gd name="T57" fmla="*/ 165 h 285"/>
                      <a:gd name="T58" fmla="*/ 10 w 288"/>
                      <a:gd name="T59" fmla="*/ 196 h 285"/>
                      <a:gd name="T60" fmla="*/ 25 w 288"/>
                      <a:gd name="T61" fmla="*/ 223 h 285"/>
                      <a:gd name="T62" fmla="*/ 70 w 288"/>
                      <a:gd name="T63" fmla="*/ 213 h 285"/>
                      <a:gd name="T64" fmla="*/ 81 w 288"/>
                      <a:gd name="T65" fmla="*/ 225 h 285"/>
                      <a:gd name="T66" fmla="*/ 74 w 288"/>
                      <a:gd name="T67" fmla="*/ 270 h 285"/>
                      <a:gd name="T68" fmla="*/ 103 w 288"/>
                      <a:gd name="T69" fmla="*/ 280 h 285"/>
                      <a:gd name="T70" fmla="*/ 132 w 288"/>
                      <a:gd name="T71" fmla="*/ 24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8" h="285">
                        <a:moveTo>
                          <a:pt x="144" y="244"/>
                        </a:moveTo>
                        <a:cubicBezTo>
                          <a:pt x="145" y="244"/>
                          <a:pt x="147" y="245"/>
                          <a:pt x="148" y="246"/>
                        </a:cubicBezTo>
                        <a:cubicBezTo>
                          <a:pt x="168" y="283"/>
                          <a:pt x="168" y="283"/>
                          <a:pt x="168" y="283"/>
                        </a:cubicBezTo>
                        <a:cubicBezTo>
                          <a:pt x="169" y="285"/>
                          <a:pt x="170" y="285"/>
                          <a:pt x="171" y="285"/>
                        </a:cubicBezTo>
                        <a:cubicBezTo>
                          <a:pt x="198" y="276"/>
                          <a:pt x="198" y="276"/>
                          <a:pt x="198" y="276"/>
                        </a:cubicBezTo>
                        <a:cubicBezTo>
                          <a:pt x="199" y="276"/>
                          <a:pt x="201" y="274"/>
                          <a:pt x="201" y="273"/>
                        </a:cubicBezTo>
                        <a:cubicBezTo>
                          <a:pt x="197" y="231"/>
                          <a:pt x="197" y="231"/>
                          <a:pt x="197" y="231"/>
                        </a:cubicBezTo>
                        <a:cubicBezTo>
                          <a:pt x="197" y="229"/>
                          <a:pt x="198" y="228"/>
                          <a:pt x="199" y="227"/>
                        </a:cubicBezTo>
                        <a:cubicBezTo>
                          <a:pt x="200" y="226"/>
                          <a:pt x="207" y="221"/>
                          <a:pt x="209" y="220"/>
                        </a:cubicBezTo>
                        <a:cubicBezTo>
                          <a:pt x="210" y="219"/>
                          <a:pt x="211" y="219"/>
                          <a:pt x="213" y="219"/>
                        </a:cubicBezTo>
                        <a:cubicBezTo>
                          <a:pt x="253" y="235"/>
                          <a:pt x="253" y="235"/>
                          <a:pt x="253" y="235"/>
                        </a:cubicBezTo>
                        <a:cubicBezTo>
                          <a:pt x="253" y="235"/>
                          <a:pt x="255" y="234"/>
                          <a:pt x="256" y="233"/>
                        </a:cubicBezTo>
                        <a:cubicBezTo>
                          <a:pt x="271" y="210"/>
                          <a:pt x="271" y="210"/>
                          <a:pt x="271" y="210"/>
                        </a:cubicBezTo>
                        <a:cubicBezTo>
                          <a:pt x="272" y="208"/>
                          <a:pt x="272" y="207"/>
                          <a:pt x="271" y="207"/>
                        </a:cubicBezTo>
                        <a:cubicBezTo>
                          <a:pt x="241" y="176"/>
                          <a:pt x="241" y="176"/>
                          <a:pt x="241" y="176"/>
                        </a:cubicBezTo>
                        <a:cubicBezTo>
                          <a:pt x="240" y="175"/>
                          <a:pt x="240" y="174"/>
                          <a:pt x="240" y="172"/>
                        </a:cubicBezTo>
                        <a:cubicBezTo>
                          <a:pt x="241" y="170"/>
                          <a:pt x="242" y="162"/>
                          <a:pt x="243" y="160"/>
                        </a:cubicBezTo>
                        <a:cubicBezTo>
                          <a:pt x="243" y="159"/>
                          <a:pt x="244" y="157"/>
                          <a:pt x="246" y="157"/>
                        </a:cubicBezTo>
                        <a:cubicBezTo>
                          <a:pt x="286" y="143"/>
                          <a:pt x="286" y="143"/>
                          <a:pt x="286" y="143"/>
                        </a:cubicBezTo>
                        <a:cubicBezTo>
                          <a:pt x="287" y="143"/>
                          <a:pt x="288" y="141"/>
                          <a:pt x="288" y="140"/>
                        </a:cubicBezTo>
                        <a:cubicBezTo>
                          <a:pt x="284" y="112"/>
                          <a:pt x="284" y="112"/>
                          <a:pt x="284" y="112"/>
                        </a:cubicBezTo>
                        <a:cubicBezTo>
                          <a:pt x="284" y="111"/>
                          <a:pt x="283" y="110"/>
                          <a:pt x="282" y="110"/>
                        </a:cubicBezTo>
                        <a:cubicBezTo>
                          <a:pt x="240" y="106"/>
                          <a:pt x="240" y="106"/>
                          <a:pt x="240" y="106"/>
                        </a:cubicBezTo>
                        <a:cubicBezTo>
                          <a:pt x="238" y="106"/>
                          <a:pt x="237" y="105"/>
                          <a:pt x="236" y="103"/>
                        </a:cubicBezTo>
                        <a:cubicBezTo>
                          <a:pt x="236" y="101"/>
                          <a:pt x="232" y="94"/>
                          <a:pt x="231" y="92"/>
                        </a:cubicBezTo>
                        <a:cubicBezTo>
                          <a:pt x="230" y="91"/>
                          <a:pt x="230" y="89"/>
                          <a:pt x="231" y="88"/>
                        </a:cubicBezTo>
                        <a:cubicBezTo>
                          <a:pt x="253" y="51"/>
                          <a:pt x="253" y="51"/>
                          <a:pt x="253" y="51"/>
                        </a:cubicBezTo>
                        <a:cubicBezTo>
                          <a:pt x="254" y="50"/>
                          <a:pt x="252" y="49"/>
                          <a:pt x="252" y="48"/>
                        </a:cubicBezTo>
                        <a:cubicBezTo>
                          <a:pt x="232" y="29"/>
                          <a:pt x="232" y="29"/>
                          <a:pt x="232" y="29"/>
                        </a:cubicBezTo>
                        <a:cubicBezTo>
                          <a:pt x="231" y="29"/>
                          <a:pt x="230" y="28"/>
                          <a:pt x="227" y="29"/>
                        </a:cubicBezTo>
                        <a:cubicBezTo>
                          <a:pt x="193" y="52"/>
                          <a:pt x="193" y="52"/>
                          <a:pt x="193" y="52"/>
                        </a:cubicBezTo>
                        <a:cubicBezTo>
                          <a:pt x="192" y="53"/>
                          <a:pt x="191" y="53"/>
                          <a:pt x="189" y="53"/>
                        </a:cubicBezTo>
                        <a:cubicBezTo>
                          <a:pt x="187" y="52"/>
                          <a:pt x="180" y="49"/>
                          <a:pt x="178" y="48"/>
                        </a:cubicBezTo>
                        <a:cubicBezTo>
                          <a:pt x="177" y="48"/>
                          <a:pt x="176" y="47"/>
                          <a:pt x="175" y="45"/>
                        </a:cubicBezTo>
                        <a:cubicBezTo>
                          <a:pt x="168" y="3"/>
                          <a:pt x="168" y="3"/>
                          <a:pt x="168" y="3"/>
                        </a:cubicBezTo>
                        <a:cubicBezTo>
                          <a:pt x="168" y="2"/>
                          <a:pt x="168" y="2"/>
                          <a:pt x="168" y="2"/>
                        </a:cubicBezTo>
                        <a:cubicBezTo>
                          <a:pt x="167" y="1"/>
                          <a:pt x="138" y="0"/>
                          <a:pt x="138" y="0"/>
                        </a:cubicBezTo>
                        <a:cubicBezTo>
                          <a:pt x="138" y="0"/>
                          <a:pt x="135" y="1"/>
                          <a:pt x="134" y="2"/>
                        </a:cubicBezTo>
                        <a:cubicBezTo>
                          <a:pt x="123" y="43"/>
                          <a:pt x="123" y="43"/>
                          <a:pt x="123" y="43"/>
                        </a:cubicBezTo>
                        <a:cubicBezTo>
                          <a:pt x="123" y="44"/>
                          <a:pt x="121" y="45"/>
                          <a:pt x="120" y="46"/>
                        </a:cubicBezTo>
                        <a:cubicBezTo>
                          <a:pt x="117" y="47"/>
                          <a:pt x="114" y="47"/>
                          <a:pt x="110" y="48"/>
                        </a:cubicBezTo>
                        <a:cubicBezTo>
                          <a:pt x="109" y="49"/>
                          <a:pt x="107" y="49"/>
                          <a:pt x="106" y="48"/>
                        </a:cubicBezTo>
                        <a:cubicBezTo>
                          <a:pt x="69" y="16"/>
                          <a:pt x="69" y="16"/>
                          <a:pt x="69" y="16"/>
                        </a:cubicBezTo>
                        <a:cubicBezTo>
                          <a:pt x="68" y="15"/>
                          <a:pt x="66" y="15"/>
                          <a:pt x="65" y="15"/>
                        </a:cubicBezTo>
                        <a:cubicBezTo>
                          <a:pt x="43" y="32"/>
                          <a:pt x="43" y="32"/>
                          <a:pt x="43" y="32"/>
                        </a:cubicBezTo>
                        <a:cubicBezTo>
                          <a:pt x="42" y="33"/>
                          <a:pt x="41" y="35"/>
                          <a:pt x="42" y="37"/>
                        </a:cubicBezTo>
                        <a:cubicBezTo>
                          <a:pt x="62" y="80"/>
                          <a:pt x="62" y="80"/>
                          <a:pt x="62" y="80"/>
                        </a:cubicBezTo>
                        <a:cubicBezTo>
                          <a:pt x="63" y="82"/>
                          <a:pt x="63" y="83"/>
                          <a:pt x="62" y="85"/>
                        </a:cubicBezTo>
                        <a:cubicBezTo>
                          <a:pt x="60" y="88"/>
                          <a:pt x="59" y="90"/>
                          <a:pt x="57" y="93"/>
                        </a:cubicBezTo>
                        <a:cubicBezTo>
                          <a:pt x="56" y="94"/>
                          <a:pt x="54" y="96"/>
                          <a:pt x="53" y="96"/>
                        </a:cubicBezTo>
                        <a:cubicBezTo>
                          <a:pt x="53" y="96"/>
                          <a:pt x="10" y="95"/>
                          <a:pt x="10" y="95"/>
                        </a:cubicBezTo>
                        <a:cubicBezTo>
                          <a:pt x="8" y="95"/>
                          <a:pt x="7" y="96"/>
                          <a:pt x="7" y="97"/>
                        </a:cubicBezTo>
                        <a:cubicBezTo>
                          <a:pt x="1" y="124"/>
                          <a:pt x="1" y="124"/>
                          <a:pt x="1" y="124"/>
                        </a:cubicBezTo>
                        <a:cubicBezTo>
                          <a:pt x="0" y="126"/>
                          <a:pt x="2" y="127"/>
                          <a:pt x="3" y="128"/>
                        </a:cubicBezTo>
                        <a:cubicBezTo>
                          <a:pt x="40" y="146"/>
                          <a:pt x="40" y="146"/>
                          <a:pt x="40" y="146"/>
                        </a:cubicBezTo>
                        <a:cubicBezTo>
                          <a:pt x="42" y="147"/>
                          <a:pt x="43" y="148"/>
                          <a:pt x="43" y="150"/>
                        </a:cubicBezTo>
                        <a:cubicBezTo>
                          <a:pt x="43" y="152"/>
                          <a:pt x="44" y="160"/>
                          <a:pt x="44" y="162"/>
                        </a:cubicBezTo>
                        <a:cubicBezTo>
                          <a:pt x="44" y="163"/>
                          <a:pt x="43" y="164"/>
                          <a:pt x="42" y="165"/>
                        </a:cubicBezTo>
                        <a:cubicBezTo>
                          <a:pt x="10" y="192"/>
                          <a:pt x="10" y="192"/>
                          <a:pt x="10" y="192"/>
                        </a:cubicBezTo>
                        <a:cubicBezTo>
                          <a:pt x="10" y="192"/>
                          <a:pt x="9" y="193"/>
                          <a:pt x="10" y="196"/>
                        </a:cubicBezTo>
                        <a:cubicBezTo>
                          <a:pt x="22" y="221"/>
                          <a:pt x="22" y="221"/>
                          <a:pt x="22" y="221"/>
                        </a:cubicBezTo>
                        <a:cubicBezTo>
                          <a:pt x="23" y="222"/>
                          <a:pt x="24" y="223"/>
                          <a:pt x="25" y="223"/>
                        </a:cubicBezTo>
                        <a:cubicBezTo>
                          <a:pt x="66" y="212"/>
                          <a:pt x="66" y="212"/>
                          <a:pt x="66" y="212"/>
                        </a:cubicBezTo>
                        <a:cubicBezTo>
                          <a:pt x="68" y="211"/>
                          <a:pt x="69" y="212"/>
                          <a:pt x="70" y="213"/>
                        </a:cubicBezTo>
                        <a:cubicBezTo>
                          <a:pt x="72" y="214"/>
                          <a:pt x="78" y="220"/>
                          <a:pt x="79" y="221"/>
                        </a:cubicBezTo>
                        <a:cubicBezTo>
                          <a:pt x="80" y="222"/>
                          <a:pt x="81" y="224"/>
                          <a:pt x="81" y="225"/>
                        </a:cubicBezTo>
                        <a:cubicBezTo>
                          <a:pt x="72" y="267"/>
                          <a:pt x="72" y="267"/>
                          <a:pt x="72" y="267"/>
                        </a:cubicBezTo>
                        <a:cubicBezTo>
                          <a:pt x="72" y="268"/>
                          <a:pt x="73" y="269"/>
                          <a:pt x="74" y="270"/>
                        </a:cubicBezTo>
                        <a:cubicBezTo>
                          <a:pt x="100" y="281"/>
                          <a:pt x="100" y="281"/>
                          <a:pt x="100" y="281"/>
                        </a:cubicBezTo>
                        <a:cubicBezTo>
                          <a:pt x="101" y="281"/>
                          <a:pt x="103" y="281"/>
                          <a:pt x="103" y="280"/>
                        </a:cubicBezTo>
                        <a:cubicBezTo>
                          <a:pt x="128" y="245"/>
                          <a:pt x="128" y="245"/>
                          <a:pt x="128" y="245"/>
                        </a:cubicBezTo>
                        <a:cubicBezTo>
                          <a:pt x="129" y="244"/>
                          <a:pt x="131" y="243"/>
                          <a:pt x="132" y="243"/>
                        </a:cubicBezTo>
                        <a:cubicBezTo>
                          <a:pt x="136" y="244"/>
                          <a:pt x="144" y="244"/>
                          <a:pt x="144" y="244"/>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06" name="Freeform 15">
                    <a:extLst>
                      <a:ext uri="{FF2B5EF4-FFF2-40B4-BE49-F238E27FC236}">
                        <a16:creationId xmlns:a16="http://schemas.microsoft.com/office/drawing/2014/main" id="{265D7130-11B3-4799-ACE6-9610918C7BD4}"/>
                      </a:ext>
                    </a:extLst>
                  </p:cNvPr>
                  <p:cNvSpPr>
                    <a:spLocks/>
                  </p:cNvSpPr>
                  <p:nvPr/>
                </p:nvSpPr>
                <p:spPr bwMode="auto">
                  <a:xfrm>
                    <a:off x="1147763" y="1228725"/>
                    <a:ext cx="282575" cy="277813"/>
                  </a:xfrm>
                  <a:custGeom>
                    <a:avLst/>
                    <a:gdLst>
                      <a:gd name="T0" fmla="*/ 50 w 100"/>
                      <a:gd name="T1" fmla="*/ 0 h 98"/>
                      <a:gd name="T2" fmla="*/ 21 w 100"/>
                      <a:gd name="T3" fmla="*/ 9 h 98"/>
                      <a:gd name="T4" fmla="*/ 2 w 100"/>
                      <a:gd name="T5" fmla="*/ 42 h 98"/>
                      <a:gd name="T6" fmla="*/ 11 w 100"/>
                      <a:gd name="T7" fmla="*/ 78 h 98"/>
                      <a:gd name="T8" fmla="*/ 44 w 100"/>
                      <a:gd name="T9" fmla="*/ 97 h 98"/>
                      <a:gd name="T10" fmla="*/ 80 w 100"/>
                      <a:gd name="T11" fmla="*/ 87 h 98"/>
                      <a:gd name="T12" fmla="*/ 99 w 100"/>
                      <a:gd name="T13" fmla="*/ 55 h 98"/>
                      <a:gd name="T14" fmla="*/ 89 w 100"/>
                      <a:gd name="T15" fmla="*/ 19 h 98"/>
                      <a:gd name="T16" fmla="*/ 89 w 100"/>
                      <a:gd name="T17" fmla="*/ 19 h 98"/>
                      <a:gd name="T18" fmla="*/ 57 w 100"/>
                      <a:gd name="T19" fmla="*/ 0 h 98"/>
                      <a:gd name="T20" fmla="*/ 50 w 100"/>
                      <a:gd name="T2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98">
                        <a:moveTo>
                          <a:pt x="50" y="0"/>
                        </a:moveTo>
                        <a:cubicBezTo>
                          <a:pt x="40" y="0"/>
                          <a:pt x="30" y="3"/>
                          <a:pt x="21" y="9"/>
                        </a:cubicBezTo>
                        <a:cubicBezTo>
                          <a:pt x="10" y="17"/>
                          <a:pt x="4" y="28"/>
                          <a:pt x="2" y="42"/>
                        </a:cubicBezTo>
                        <a:cubicBezTo>
                          <a:pt x="0" y="54"/>
                          <a:pt x="4" y="68"/>
                          <a:pt x="11" y="78"/>
                        </a:cubicBezTo>
                        <a:cubicBezTo>
                          <a:pt x="21" y="90"/>
                          <a:pt x="34" y="95"/>
                          <a:pt x="44" y="97"/>
                        </a:cubicBezTo>
                        <a:cubicBezTo>
                          <a:pt x="53" y="98"/>
                          <a:pt x="67" y="97"/>
                          <a:pt x="80" y="87"/>
                        </a:cubicBezTo>
                        <a:cubicBezTo>
                          <a:pt x="92" y="78"/>
                          <a:pt x="97" y="65"/>
                          <a:pt x="99" y="55"/>
                        </a:cubicBezTo>
                        <a:cubicBezTo>
                          <a:pt x="100" y="46"/>
                          <a:pt x="99" y="31"/>
                          <a:pt x="89" y="19"/>
                        </a:cubicBezTo>
                        <a:cubicBezTo>
                          <a:pt x="89" y="19"/>
                          <a:pt x="89" y="19"/>
                          <a:pt x="89" y="19"/>
                        </a:cubicBezTo>
                        <a:cubicBezTo>
                          <a:pt x="82" y="9"/>
                          <a:pt x="70" y="2"/>
                          <a:pt x="57" y="0"/>
                        </a:cubicBezTo>
                        <a:cubicBezTo>
                          <a:pt x="55" y="0"/>
                          <a:pt x="52" y="0"/>
                          <a:pt x="50" y="0"/>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nvGrpSpPr>
            <p:cNvPr id="46" name="Group 45">
              <a:extLst>
                <a:ext uri="{FF2B5EF4-FFF2-40B4-BE49-F238E27FC236}">
                  <a16:creationId xmlns:a16="http://schemas.microsoft.com/office/drawing/2014/main" id="{F7197D9A-3895-4050-B7B4-B7FB07B35C3A}"/>
                </a:ext>
              </a:extLst>
            </p:cNvPr>
            <p:cNvGrpSpPr/>
            <p:nvPr/>
          </p:nvGrpSpPr>
          <p:grpSpPr>
            <a:xfrm>
              <a:off x="8407769" y="2833697"/>
              <a:ext cx="2054731" cy="2303635"/>
              <a:chOff x="8407769" y="2833697"/>
              <a:chExt cx="2054731" cy="2303635"/>
            </a:xfrm>
          </p:grpSpPr>
          <p:sp>
            <p:nvSpPr>
              <p:cNvPr id="89" name="TextBox 88">
                <a:extLst>
                  <a:ext uri="{FF2B5EF4-FFF2-40B4-BE49-F238E27FC236}">
                    <a16:creationId xmlns:a16="http://schemas.microsoft.com/office/drawing/2014/main" id="{54DCDC46-CE00-48C6-A1BA-D811C933BA3B}"/>
                  </a:ext>
                </a:extLst>
              </p:cNvPr>
              <p:cNvSpPr txBox="1"/>
              <p:nvPr/>
            </p:nvSpPr>
            <p:spPr>
              <a:xfrm>
                <a:off x="8407769" y="3576655"/>
                <a:ext cx="2054731" cy="1560677"/>
              </a:xfrm>
              <a:prstGeom prst="rect">
                <a:avLst/>
              </a:prstGeom>
              <a:noFill/>
            </p:spPr>
            <p:txBody>
              <a:bodyPr wrap="square" lIns="143428" tIns="143428" rIns="143428" bIns="143428" rtlCol="0">
                <a:spAutoFit/>
              </a:bodyPr>
              <a:lstStyle/>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sym typeface="Arial"/>
                  </a:rPr>
                  <a:t>Rapid scale</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a:t>
                </a:r>
              </a:p>
              <a:p>
                <a:pPr marL="0" marR="0" lvl="0" indent="0" algn="ctr" defTabSz="914344" rtl="0" eaLnBrk="1" fontAlgn="auto" latinLnBrk="0" hangingPunct="1">
                  <a:lnSpc>
                    <a:spcPct val="100000"/>
                  </a:lnSpc>
                  <a:spcBef>
                    <a:spcPts val="0"/>
                  </a:spcBef>
                  <a:spcAft>
                    <a:spcPts val="588"/>
                  </a:spcAft>
                  <a:buClrTx/>
                  <a:buSzTx/>
                  <a:buFontTx/>
                  <a:buNone/>
                  <a:tabLst/>
                  <a:defRPr/>
                </a:pPr>
                <a:r>
                  <a:rPr kumimoji="0" lang="en-US" sz="1765" b="0" i="0" u="none" strike="noStrike" kern="1200" cap="none" spc="0" normalizeH="0" baseline="0" noProof="0" dirty="0">
                    <a:ln>
                      <a:noFill/>
                    </a:ln>
                    <a:solidFill>
                      <a:prstClr val="white">
                        <a:lumMod val="50000"/>
                      </a:prstClr>
                    </a:solidFill>
                    <a:effectLst/>
                    <a:uLnTx/>
                    <a:uFillTx/>
                    <a:latin typeface="Segoe UI" panose="020B0502040204020203" pitchFamily="34" charset="0"/>
                    <a:ea typeface="+mn-ea"/>
                    <a:cs typeface="Segoe UI" panose="020B0502040204020203" pitchFamily="34" charset="0"/>
                    <a:sym typeface="Arial"/>
                  </a:rPr>
                  <a:t>Scale easily to meet demand </a:t>
                </a:r>
              </a:p>
            </p:txBody>
          </p:sp>
          <p:grpSp>
            <p:nvGrpSpPr>
              <p:cNvPr id="18" name="Group 17">
                <a:extLst>
                  <a:ext uri="{FF2B5EF4-FFF2-40B4-BE49-F238E27FC236}">
                    <a16:creationId xmlns:a16="http://schemas.microsoft.com/office/drawing/2014/main" id="{AB1CE71C-3953-4315-8F08-06E3A6314D1C}"/>
                  </a:ext>
                </a:extLst>
              </p:cNvPr>
              <p:cNvGrpSpPr/>
              <p:nvPr/>
            </p:nvGrpSpPr>
            <p:grpSpPr>
              <a:xfrm>
                <a:off x="9103347" y="2833697"/>
                <a:ext cx="663574" cy="663565"/>
                <a:chOff x="8619412" y="2833688"/>
                <a:chExt cx="663574" cy="663565"/>
              </a:xfrm>
            </p:grpSpPr>
            <p:sp>
              <p:nvSpPr>
                <p:cNvPr id="108" name="Oval 107">
                  <a:extLst>
                    <a:ext uri="{FF2B5EF4-FFF2-40B4-BE49-F238E27FC236}">
                      <a16:creationId xmlns:a16="http://schemas.microsoft.com/office/drawing/2014/main" id="{2D43E027-6853-4473-B6EC-49B7FA7BB882}"/>
                    </a:ext>
                  </a:extLst>
                </p:cNvPr>
                <p:cNvSpPr/>
                <p:nvPr/>
              </p:nvSpPr>
              <p:spPr bwMode="auto">
                <a:xfrm rot="16200000">
                  <a:off x="8619416" y="2833684"/>
                  <a:ext cx="663565" cy="663574"/>
                </a:xfrm>
                <a:prstGeom prst="ellipse">
                  <a:avLst/>
                </a:prstGeom>
                <a:solidFill>
                  <a:schemeClr val="bg1"/>
                </a:solidFill>
                <a:ln w="28575">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21" rIns="0" bIns="44821" numCol="1" rtlCol="0" anchor="ctr" anchorCtr="0" compatLnSpc="1">
                  <a:prstTxWarp prst="textNoShape">
                    <a:avLst/>
                  </a:prstTxWarp>
                </a:bodyPr>
                <a:lstStyle/>
                <a:p>
                  <a:pPr marL="0" marR="0" lvl="0" indent="0" algn="ctr" defTabSz="896072" rtl="0" eaLnBrk="1" fontAlgn="base" latinLnBrk="0" hangingPunct="1">
                    <a:lnSpc>
                      <a:spcPct val="100000"/>
                    </a:lnSpc>
                    <a:spcBef>
                      <a:spcPct val="0"/>
                    </a:spcBef>
                    <a:spcAft>
                      <a:spcPct val="0"/>
                    </a:spcAft>
                    <a:buClrTx/>
                    <a:buSzTx/>
                    <a:buFontTx/>
                    <a:buNone/>
                    <a:tabLst/>
                    <a:defRPr/>
                  </a:pPr>
                  <a:endParaRPr kumimoji="0" lang="en-US" sz="192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sym typeface="Arial"/>
                  </a:endParaRPr>
                </a:p>
              </p:txBody>
            </p:sp>
            <p:grpSp>
              <p:nvGrpSpPr>
                <p:cNvPr id="109" name="Group 108">
                  <a:extLst>
                    <a:ext uri="{FF2B5EF4-FFF2-40B4-BE49-F238E27FC236}">
                      <a16:creationId xmlns:a16="http://schemas.microsoft.com/office/drawing/2014/main" id="{2A7000B4-9FA0-4585-8A5D-C898AD33DF09}"/>
                    </a:ext>
                  </a:extLst>
                </p:cNvPr>
                <p:cNvGrpSpPr/>
                <p:nvPr/>
              </p:nvGrpSpPr>
              <p:grpSpPr>
                <a:xfrm>
                  <a:off x="8783877" y="2998499"/>
                  <a:ext cx="334615" cy="333941"/>
                  <a:chOff x="10067926" y="2455863"/>
                  <a:chExt cx="795338" cy="793750"/>
                </a:xfrm>
              </p:grpSpPr>
              <p:sp>
                <p:nvSpPr>
                  <p:cNvPr id="110" name="Line 19">
                    <a:extLst>
                      <a:ext uri="{FF2B5EF4-FFF2-40B4-BE49-F238E27FC236}">
                        <a16:creationId xmlns:a16="http://schemas.microsoft.com/office/drawing/2014/main" id="{4253D6D6-0172-4BB6-AC96-A0DA52225091}"/>
                      </a:ext>
                    </a:extLst>
                  </p:cNvPr>
                  <p:cNvSpPr>
                    <a:spLocks noChangeShapeType="1"/>
                  </p:cNvSpPr>
                  <p:nvPr/>
                </p:nvSpPr>
                <p:spPr bwMode="auto">
                  <a:xfrm flipV="1">
                    <a:off x="10168688" y="2760752"/>
                    <a:ext cx="384174" cy="38735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11" name="Freeform 20">
                    <a:extLst>
                      <a:ext uri="{FF2B5EF4-FFF2-40B4-BE49-F238E27FC236}">
                        <a16:creationId xmlns:a16="http://schemas.microsoft.com/office/drawing/2014/main" id="{DBEF28FC-0B66-4B61-AED7-3C6B9E19BA34}"/>
                      </a:ext>
                    </a:extLst>
                  </p:cNvPr>
                  <p:cNvSpPr>
                    <a:spLocks/>
                  </p:cNvSpPr>
                  <p:nvPr/>
                </p:nvSpPr>
                <p:spPr bwMode="auto">
                  <a:xfrm>
                    <a:off x="10400464" y="2713126"/>
                    <a:ext cx="201612" cy="203199"/>
                  </a:xfrm>
                  <a:custGeom>
                    <a:avLst/>
                    <a:gdLst>
                      <a:gd name="T0" fmla="*/ 89 w 127"/>
                      <a:gd name="T1" fmla="*/ 128 h 128"/>
                      <a:gd name="T2" fmla="*/ 89 w 127"/>
                      <a:gd name="T3" fmla="*/ 39 h 128"/>
                      <a:gd name="T4" fmla="*/ 0 w 127"/>
                      <a:gd name="T5" fmla="*/ 39 h 128"/>
                      <a:gd name="T6" fmla="*/ 38 w 127"/>
                      <a:gd name="T7" fmla="*/ 0 h 128"/>
                      <a:gd name="T8" fmla="*/ 127 w 127"/>
                      <a:gd name="T9" fmla="*/ 0 h 128"/>
                      <a:gd name="T10" fmla="*/ 127 w 127"/>
                      <a:gd name="T11" fmla="*/ 90 h 128"/>
                      <a:gd name="T12" fmla="*/ 89 w 127"/>
                      <a:gd name="T13" fmla="*/ 128 h 128"/>
                    </a:gdLst>
                    <a:ahLst/>
                    <a:cxnLst>
                      <a:cxn ang="0">
                        <a:pos x="T0" y="T1"/>
                      </a:cxn>
                      <a:cxn ang="0">
                        <a:pos x="T2" y="T3"/>
                      </a:cxn>
                      <a:cxn ang="0">
                        <a:pos x="T4" y="T5"/>
                      </a:cxn>
                      <a:cxn ang="0">
                        <a:pos x="T6" y="T7"/>
                      </a:cxn>
                      <a:cxn ang="0">
                        <a:pos x="T8" y="T9"/>
                      </a:cxn>
                      <a:cxn ang="0">
                        <a:pos x="T10" y="T11"/>
                      </a:cxn>
                      <a:cxn ang="0">
                        <a:pos x="T12" y="T13"/>
                      </a:cxn>
                    </a:cxnLst>
                    <a:rect l="0" t="0" r="r" b="b"/>
                    <a:pathLst>
                      <a:path w="127" h="128">
                        <a:moveTo>
                          <a:pt x="89" y="128"/>
                        </a:moveTo>
                        <a:lnTo>
                          <a:pt x="89" y="39"/>
                        </a:lnTo>
                        <a:lnTo>
                          <a:pt x="0" y="39"/>
                        </a:lnTo>
                        <a:lnTo>
                          <a:pt x="38" y="0"/>
                        </a:lnTo>
                        <a:lnTo>
                          <a:pt x="127" y="0"/>
                        </a:lnTo>
                        <a:lnTo>
                          <a:pt x="127" y="90"/>
                        </a:lnTo>
                        <a:lnTo>
                          <a:pt x="89" y="128"/>
                        </a:lnTo>
                        <a:close/>
                      </a:path>
                    </a:pathLst>
                  </a:custGeom>
                  <a:solidFill>
                    <a:schemeClr val="tx1"/>
                  </a:solidFill>
                  <a:ln w="28575">
                    <a:noFill/>
                    <a:round/>
                    <a:headEnd/>
                    <a:tailEnd/>
                  </a:ln>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
                <p:nvSpPr>
                  <p:cNvPr id="113" name="Freeform 21">
                    <a:extLst>
                      <a:ext uri="{FF2B5EF4-FFF2-40B4-BE49-F238E27FC236}">
                        <a16:creationId xmlns:a16="http://schemas.microsoft.com/office/drawing/2014/main" id="{13300F5B-C0FA-4095-8CB3-EAF159A2FB8D}"/>
                      </a:ext>
                    </a:extLst>
                  </p:cNvPr>
                  <p:cNvSpPr>
                    <a:spLocks/>
                  </p:cNvSpPr>
                  <p:nvPr/>
                </p:nvSpPr>
                <p:spPr bwMode="auto">
                  <a:xfrm>
                    <a:off x="10067926" y="2455863"/>
                    <a:ext cx="795338" cy="793750"/>
                  </a:xfrm>
                  <a:custGeom>
                    <a:avLst/>
                    <a:gdLst>
                      <a:gd name="T0" fmla="*/ 56 w 281"/>
                      <a:gd name="T1" fmla="*/ 281 h 281"/>
                      <a:gd name="T2" fmla="*/ 266 w 281"/>
                      <a:gd name="T3" fmla="*/ 281 h 281"/>
                      <a:gd name="T4" fmla="*/ 281 w 281"/>
                      <a:gd name="T5" fmla="*/ 266 h 281"/>
                      <a:gd name="T6" fmla="*/ 281 w 281"/>
                      <a:gd name="T7" fmla="*/ 15 h 281"/>
                      <a:gd name="T8" fmla="*/ 266 w 281"/>
                      <a:gd name="T9" fmla="*/ 0 h 281"/>
                      <a:gd name="T10" fmla="*/ 15 w 281"/>
                      <a:gd name="T11" fmla="*/ 0 h 281"/>
                      <a:gd name="T12" fmla="*/ 0 w 281"/>
                      <a:gd name="T13" fmla="*/ 15 h 281"/>
                      <a:gd name="T14" fmla="*/ 0 w 281"/>
                      <a:gd name="T15" fmla="*/ 225 h 2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1" h="281">
                        <a:moveTo>
                          <a:pt x="56" y="281"/>
                        </a:moveTo>
                        <a:cubicBezTo>
                          <a:pt x="266" y="281"/>
                          <a:pt x="266" y="281"/>
                          <a:pt x="266" y="281"/>
                        </a:cubicBezTo>
                        <a:cubicBezTo>
                          <a:pt x="274" y="281"/>
                          <a:pt x="281" y="274"/>
                          <a:pt x="281" y="266"/>
                        </a:cubicBezTo>
                        <a:cubicBezTo>
                          <a:pt x="281" y="15"/>
                          <a:pt x="281" y="15"/>
                          <a:pt x="281" y="15"/>
                        </a:cubicBezTo>
                        <a:cubicBezTo>
                          <a:pt x="281" y="6"/>
                          <a:pt x="274" y="0"/>
                          <a:pt x="266" y="0"/>
                        </a:cubicBezTo>
                        <a:cubicBezTo>
                          <a:pt x="15" y="0"/>
                          <a:pt x="15" y="0"/>
                          <a:pt x="15" y="0"/>
                        </a:cubicBezTo>
                        <a:cubicBezTo>
                          <a:pt x="6" y="0"/>
                          <a:pt x="0" y="6"/>
                          <a:pt x="0" y="15"/>
                        </a:cubicBezTo>
                        <a:cubicBezTo>
                          <a:pt x="0" y="225"/>
                          <a:pt x="0" y="225"/>
                          <a:pt x="0" y="225"/>
                        </a:cubicBezTo>
                      </a:path>
                    </a:pathLst>
                  </a:custGeom>
                  <a:noFill/>
                  <a:ln w="28575"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grpSp>
          </p:grpSp>
        </p:grpSp>
      </p:grpSp>
      <p:sp>
        <p:nvSpPr>
          <p:cNvPr id="82" name="Rectangle 81">
            <a:extLst>
              <a:ext uri="{FF2B5EF4-FFF2-40B4-BE49-F238E27FC236}">
                <a16:creationId xmlns:a16="http://schemas.microsoft.com/office/drawing/2014/main" id="{2D4285E9-A205-4516-B94D-FA81694B64A7}"/>
              </a:ext>
            </a:extLst>
          </p:cNvPr>
          <p:cNvSpPr/>
          <p:nvPr/>
        </p:nvSpPr>
        <p:spPr bwMode="auto">
          <a:xfrm>
            <a:off x="1918460" y="4357247"/>
            <a:ext cx="2618136" cy="1919063"/>
          </a:xfrm>
          <a:prstGeom prst="rect">
            <a:avLst/>
          </a:prstGeom>
          <a:solidFill>
            <a:schemeClr val="tx1">
              <a:alpha val="2000"/>
            </a:scheme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err="1">
              <a:ln>
                <a:noFill/>
              </a:ln>
              <a:solidFill>
                <a:srgbClr val="505050"/>
              </a:solidFill>
              <a:effectLst/>
              <a:uLnTx/>
              <a:uFillTx/>
              <a:latin typeface="Segoe UI"/>
              <a:ea typeface="+mn-ea"/>
              <a:cs typeface="Segoe UI" pitchFamily="34" charset="0"/>
              <a:sym typeface="Arial"/>
            </a:endParaRPr>
          </a:p>
        </p:txBody>
      </p:sp>
      <p:sp>
        <p:nvSpPr>
          <p:cNvPr id="83" name="TextBox 82">
            <a:extLst>
              <a:ext uri="{FF2B5EF4-FFF2-40B4-BE49-F238E27FC236}">
                <a16:creationId xmlns:a16="http://schemas.microsoft.com/office/drawing/2014/main" id="{7674B67A-F2F1-48A6-BCD5-AAA1D433CD32}"/>
              </a:ext>
            </a:extLst>
          </p:cNvPr>
          <p:cNvSpPr txBox="1"/>
          <p:nvPr/>
        </p:nvSpPr>
        <p:spPr>
          <a:xfrm>
            <a:off x="1890145" y="5825749"/>
            <a:ext cx="1525929"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On-premises</a:t>
            </a:r>
          </a:p>
        </p:txBody>
      </p:sp>
      <p:sp>
        <p:nvSpPr>
          <p:cNvPr id="85" name="building_1">
            <a:extLst>
              <a:ext uri="{FF2B5EF4-FFF2-40B4-BE49-F238E27FC236}">
                <a16:creationId xmlns:a16="http://schemas.microsoft.com/office/drawing/2014/main" id="{911AB212-9F2B-4CB0-8978-13050646087A}"/>
              </a:ext>
            </a:extLst>
          </p:cNvPr>
          <p:cNvSpPr>
            <a:spLocks noChangeAspect="1" noEditPoints="1"/>
          </p:cNvSpPr>
          <p:nvPr/>
        </p:nvSpPr>
        <p:spPr bwMode="auto">
          <a:xfrm>
            <a:off x="2442165" y="5194057"/>
            <a:ext cx="421892" cy="383027"/>
          </a:xfrm>
          <a:custGeom>
            <a:avLst/>
            <a:gdLst>
              <a:gd name="T0" fmla="*/ 140 w 245"/>
              <a:gd name="T1" fmla="*/ 246 h 246"/>
              <a:gd name="T2" fmla="*/ 245 w 245"/>
              <a:gd name="T3" fmla="*/ 0 h 246"/>
              <a:gd name="T4" fmla="*/ 105 w 245"/>
              <a:gd name="T5" fmla="*/ 69 h 246"/>
              <a:gd name="T6" fmla="*/ 0 w 245"/>
              <a:gd name="T7" fmla="*/ 246 h 246"/>
              <a:gd name="T8" fmla="*/ 105 w 245"/>
              <a:gd name="T9" fmla="*/ 69 h 246"/>
              <a:gd name="T10" fmla="*/ 58 w 245"/>
              <a:gd name="T11" fmla="*/ 203 h 246"/>
              <a:gd name="T12" fmla="*/ 45 w 245"/>
              <a:gd name="T13" fmla="*/ 246 h 246"/>
              <a:gd name="T14" fmla="*/ 198 w 245"/>
              <a:gd name="T15" fmla="*/ 203 h 246"/>
              <a:gd name="T16" fmla="*/ 185 w 245"/>
              <a:gd name="T17" fmla="*/ 246 h 246"/>
              <a:gd name="T18" fmla="*/ 179 w 245"/>
              <a:gd name="T19" fmla="*/ 29 h 246"/>
              <a:gd name="T20" fmla="*/ 172 w 245"/>
              <a:gd name="T21" fmla="*/ 38 h 246"/>
              <a:gd name="T22" fmla="*/ 179 w 245"/>
              <a:gd name="T23" fmla="*/ 33 h 246"/>
              <a:gd name="T24" fmla="*/ 214 w 245"/>
              <a:gd name="T25" fmla="*/ 29 h 246"/>
              <a:gd name="T26" fmla="*/ 206 w 245"/>
              <a:gd name="T27" fmla="*/ 38 h 246"/>
              <a:gd name="T28" fmla="*/ 214 w 245"/>
              <a:gd name="T29" fmla="*/ 33 h 246"/>
              <a:gd name="T30" fmla="*/ 179 w 245"/>
              <a:gd name="T31" fmla="*/ 99 h 246"/>
              <a:gd name="T32" fmla="*/ 172 w 245"/>
              <a:gd name="T33" fmla="*/ 107 h 246"/>
              <a:gd name="T34" fmla="*/ 179 w 245"/>
              <a:gd name="T35" fmla="*/ 103 h 246"/>
              <a:gd name="T36" fmla="*/ 214 w 245"/>
              <a:gd name="T37" fmla="*/ 99 h 246"/>
              <a:gd name="T38" fmla="*/ 206 w 245"/>
              <a:gd name="T39" fmla="*/ 107 h 246"/>
              <a:gd name="T40" fmla="*/ 214 w 245"/>
              <a:gd name="T41" fmla="*/ 103 h 246"/>
              <a:gd name="T42" fmla="*/ 179 w 245"/>
              <a:gd name="T43" fmla="*/ 134 h 246"/>
              <a:gd name="T44" fmla="*/ 172 w 245"/>
              <a:gd name="T45" fmla="*/ 142 h 246"/>
              <a:gd name="T46" fmla="*/ 179 w 245"/>
              <a:gd name="T47" fmla="*/ 137 h 246"/>
              <a:gd name="T48" fmla="*/ 214 w 245"/>
              <a:gd name="T49" fmla="*/ 134 h 246"/>
              <a:gd name="T50" fmla="*/ 206 w 245"/>
              <a:gd name="T51" fmla="*/ 142 h 246"/>
              <a:gd name="T52" fmla="*/ 214 w 245"/>
              <a:gd name="T53" fmla="*/ 137 h 246"/>
              <a:gd name="T54" fmla="*/ 179 w 245"/>
              <a:gd name="T55" fmla="*/ 169 h 246"/>
              <a:gd name="T56" fmla="*/ 172 w 245"/>
              <a:gd name="T57" fmla="*/ 177 h 246"/>
              <a:gd name="T58" fmla="*/ 179 w 245"/>
              <a:gd name="T59" fmla="*/ 172 h 246"/>
              <a:gd name="T60" fmla="*/ 214 w 245"/>
              <a:gd name="T61" fmla="*/ 169 h 246"/>
              <a:gd name="T62" fmla="*/ 206 w 245"/>
              <a:gd name="T63" fmla="*/ 177 h 246"/>
              <a:gd name="T64" fmla="*/ 214 w 245"/>
              <a:gd name="T65" fmla="*/ 172 h 246"/>
              <a:gd name="T66" fmla="*/ 179 w 245"/>
              <a:gd name="T67" fmla="*/ 64 h 246"/>
              <a:gd name="T68" fmla="*/ 172 w 245"/>
              <a:gd name="T69" fmla="*/ 73 h 246"/>
              <a:gd name="T70" fmla="*/ 179 w 245"/>
              <a:gd name="T71" fmla="*/ 68 h 246"/>
              <a:gd name="T72" fmla="*/ 214 w 245"/>
              <a:gd name="T73" fmla="*/ 64 h 246"/>
              <a:gd name="T74" fmla="*/ 206 w 245"/>
              <a:gd name="T75" fmla="*/ 73 h 246"/>
              <a:gd name="T76" fmla="*/ 214 w 245"/>
              <a:gd name="T77" fmla="*/ 68 h 246"/>
              <a:gd name="T78" fmla="*/ 39 w 245"/>
              <a:gd name="T79" fmla="*/ 100 h 246"/>
              <a:gd name="T80" fmla="*/ 31 w 245"/>
              <a:gd name="T81" fmla="*/ 108 h 246"/>
              <a:gd name="T82" fmla="*/ 39 w 245"/>
              <a:gd name="T83" fmla="*/ 104 h 246"/>
              <a:gd name="T84" fmla="*/ 74 w 245"/>
              <a:gd name="T85" fmla="*/ 100 h 246"/>
              <a:gd name="T86" fmla="*/ 66 w 245"/>
              <a:gd name="T87" fmla="*/ 108 h 246"/>
              <a:gd name="T88" fmla="*/ 74 w 245"/>
              <a:gd name="T89" fmla="*/ 104 h 246"/>
              <a:gd name="T90" fmla="*/ 39 w 245"/>
              <a:gd name="T91" fmla="*/ 171 h 246"/>
              <a:gd name="T92" fmla="*/ 31 w 245"/>
              <a:gd name="T93" fmla="*/ 179 h 246"/>
              <a:gd name="T94" fmla="*/ 39 w 245"/>
              <a:gd name="T95" fmla="*/ 175 h 246"/>
              <a:gd name="T96" fmla="*/ 74 w 245"/>
              <a:gd name="T97" fmla="*/ 171 h 246"/>
              <a:gd name="T98" fmla="*/ 66 w 245"/>
              <a:gd name="T99" fmla="*/ 179 h 246"/>
              <a:gd name="T100" fmla="*/ 74 w 245"/>
              <a:gd name="T101" fmla="*/ 175 h 246"/>
              <a:gd name="T102" fmla="*/ 39 w 245"/>
              <a:gd name="T103" fmla="*/ 135 h 246"/>
              <a:gd name="T104" fmla="*/ 31 w 245"/>
              <a:gd name="T105" fmla="*/ 144 h 246"/>
              <a:gd name="T106" fmla="*/ 39 w 245"/>
              <a:gd name="T107" fmla="*/ 140 h 246"/>
              <a:gd name="T108" fmla="*/ 74 w 245"/>
              <a:gd name="T109" fmla="*/ 135 h 246"/>
              <a:gd name="T110" fmla="*/ 66 w 245"/>
              <a:gd name="T111" fmla="*/ 144 h 246"/>
              <a:gd name="T112" fmla="*/ 74 w 245"/>
              <a:gd name="T113" fmla="*/ 140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5" h="246">
                <a:moveTo>
                  <a:pt x="245" y="246"/>
                </a:moveTo>
                <a:lnTo>
                  <a:pt x="140" y="246"/>
                </a:lnTo>
                <a:lnTo>
                  <a:pt x="140" y="0"/>
                </a:lnTo>
                <a:lnTo>
                  <a:pt x="245" y="0"/>
                </a:lnTo>
                <a:lnTo>
                  <a:pt x="245" y="246"/>
                </a:lnTo>
                <a:moveTo>
                  <a:pt x="105" y="69"/>
                </a:moveTo>
                <a:lnTo>
                  <a:pt x="0" y="69"/>
                </a:lnTo>
                <a:lnTo>
                  <a:pt x="0" y="246"/>
                </a:lnTo>
                <a:lnTo>
                  <a:pt x="105" y="246"/>
                </a:lnTo>
                <a:lnTo>
                  <a:pt x="105" y="69"/>
                </a:lnTo>
                <a:moveTo>
                  <a:pt x="58" y="246"/>
                </a:moveTo>
                <a:lnTo>
                  <a:pt x="58" y="203"/>
                </a:lnTo>
                <a:lnTo>
                  <a:pt x="45" y="203"/>
                </a:lnTo>
                <a:lnTo>
                  <a:pt x="45" y="246"/>
                </a:lnTo>
                <a:moveTo>
                  <a:pt x="198" y="246"/>
                </a:moveTo>
                <a:lnTo>
                  <a:pt x="198" y="203"/>
                </a:lnTo>
                <a:lnTo>
                  <a:pt x="185" y="203"/>
                </a:lnTo>
                <a:lnTo>
                  <a:pt x="185" y="246"/>
                </a:lnTo>
                <a:moveTo>
                  <a:pt x="179" y="33"/>
                </a:moveTo>
                <a:lnTo>
                  <a:pt x="179" y="29"/>
                </a:lnTo>
                <a:lnTo>
                  <a:pt x="172" y="29"/>
                </a:lnTo>
                <a:lnTo>
                  <a:pt x="172" y="38"/>
                </a:lnTo>
                <a:lnTo>
                  <a:pt x="179" y="38"/>
                </a:lnTo>
                <a:lnTo>
                  <a:pt x="179" y="33"/>
                </a:lnTo>
                <a:moveTo>
                  <a:pt x="214" y="33"/>
                </a:moveTo>
                <a:lnTo>
                  <a:pt x="214" y="29"/>
                </a:lnTo>
                <a:lnTo>
                  <a:pt x="206" y="29"/>
                </a:lnTo>
                <a:lnTo>
                  <a:pt x="206" y="38"/>
                </a:lnTo>
                <a:lnTo>
                  <a:pt x="214" y="38"/>
                </a:lnTo>
                <a:lnTo>
                  <a:pt x="214" y="33"/>
                </a:lnTo>
                <a:moveTo>
                  <a:pt x="179" y="103"/>
                </a:moveTo>
                <a:lnTo>
                  <a:pt x="179" y="99"/>
                </a:lnTo>
                <a:lnTo>
                  <a:pt x="172" y="99"/>
                </a:lnTo>
                <a:lnTo>
                  <a:pt x="172" y="107"/>
                </a:lnTo>
                <a:lnTo>
                  <a:pt x="179" y="107"/>
                </a:lnTo>
                <a:lnTo>
                  <a:pt x="179" y="103"/>
                </a:lnTo>
                <a:moveTo>
                  <a:pt x="214" y="103"/>
                </a:moveTo>
                <a:lnTo>
                  <a:pt x="214" y="99"/>
                </a:lnTo>
                <a:lnTo>
                  <a:pt x="206" y="99"/>
                </a:lnTo>
                <a:lnTo>
                  <a:pt x="206" y="107"/>
                </a:lnTo>
                <a:lnTo>
                  <a:pt x="214" y="107"/>
                </a:lnTo>
                <a:lnTo>
                  <a:pt x="214" y="103"/>
                </a:lnTo>
                <a:moveTo>
                  <a:pt x="179" y="137"/>
                </a:moveTo>
                <a:lnTo>
                  <a:pt x="179" y="134"/>
                </a:lnTo>
                <a:lnTo>
                  <a:pt x="172" y="134"/>
                </a:lnTo>
                <a:lnTo>
                  <a:pt x="172" y="142"/>
                </a:lnTo>
                <a:lnTo>
                  <a:pt x="179" y="142"/>
                </a:lnTo>
                <a:lnTo>
                  <a:pt x="179" y="137"/>
                </a:lnTo>
                <a:moveTo>
                  <a:pt x="214" y="137"/>
                </a:moveTo>
                <a:lnTo>
                  <a:pt x="214" y="134"/>
                </a:lnTo>
                <a:lnTo>
                  <a:pt x="206" y="134"/>
                </a:lnTo>
                <a:lnTo>
                  <a:pt x="206" y="142"/>
                </a:lnTo>
                <a:lnTo>
                  <a:pt x="214" y="142"/>
                </a:lnTo>
                <a:lnTo>
                  <a:pt x="214" y="137"/>
                </a:lnTo>
                <a:moveTo>
                  <a:pt x="179" y="172"/>
                </a:moveTo>
                <a:lnTo>
                  <a:pt x="179" y="169"/>
                </a:lnTo>
                <a:lnTo>
                  <a:pt x="172" y="169"/>
                </a:lnTo>
                <a:lnTo>
                  <a:pt x="172" y="177"/>
                </a:lnTo>
                <a:lnTo>
                  <a:pt x="179" y="177"/>
                </a:lnTo>
                <a:lnTo>
                  <a:pt x="179" y="172"/>
                </a:lnTo>
                <a:moveTo>
                  <a:pt x="214" y="172"/>
                </a:moveTo>
                <a:lnTo>
                  <a:pt x="214" y="169"/>
                </a:lnTo>
                <a:lnTo>
                  <a:pt x="206" y="169"/>
                </a:lnTo>
                <a:lnTo>
                  <a:pt x="206" y="177"/>
                </a:lnTo>
                <a:lnTo>
                  <a:pt x="214" y="177"/>
                </a:lnTo>
                <a:lnTo>
                  <a:pt x="214" y="172"/>
                </a:lnTo>
                <a:moveTo>
                  <a:pt x="179" y="68"/>
                </a:moveTo>
                <a:lnTo>
                  <a:pt x="179" y="64"/>
                </a:lnTo>
                <a:lnTo>
                  <a:pt x="172" y="64"/>
                </a:lnTo>
                <a:lnTo>
                  <a:pt x="172" y="73"/>
                </a:lnTo>
                <a:lnTo>
                  <a:pt x="179" y="73"/>
                </a:lnTo>
                <a:lnTo>
                  <a:pt x="179" y="68"/>
                </a:lnTo>
                <a:moveTo>
                  <a:pt x="214" y="68"/>
                </a:moveTo>
                <a:lnTo>
                  <a:pt x="214" y="64"/>
                </a:lnTo>
                <a:lnTo>
                  <a:pt x="206" y="64"/>
                </a:lnTo>
                <a:lnTo>
                  <a:pt x="206" y="73"/>
                </a:lnTo>
                <a:lnTo>
                  <a:pt x="214" y="73"/>
                </a:lnTo>
                <a:lnTo>
                  <a:pt x="214" y="68"/>
                </a:lnTo>
                <a:moveTo>
                  <a:pt x="39" y="104"/>
                </a:moveTo>
                <a:lnTo>
                  <a:pt x="39" y="100"/>
                </a:lnTo>
                <a:lnTo>
                  <a:pt x="31" y="100"/>
                </a:lnTo>
                <a:lnTo>
                  <a:pt x="31" y="108"/>
                </a:lnTo>
                <a:lnTo>
                  <a:pt x="39" y="108"/>
                </a:lnTo>
                <a:lnTo>
                  <a:pt x="39" y="104"/>
                </a:lnTo>
                <a:moveTo>
                  <a:pt x="74" y="104"/>
                </a:moveTo>
                <a:lnTo>
                  <a:pt x="74" y="100"/>
                </a:lnTo>
                <a:lnTo>
                  <a:pt x="66" y="100"/>
                </a:lnTo>
                <a:lnTo>
                  <a:pt x="66" y="108"/>
                </a:lnTo>
                <a:lnTo>
                  <a:pt x="74" y="108"/>
                </a:lnTo>
                <a:lnTo>
                  <a:pt x="74" y="104"/>
                </a:lnTo>
                <a:moveTo>
                  <a:pt x="39" y="175"/>
                </a:moveTo>
                <a:lnTo>
                  <a:pt x="39" y="171"/>
                </a:lnTo>
                <a:lnTo>
                  <a:pt x="31" y="171"/>
                </a:lnTo>
                <a:lnTo>
                  <a:pt x="31" y="179"/>
                </a:lnTo>
                <a:lnTo>
                  <a:pt x="39" y="179"/>
                </a:lnTo>
                <a:lnTo>
                  <a:pt x="39" y="175"/>
                </a:lnTo>
                <a:moveTo>
                  <a:pt x="74" y="175"/>
                </a:moveTo>
                <a:lnTo>
                  <a:pt x="74" y="171"/>
                </a:lnTo>
                <a:lnTo>
                  <a:pt x="66" y="171"/>
                </a:lnTo>
                <a:lnTo>
                  <a:pt x="66" y="179"/>
                </a:lnTo>
                <a:lnTo>
                  <a:pt x="74" y="179"/>
                </a:lnTo>
                <a:lnTo>
                  <a:pt x="74" y="175"/>
                </a:lnTo>
                <a:moveTo>
                  <a:pt x="39" y="140"/>
                </a:moveTo>
                <a:lnTo>
                  <a:pt x="39" y="135"/>
                </a:lnTo>
                <a:lnTo>
                  <a:pt x="31" y="135"/>
                </a:lnTo>
                <a:lnTo>
                  <a:pt x="31" y="144"/>
                </a:lnTo>
                <a:lnTo>
                  <a:pt x="39" y="144"/>
                </a:lnTo>
                <a:lnTo>
                  <a:pt x="39" y="140"/>
                </a:lnTo>
                <a:moveTo>
                  <a:pt x="74" y="140"/>
                </a:moveTo>
                <a:lnTo>
                  <a:pt x="74" y="135"/>
                </a:lnTo>
                <a:lnTo>
                  <a:pt x="66" y="135"/>
                </a:lnTo>
                <a:lnTo>
                  <a:pt x="66" y="144"/>
                </a:lnTo>
                <a:lnTo>
                  <a:pt x="74" y="144"/>
                </a:lnTo>
                <a:lnTo>
                  <a:pt x="74" y="14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86" name="TextBox 85">
            <a:extLst>
              <a:ext uri="{FF2B5EF4-FFF2-40B4-BE49-F238E27FC236}">
                <a16:creationId xmlns:a16="http://schemas.microsoft.com/office/drawing/2014/main" id="{773E9DE3-6437-4052-AB29-9A1CC9A414D3}"/>
              </a:ext>
            </a:extLst>
          </p:cNvPr>
          <p:cNvSpPr txBox="1"/>
          <p:nvPr/>
        </p:nvSpPr>
        <p:spPr>
          <a:xfrm>
            <a:off x="3010665" y="5819715"/>
            <a:ext cx="1525931"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Cloud</a:t>
            </a:r>
          </a:p>
        </p:txBody>
      </p:sp>
      <p:sp>
        <p:nvSpPr>
          <p:cNvPr id="88" name="Thunderstorms_E9C6">
            <a:extLst>
              <a:ext uri="{FF2B5EF4-FFF2-40B4-BE49-F238E27FC236}">
                <a16:creationId xmlns:a16="http://schemas.microsoft.com/office/drawing/2014/main" id="{2B2E9447-A834-4FFA-97EF-1E1BABE9BE45}"/>
              </a:ext>
            </a:extLst>
          </p:cNvPr>
          <p:cNvSpPr>
            <a:spLocks noChangeAspect="1" noEditPoints="1"/>
          </p:cNvSpPr>
          <p:nvPr/>
        </p:nvSpPr>
        <p:spPr bwMode="auto">
          <a:xfrm>
            <a:off x="3517537" y="5226474"/>
            <a:ext cx="512187" cy="374652"/>
          </a:xfrm>
          <a:custGeom>
            <a:avLst/>
            <a:gdLst>
              <a:gd name="T0" fmla="*/ 2505 w 3755"/>
              <a:gd name="T1" fmla="*/ 2745 h 3036"/>
              <a:gd name="T2" fmla="*/ 3130 w 3755"/>
              <a:gd name="T3" fmla="*/ 2745 h 3036"/>
              <a:gd name="T4" fmla="*/ 3755 w 3755"/>
              <a:gd name="T5" fmla="*/ 2120 h 3036"/>
              <a:gd name="T6" fmla="*/ 3222 w 3755"/>
              <a:gd name="T7" fmla="*/ 1504 h 3036"/>
              <a:gd name="T8" fmla="*/ 2255 w 3755"/>
              <a:gd name="T9" fmla="*/ 745 h 3036"/>
              <a:gd name="T10" fmla="*/ 1348 w 3755"/>
              <a:gd name="T11" fmla="*/ 1331 h 3036"/>
              <a:gd name="T12" fmla="*/ 1005 w 3755"/>
              <a:gd name="T13" fmla="*/ 1245 h 3036"/>
              <a:gd name="T14" fmla="*/ 255 w 3755"/>
              <a:gd name="T15" fmla="*/ 1995 h 3036"/>
              <a:gd name="T16" fmla="*/ 1005 w 3755"/>
              <a:gd name="T17" fmla="*/ 2745 h 3036"/>
              <a:gd name="T18" fmla="*/ 1443 w 3755"/>
              <a:gd name="T19" fmla="*/ 2745 h 3036"/>
              <a:gd name="T20" fmla="*/ 329 w 3755"/>
              <a:gd name="T21" fmla="*/ 1670 h 3036"/>
              <a:gd name="T22" fmla="*/ 0 w 3755"/>
              <a:gd name="T23" fmla="*/ 1118 h 3036"/>
              <a:gd name="T24" fmla="*/ 628 w 3755"/>
              <a:gd name="T25" fmla="*/ 490 h 3036"/>
              <a:gd name="T26" fmla="*/ 793 w 3755"/>
              <a:gd name="T27" fmla="*/ 512 h 3036"/>
              <a:gd name="T28" fmla="*/ 1505 w 3755"/>
              <a:gd name="T29" fmla="*/ 0 h 3036"/>
              <a:gd name="T30" fmla="*/ 2256 w 3755"/>
              <a:gd name="T31" fmla="*/ 750 h 3036"/>
              <a:gd name="T32" fmla="*/ 1692 w 3755"/>
              <a:gd name="T33" fmla="*/ 3036 h 3036"/>
              <a:gd name="T34" fmla="*/ 1950 w 3755"/>
              <a:gd name="T35" fmla="*/ 2520 h 3036"/>
              <a:gd name="T36" fmla="*/ 1649 w 3755"/>
              <a:gd name="T37" fmla="*/ 2520 h 3036"/>
              <a:gd name="T38" fmla="*/ 2036 w 3755"/>
              <a:gd name="T39" fmla="*/ 1745 h 3036"/>
              <a:gd name="T40" fmla="*/ 2424 w 3755"/>
              <a:gd name="T41" fmla="*/ 1745 h 3036"/>
              <a:gd name="T42" fmla="*/ 2165 w 3755"/>
              <a:gd name="T43" fmla="*/ 2262 h 3036"/>
              <a:gd name="T44" fmla="*/ 2574 w 3755"/>
              <a:gd name="T45" fmla="*/ 2262 h 3036"/>
              <a:gd name="T46" fmla="*/ 1692 w 3755"/>
              <a:gd name="T47" fmla="*/ 3036 h 3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55" h="3036">
                <a:moveTo>
                  <a:pt x="2505" y="2745"/>
                </a:moveTo>
                <a:cubicBezTo>
                  <a:pt x="3130" y="2745"/>
                  <a:pt x="3130" y="2745"/>
                  <a:pt x="3130" y="2745"/>
                </a:cubicBezTo>
                <a:cubicBezTo>
                  <a:pt x="3475" y="2745"/>
                  <a:pt x="3755" y="2465"/>
                  <a:pt x="3755" y="2120"/>
                </a:cubicBezTo>
                <a:cubicBezTo>
                  <a:pt x="3755" y="1810"/>
                  <a:pt x="3528" y="1552"/>
                  <a:pt x="3222" y="1504"/>
                </a:cubicBezTo>
                <a:cubicBezTo>
                  <a:pt x="3112" y="1065"/>
                  <a:pt x="2713" y="745"/>
                  <a:pt x="2255" y="745"/>
                </a:cubicBezTo>
                <a:cubicBezTo>
                  <a:pt x="1860" y="745"/>
                  <a:pt x="1508" y="979"/>
                  <a:pt x="1348" y="1331"/>
                </a:cubicBezTo>
                <a:cubicBezTo>
                  <a:pt x="1242" y="1275"/>
                  <a:pt x="1124" y="1245"/>
                  <a:pt x="1005" y="1245"/>
                </a:cubicBezTo>
                <a:cubicBezTo>
                  <a:pt x="591" y="1245"/>
                  <a:pt x="255" y="1582"/>
                  <a:pt x="255" y="1995"/>
                </a:cubicBezTo>
                <a:cubicBezTo>
                  <a:pt x="255" y="2409"/>
                  <a:pt x="591" y="2745"/>
                  <a:pt x="1005" y="2745"/>
                </a:cubicBezTo>
                <a:cubicBezTo>
                  <a:pt x="1443" y="2745"/>
                  <a:pt x="1443" y="2745"/>
                  <a:pt x="1443" y="2745"/>
                </a:cubicBezTo>
                <a:moveTo>
                  <a:pt x="329" y="1670"/>
                </a:moveTo>
                <a:cubicBezTo>
                  <a:pt x="133" y="1564"/>
                  <a:pt x="0" y="1357"/>
                  <a:pt x="0" y="1118"/>
                </a:cubicBezTo>
                <a:cubicBezTo>
                  <a:pt x="0" y="771"/>
                  <a:pt x="281" y="490"/>
                  <a:pt x="628" y="490"/>
                </a:cubicBezTo>
                <a:cubicBezTo>
                  <a:pt x="685" y="490"/>
                  <a:pt x="740" y="498"/>
                  <a:pt x="793" y="512"/>
                </a:cubicBezTo>
                <a:cubicBezTo>
                  <a:pt x="892" y="214"/>
                  <a:pt x="1173" y="0"/>
                  <a:pt x="1505" y="0"/>
                </a:cubicBezTo>
                <a:cubicBezTo>
                  <a:pt x="1920" y="0"/>
                  <a:pt x="2256" y="336"/>
                  <a:pt x="2256" y="750"/>
                </a:cubicBezTo>
                <a:moveTo>
                  <a:pt x="1692" y="3036"/>
                </a:moveTo>
                <a:cubicBezTo>
                  <a:pt x="1950" y="2520"/>
                  <a:pt x="1950" y="2520"/>
                  <a:pt x="1950" y="2520"/>
                </a:cubicBezTo>
                <a:cubicBezTo>
                  <a:pt x="1649" y="2520"/>
                  <a:pt x="1649" y="2520"/>
                  <a:pt x="1649" y="2520"/>
                </a:cubicBezTo>
                <a:cubicBezTo>
                  <a:pt x="2036" y="1745"/>
                  <a:pt x="2036" y="1745"/>
                  <a:pt x="2036" y="1745"/>
                </a:cubicBezTo>
                <a:cubicBezTo>
                  <a:pt x="2424" y="1745"/>
                  <a:pt x="2424" y="1745"/>
                  <a:pt x="2424" y="1745"/>
                </a:cubicBezTo>
                <a:cubicBezTo>
                  <a:pt x="2165" y="2262"/>
                  <a:pt x="2165" y="2262"/>
                  <a:pt x="2165" y="2262"/>
                </a:cubicBezTo>
                <a:cubicBezTo>
                  <a:pt x="2574" y="2262"/>
                  <a:pt x="2574" y="2262"/>
                  <a:pt x="2574" y="2262"/>
                </a:cubicBezTo>
                <a:lnTo>
                  <a:pt x="1692" y="3036"/>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883"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Arial"/>
              <a:sym typeface="Arial"/>
            </a:endParaRPr>
          </a:p>
        </p:txBody>
      </p:sp>
      <p:sp>
        <p:nvSpPr>
          <p:cNvPr id="91" name="Rectangle 90">
            <a:extLst>
              <a:ext uri="{FF2B5EF4-FFF2-40B4-BE49-F238E27FC236}">
                <a16:creationId xmlns:a16="http://schemas.microsoft.com/office/drawing/2014/main" id="{1F7FFFA9-86B8-4B07-ACDB-D1B2396D4540}"/>
              </a:ext>
            </a:extLst>
          </p:cNvPr>
          <p:cNvSpPr/>
          <p:nvPr/>
        </p:nvSpPr>
        <p:spPr>
          <a:xfrm>
            <a:off x="2446210" y="4470836"/>
            <a:ext cx="1525925" cy="309380"/>
          </a:xfrm>
          <a:prstGeom prst="rect">
            <a:avLst/>
          </a:prstGeom>
        </p:spPr>
        <p:txBody>
          <a:bodyPr wrap="square">
            <a:sp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prstClr val="black"/>
                </a:solidFill>
                <a:effectLst/>
                <a:uLnTx/>
                <a:uFillTx/>
                <a:latin typeface="Segoe UI" panose="020B0502040204020203" pitchFamily="34" charset="0"/>
                <a:ea typeface="Segoe UI Semibold" charset="0"/>
                <a:cs typeface="Segoe UI" panose="020B0502040204020203" pitchFamily="34" charset="0"/>
                <a:sym typeface="Arial"/>
              </a:rPr>
              <a:t>Anywhere</a:t>
            </a:r>
          </a:p>
        </p:txBody>
      </p:sp>
      <p:sp>
        <p:nvSpPr>
          <p:cNvPr id="96" name="Rectangle 95">
            <a:extLst>
              <a:ext uri="{FF2B5EF4-FFF2-40B4-BE49-F238E27FC236}">
                <a16:creationId xmlns:a16="http://schemas.microsoft.com/office/drawing/2014/main" id="{84960AC0-8D35-4A16-BDE9-22FB1F70B718}"/>
              </a:ext>
            </a:extLst>
          </p:cNvPr>
          <p:cNvSpPr/>
          <p:nvPr/>
        </p:nvSpPr>
        <p:spPr bwMode="auto">
          <a:xfrm>
            <a:off x="4656120" y="4353429"/>
            <a:ext cx="2618136" cy="1928201"/>
          </a:xfrm>
          <a:prstGeom prst="rect">
            <a:avLst/>
          </a:prstGeom>
          <a:solidFill>
            <a:schemeClr val="tx1">
              <a:alpha val="2000"/>
            </a:scheme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err="1">
              <a:ln>
                <a:noFill/>
              </a:ln>
              <a:solidFill>
                <a:srgbClr val="505050"/>
              </a:solidFill>
              <a:effectLst/>
              <a:uLnTx/>
              <a:uFillTx/>
              <a:latin typeface="Segoe UI"/>
              <a:ea typeface="+mn-ea"/>
              <a:cs typeface="Segoe UI" pitchFamily="34" charset="0"/>
              <a:sym typeface="Arial"/>
            </a:endParaRPr>
          </a:p>
        </p:txBody>
      </p:sp>
      <p:sp>
        <p:nvSpPr>
          <p:cNvPr id="97" name="TextBox 96">
            <a:extLst>
              <a:ext uri="{FF2B5EF4-FFF2-40B4-BE49-F238E27FC236}">
                <a16:creationId xmlns:a16="http://schemas.microsoft.com/office/drawing/2014/main" id="{FFF7F35F-8206-452E-AB40-B7C226378E91}"/>
              </a:ext>
            </a:extLst>
          </p:cNvPr>
          <p:cNvSpPr txBox="1"/>
          <p:nvPr/>
        </p:nvSpPr>
        <p:spPr>
          <a:xfrm>
            <a:off x="4598226" y="5819715"/>
            <a:ext cx="1525933"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Monolith</a:t>
            </a:r>
          </a:p>
        </p:txBody>
      </p:sp>
      <p:grpSp>
        <p:nvGrpSpPr>
          <p:cNvPr id="102" name="Group 101">
            <a:extLst>
              <a:ext uri="{FF2B5EF4-FFF2-40B4-BE49-F238E27FC236}">
                <a16:creationId xmlns:a16="http://schemas.microsoft.com/office/drawing/2014/main" id="{CB3FA24D-8781-48FA-B80F-E6BF0D096494}"/>
              </a:ext>
            </a:extLst>
          </p:cNvPr>
          <p:cNvGrpSpPr/>
          <p:nvPr/>
        </p:nvGrpSpPr>
        <p:grpSpPr>
          <a:xfrm>
            <a:off x="5131108" y="5171571"/>
            <a:ext cx="460168" cy="415933"/>
            <a:chOff x="3504163" y="4208651"/>
            <a:chExt cx="521755" cy="521571"/>
          </a:xfrm>
        </p:grpSpPr>
        <p:sp>
          <p:nvSpPr>
            <p:cNvPr id="107" name="Oval 106">
              <a:extLst>
                <a:ext uri="{FF2B5EF4-FFF2-40B4-BE49-F238E27FC236}">
                  <a16:creationId xmlns:a16="http://schemas.microsoft.com/office/drawing/2014/main" id="{44A95BF0-6527-4EDD-8338-8EE3375C45B1}"/>
                </a:ext>
              </a:extLst>
            </p:cNvPr>
            <p:cNvSpPr/>
            <p:nvPr/>
          </p:nvSpPr>
          <p:spPr bwMode="auto">
            <a:xfrm>
              <a:off x="3504163" y="4208651"/>
              <a:ext cx="521571" cy="52157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2" name="Oval 111">
              <a:extLst>
                <a:ext uri="{FF2B5EF4-FFF2-40B4-BE49-F238E27FC236}">
                  <a16:creationId xmlns:a16="http://schemas.microsoft.com/office/drawing/2014/main" id="{F56539D7-2796-4156-97E1-0DFDACECA8A6}"/>
                </a:ext>
              </a:extLst>
            </p:cNvPr>
            <p:cNvSpPr/>
            <p:nvPr/>
          </p:nvSpPr>
          <p:spPr bwMode="auto">
            <a:xfrm>
              <a:off x="3560592" y="4291739"/>
              <a:ext cx="123386" cy="12338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4" name="Oval 113">
              <a:extLst>
                <a:ext uri="{FF2B5EF4-FFF2-40B4-BE49-F238E27FC236}">
                  <a16:creationId xmlns:a16="http://schemas.microsoft.com/office/drawing/2014/main" id="{53F3721B-6990-4BA1-981B-F04A3C12AE15}"/>
                </a:ext>
              </a:extLst>
            </p:cNvPr>
            <p:cNvSpPr/>
            <p:nvPr/>
          </p:nvSpPr>
          <p:spPr bwMode="auto">
            <a:xfrm>
              <a:off x="3679188" y="4341696"/>
              <a:ext cx="108859" cy="10885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5" name="Oval 114">
              <a:extLst>
                <a:ext uri="{FF2B5EF4-FFF2-40B4-BE49-F238E27FC236}">
                  <a16:creationId xmlns:a16="http://schemas.microsoft.com/office/drawing/2014/main" id="{D31259C4-11A8-4217-B3B9-EBB535A462A0}"/>
                </a:ext>
              </a:extLst>
            </p:cNvPr>
            <p:cNvSpPr/>
            <p:nvPr/>
          </p:nvSpPr>
          <p:spPr bwMode="auto">
            <a:xfrm>
              <a:off x="3657453" y="4220103"/>
              <a:ext cx="114633" cy="114633"/>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6" name="Oval 115">
              <a:extLst>
                <a:ext uri="{FF2B5EF4-FFF2-40B4-BE49-F238E27FC236}">
                  <a16:creationId xmlns:a16="http://schemas.microsoft.com/office/drawing/2014/main" id="{E6E6F46D-60EA-475B-BDAF-F89DE85EF236}"/>
                </a:ext>
              </a:extLst>
            </p:cNvPr>
            <p:cNvSpPr/>
            <p:nvPr/>
          </p:nvSpPr>
          <p:spPr bwMode="auto">
            <a:xfrm>
              <a:off x="3767199" y="4233432"/>
              <a:ext cx="176009" cy="176009"/>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7" name="Oval 116">
              <a:extLst>
                <a:ext uri="{FF2B5EF4-FFF2-40B4-BE49-F238E27FC236}">
                  <a16:creationId xmlns:a16="http://schemas.microsoft.com/office/drawing/2014/main" id="{CDB161C8-3C81-49D9-8699-C7F71C5100C3}"/>
                </a:ext>
              </a:extLst>
            </p:cNvPr>
            <p:cNvSpPr/>
            <p:nvPr/>
          </p:nvSpPr>
          <p:spPr bwMode="auto">
            <a:xfrm>
              <a:off x="3921375" y="4348612"/>
              <a:ext cx="91232" cy="91232"/>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8" name="Oval 117">
              <a:extLst>
                <a:ext uri="{FF2B5EF4-FFF2-40B4-BE49-F238E27FC236}">
                  <a16:creationId xmlns:a16="http://schemas.microsoft.com/office/drawing/2014/main" id="{0AF76999-5C17-4339-A496-7F2F81D31C8C}"/>
                </a:ext>
              </a:extLst>
            </p:cNvPr>
            <p:cNvSpPr/>
            <p:nvPr/>
          </p:nvSpPr>
          <p:spPr bwMode="auto">
            <a:xfrm>
              <a:off x="3975120" y="4441225"/>
              <a:ext cx="50798" cy="5079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19" name="Oval 118">
              <a:extLst>
                <a:ext uri="{FF2B5EF4-FFF2-40B4-BE49-F238E27FC236}">
                  <a16:creationId xmlns:a16="http://schemas.microsoft.com/office/drawing/2014/main" id="{380B980E-6835-42F0-8364-7FAB4E3E530C}"/>
                </a:ext>
              </a:extLst>
            </p:cNvPr>
            <p:cNvSpPr/>
            <p:nvPr/>
          </p:nvSpPr>
          <p:spPr bwMode="auto">
            <a:xfrm>
              <a:off x="3707035" y="4409646"/>
              <a:ext cx="288704" cy="281418"/>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0" name="Oval 119">
              <a:extLst>
                <a:ext uri="{FF2B5EF4-FFF2-40B4-BE49-F238E27FC236}">
                  <a16:creationId xmlns:a16="http://schemas.microsoft.com/office/drawing/2014/main" id="{83F795B5-9197-499A-981C-441CEE0021A6}"/>
                </a:ext>
              </a:extLst>
            </p:cNvPr>
            <p:cNvSpPr/>
            <p:nvPr/>
          </p:nvSpPr>
          <p:spPr bwMode="auto">
            <a:xfrm>
              <a:off x="3588544" y="4414064"/>
              <a:ext cx="125685" cy="12568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1" name="Oval 120">
              <a:extLst>
                <a:ext uri="{FF2B5EF4-FFF2-40B4-BE49-F238E27FC236}">
                  <a16:creationId xmlns:a16="http://schemas.microsoft.com/office/drawing/2014/main" id="{14D368A4-93CD-45D8-9C41-CC8FE79EAC33}"/>
                </a:ext>
              </a:extLst>
            </p:cNvPr>
            <p:cNvSpPr/>
            <p:nvPr/>
          </p:nvSpPr>
          <p:spPr bwMode="auto">
            <a:xfrm>
              <a:off x="3519489" y="4402159"/>
              <a:ext cx="76974" cy="7697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2" name="Oval 121">
              <a:extLst>
                <a:ext uri="{FF2B5EF4-FFF2-40B4-BE49-F238E27FC236}">
                  <a16:creationId xmlns:a16="http://schemas.microsoft.com/office/drawing/2014/main" id="{5B79569E-ADBC-473C-B709-1174BDD9D07B}"/>
                </a:ext>
              </a:extLst>
            </p:cNvPr>
            <p:cNvSpPr/>
            <p:nvPr/>
          </p:nvSpPr>
          <p:spPr bwMode="auto">
            <a:xfrm>
              <a:off x="3514725" y="4485501"/>
              <a:ext cx="90487" cy="90487"/>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3" name="Oval 122">
              <a:extLst>
                <a:ext uri="{FF2B5EF4-FFF2-40B4-BE49-F238E27FC236}">
                  <a16:creationId xmlns:a16="http://schemas.microsoft.com/office/drawing/2014/main" id="{4E37C382-425D-4885-BD2F-072973D3E6B4}"/>
                </a:ext>
              </a:extLst>
            </p:cNvPr>
            <p:cNvSpPr/>
            <p:nvPr/>
          </p:nvSpPr>
          <p:spPr bwMode="auto">
            <a:xfrm>
              <a:off x="3584820" y="4535144"/>
              <a:ext cx="122581" cy="122581"/>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4" name="Oval 123">
              <a:extLst>
                <a:ext uri="{FF2B5EF4-FFF2-40B4-BE49-F238E27FC236}">
                  <a16:creationId xmlns:a16="http://schemas.microsoft.com/office/drawing/2014/main" id="{73F5D5C5-C9C9-4D6C-8627-9923F9DA8401}"/>
                </a:ext>
              </a:extLst>
            </p:cNvPr>
            <p:cNvSpPr/>
            <p:nvPr/>
          </p:nvSpPr>
          <p:spPr bwMode="auto">
            <a:xfrm>
              <a:off x="3672926" y="4642300"/>
              <a:ext cx="72575" cy="72575"/>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5" name="Oval 124">
              <a:extLst>
                <a:ext uri="{FF2B5EF4-FFF2-40B4-BE49-F238E27FC236}">
                  <a16:creationId xmlns:a16="http://schemas.microsoft.com/office/drawing/2014/main" id="{F6B53D36-8088-4C49-AE3B-ACA5928AEC42}"/>
                </a:ext>
              </a:extLst>
            </p:cNvPr>
            <p:cNvSpPr/>
            <p:nvPr/>
          </p:nvSpPr>
          <p:spPr bwMode="auto">
            <a:xfrm>
              <a:off x="3741895" y="4680300"/>
              <a:ext cx="48864" cy="48864"/>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6" name="Oval 125">
              <a:extLst>
                <a:ext uri="{FF2B5EF4-FFF2-40B4-BE49-F238E27FC236}">
                  <a16:creationId xmlns:a16="http://schemas.microsoft.com/office/drawing/2014/main" id="{37B73629-2555-4C4C-B4E2-4DBA2CDBB33D}"/>
                </a:ext>
              </a:extLst>
            </p:cNvPr>
            <p:cNvSpPr/>
            <p:nvPr/>
          </p:nvSpPr>
          <p:spPr bwMode="auto">
            <a:xfrm>
              <a:off x="3546720" y="4578701"/>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27" name="Oval 126">
              <a:extLst>
                <a:ext uri="{FF2B5EF4-FFF2-40B4-BE49-F238E27FC236}">
                  <a16:creationId xmlns:a16="http://schemas.microsoft.com/office/drawing/2014/main" id="{6F61C32F-2A25-418A-A751-4C0281A33D23}"/>
                </a:ext>
              </a:extLst>
            </p:cNvPr>
            <p:cNvSpPr/>
            <p:nvPr/>
          </p:nvSpPr>
          <p:spPr bwMode="auto">
            <a:xfrm>
              <a:off x="3634826" y="4662045"/>
              <a:ext cx="36576" cy="36576"/>
            </a:xfrm>
            <a:prstGeom prst="ellipse">
              <a:avLst/>
            </a:pr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89604" tIns="44803" rIns="89604" bIns="44803" numCol="1" anchor="t" anchorCtr="0" compatLnSpc="1">
              <a:prstTxWarp prst="textNoShape">
                <a:avLst/>
              </a:prstTxWarp>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gradFill>
                  <a:gsLst>
                    <a:gs pos="0">
                      <a:srgbClr val="505050"/>
                    </a:gs>
                    <a:gs pos="100000">
                      <a:srgbClr val="505050"/>
                    </a:gs>
                  </a:gsLst>
                </a:gradFill>
                <a:effectLst/>
                <a:uLnTx/>
                <a:uFillTx/>
                <a:latin typeface="Segoe UI Semilight"/>
                <a:ea typeface="+mn-ea"/>
                <a:cs typeface="Arial"/>
                <a:sym typeface="Arial"/>
              </a:endParaRPr>
            </a:p>
          </p:txBody>
        </p:sp>
      </p:grpSp>
      <p:sp>
        <p:nvSpPr>
          <p:cNvPr id="128" name="TextBox 127">
            <a:extLst>
              <a:ext uri="{FF2B5EF4-FFF2-40B4-BE49-F238E27FC236}">
                <a16:creationId xmlns:a16="http://schemas.microsoft.com/office/drawing/2014/main" id="{5A5474A9-E258-43BD-B532-2A1F04A8FA1A}"/>
              </a:ext>
            </a:extLst>
          </p:cNvPr>
          <p:cNvSpPr txBox="1"/>
          <p:nvPr/>
        </p:nvSpPr>
        <p:spPr>
          <a:xfrm>
            <a:off x="5748321" y="5806653"/>
            <a:ext cx="1525935" cy="162737"/>
          </a:xfrm>
          <a:prstGeom prst="rect">
            <a:avLst/>
          </a:prstGeom>
          <a:noFill/>
        </p:spPr>
        <p:txBody>
          <a:bodyPr wrap="square" lIns="0" tIns="0" rIns="0" bIns="0" rtlCol="0">
            <a:spAutoFit/>
          </a:bodyPr>
          <a:lstStyle/>
          <a:p>
            <a:pPr marL="0" marR="0" lvl="0" indent="0" algn="ctr" defTabSz="895815" rtl="0" eaLnBrk="1" fontAlgn="auto" latinLnBrk="0" hangingPunct="1">
              <a:lnSpc>
                <a:spcPct val="90000"/>
              </a:lnSpc>
              <a:spcBef>
                <a:spcPts val="0"/>
              </a:spcBef>
              <a:spcAft>
                <a:spcPts val="573"/>
              </a:spcAft>
              <a:buClrTx/>
              <a:buSzTx/>
              <a:buFontTx/>
              <a:buNone/>
              <a:tabLst/>
              <a:defRPr/>
            </a:pPr>
            <a:r>
              <a:rPr kumimoji="0" lang="en-US" sz="1175" b="0" i="0" u="none" strike="noStrike" kern="1200" cap="none" spc="0" normalizeH="0" baseline="0" noProof="0" dirty="0">
                <a:ln>
                  <a:noFill/>
                </a:ln>
                <a:solidFill>
                  <a:srgbClr val="7F7F7F"/>
                </a:solidFill>
                <a:effectLst/>
                <a:uLnTx/>
                <a:uFillTx/>
                <a:latin typeface="Segoe UI"/>
                <a:ea typeface="+mn-ea"/>
                <a:cs typeface="Arial"/>
                <a:sym typeface="Arial"/>
              </a:rPr>
              <a:t>Microservice</a:t>
            </a:r>
          </a:p>
        </p:txBody>
      </p:sp>
      <p:sp>
        <p:nvSpPr>
          <p:cNvPr id="129" name="Intelligence">
            <a:extLst>
              <a:ext uri="{FF2B5EF4-FFF2-40B4-BE49-F238E27FC236}">
                <a16:creationId xmlns:a16="http://schemas.microsoft.com/office/drawing/2014/main" id="{227379CB-0B27-49FD-AADF-022B37980071}"/>
              </a:ext>
            </a:extLst>
          </p:cNvPr>
          <p:cNvSpPr>
            <a:spLocks noChangeAspect="1" noEditPoints="1"/>
          </p:cNvSpPr>
          <p:nvPr/>
        </p:nvSpPr>
        <p:spPr bwMode="auto">
          <a:xfrm>
            <a:off x="6281204" y="5272119"/>
            <a:ext cx="460165" cy="39981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04" tIns="44803" rIns="89604" bIns="44803" numCol="1" spcCol="0" rtlCol="0" fromWordArt="0" anchor="t" anchorCtr="0" forceAA="0" compatLnSpc="1">
            <a:prstTxWarp prst="textNoShape">
              <a:avLst/>
            </a:prstTxWarp>
            <a:noAutofit/>
          </a:bodyPr>
          <a:lstStyle/>
          <a:p>
            <a:pPr marL="0" marR="0" lvl="0" indent="0" algn="ctr" defTabSz="91381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Arial"/>
              <a:sym typeface="Arial"/>
            </a:endParaRPr>
          </a:p>
        </p:txBody>
      </p:sp>
      <p:sp>
        <p:nvSpPr>
          <p:cNvPr id="130" name="Rectangle 129">
            <a:extLst>
              <a:ext uri="{FF2B5EF4-FFF2-40B4-BE49-F238E27FC236}">
                <a16:creationId xmlns:a16="http://schemas.microsoft.com/office/drawing/2014/main" id="{48B62213-C1C5-4CB6-ABE7-C8A1E63A88C6}"/>
              </a:ext>
            </a:extLst>
          </p:cNvPr>
          <p:cNvSpPr/>
          <p:nvPr/>
        </p:nvSpPr>
        <p:spPr>
          <a:xfrm>
            <a:off x="5256300" y="4465928"/>
            <a:ext cx="1525925" cy="309380"/>
          </a:xfrm>
          <a:prstGeom prst="rect">
            <a:avLst/>
          </a:prstGeom>
        </p:spPr>
        <p:txBody>
          <a:bodyPr wrap="square">
            <a:sp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prstClr val="black"/>
                </a:solidFill>
                <a:effectLst/>
                <a:uLnTx/>
                <a:uFillTx/>
                <a:latin typeface="Segoe UI" panose="020B0502040204020203" pitchFamily="34" charset="0"/>
                <a:ea typeface="Segoe UI Semibold" charset="0"/>
                <a:cs typeface="Segoe UI" panose="020B0502040204020203" pitchFamily="34" charset="0"/>
                <a:sym typeface="Arial"/>
              </a:rPr>
              <a:t>Any app</a:t>
            </a:r>
          </a:p>
        </p:txBody>
      </p:sp>
      <p:sp>
        <p:nvSpPr>
          <p:cNvPr id="131" name="Rectangle 130">
            <a:extLst>
              <a:ext uri="{FF2B5EF4-FFF2-40B4-BE49-F238E27FC236}">
                <a16:creationId xmlns:a16="http://schemas.microsoft.com/office/drawing/2014/main" id="{1C19DC53-CA3D-485A-B810-9C34B50246EA}"/>
              </a:ext>
            </a:extLst>
          </p:cNvPr>
          <p:cNvSpPr/>
          <p:nvPr/>
        </p:nvSpPr>
        <p:spPr bwMode="auto">
          <a:xfrm>
            <a:off x="7409452" y="4353429"/>
            <a:ext cx="2618136" cy="1922880"/>
          </a:xfrm>
          <a:prstGeom prst="rect">
            <a:avLst/>
          </a:prstGeom>
          <a:solidFill>
            <a:schemeClr val="tx1">
              <a:alpha val="2000"/>
            </a:scheme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5" tIns="143387" rIns="179235" bIns="143387" numCol="1" spcCol="0" rtlCol="0" fromWordArt="0" anchor="t" anchorCtr="0" forceAA="0" compatLnSpc="1">
            <a:prstTxWarp prst="textNoShape">
              <a:avLst/>
            </a:prstTxWarp>
            <a:noAutofit/>
          </a:bodyPr>
          <a:lstStyle/>
          <a:p>
            <a:pPr marL="0" marR="0" lvl="0" indent="0" algn="ctr" defTabSz="913728"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dirty="0">
              <a:ln>
                <a:noFill/>
              </a:ln>
              <a:solidFill>
                <a:srgbClr val="505050"/>
              </a:solidFill>
              <a:effectLst/>
              <a:uLnTx/>
              <a:uFillTx/>
              <a:latin typeface="Segoe UI"/>
              <a:ea typeface="+mn-ea"/>
              <a:cs typeface="Segoe UI" pitchFamily="34" charset="0"/>
              <a:sym typeface="Arial"/>
            </a:endParaRPr>
          </a:p>
        </p:txBody>
      </p:sp>
      <p:grpSp>
        <p:nvGrpSpPr>
          <p:cNvPr id="132" name="Group 131">
            <a:extLst>
              <a:ext uri="{FF2B5EF4-FFF2-40B4-BE49-F238E27FC236}">
                <a16:creationId xmlns:a16="http://schemas.microsoft.com/office/drawing/2014/main" id="{12448DDE-6549-4EBA-BD39-E018BACDDA90}"/>
              </a:ext>
            </a:extLst>
          </p:cNvPr>
          <p:cNvGrpSpPr/>
          <p:nvPr/>
        </p:nvGrpSpPr>
        <p:grpSpPr>
          <a:xfrm>
            <a:off x="7483917" y="5009126"/>
            <a:ext cx="2502395" cy="999738"/>
            <a:chOff x="13846723" y="1242416"/>
            <a:chExt cx="2227016" cy="1019929"/>
          </a:xfrm>
        </p:grpSpPr>
        <p:pic>
          <p:nvPicPr>
            <p:cNvPr id="133" name="Picture 4" descr="Image result for java">
              <a:extLst>
                <a:ext uri="{FF2B5EF4-FFF2-40B4-BE49-F238E27FC236}">
                  <a16:creationId xmlns:a16="http://schemas.microsoft.com/office/drawing/2014/main" id="{B5987462-E23B-4ABF-9F47-29605490F275}"/>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3846723" y="1242416"/>
              <a:ext cx="421850" cy="625763"/>
            </a:xfrm>
            <a:prstGeom prst="rect">
              <a:avLst/>
            </a:prstGeom>
            <a:noFill/>
            <a:extLst>
              <a:ext uri="{909E8E84-426E-40DD-AFC4-6F175D3DCCD1}">
                <a14:hiddenFill xmlns:a14="http://schemas.microsoft.com/office/drawing/2010/main">
                  <a:solidFill>
                    <a:srgbClr val="FFFFFF"/>
                  </a:solidFill>
                </a14:hiddenFill>
              </a:ext>
            </a:extLst>
          </p:spPr>
        </p:pic>
        <p:grpSp>
          <p:nvGrpSpPr>
            <p:cNvPr id="134" name="Group 133">
              <a:extLst>
                <a:ext uri="{FF2B5EF4-FFF2-40B4-BE49-F238E27FC236}">
                  <a16:creationId xmlns:a16="http://schemas.microsoft.com/office/drawing/2014/main" id="{3AA3CA7A-B2EA-47E4-BECE-4B649D851E83}"/>
                </a:ext>
              </a:extLst>
            </p:cNvPr>
            <p:cNvGrpSpPr/>
            <p:nvPr/>
          </p:nvGrpSpPr>
          <p:grpSpPr>
            <a:xfrm>
              <a:off x="14444714" y="1349837"/>
              <a:ext cx="1629025" cy="912508"/>
              <a:chOff x="14444714" y="1349837"/>
              <a:chExt cx="1629025" cy="912508"/>
            </a:xfrm>
          </p:grpSpPr>
          <p:sp>
            <p:nvSpPr>
              <p:cNvPr id="135" name="TextBox 134">
                <a:extLst>
                  <a:ext uri="{FF2B5EF4-FFF2-40B4-BE49-F238E27FC236}">
                    <a16:creationId xmlns:a16="http://schemas.microsoft.com/office/drawing/2014/main" id="{EEE2857C-5909-4EEF-BA65-8F1FBB25F6FA}"/>
                  </a:ext>
                </a:extLst>
              </p:cNvPr>
              <p:cNvSpPr txBox="1"/>
              <p:nvPr/>
            </p:nvSpPr>
            <p:spPr>
              <a:xfrm>
                <a:off x="14444714" y="2022115"/>
                <a:ext cx="402513"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.NET</a:t>
                </a:r>
              </a:p>
            </p:txBody>
          </p:sp>
          <p:sp>
            <p:nvSpPr>
              <p:cNvPr id="137" name="TextBox 136">
                <a:extLst>
                  <a:ext uri="{FF2B5EF4-FFF2-40B4-BE49-F238E27FC236}">
                    <a16:creationId xmlns:a16="http://schemas.microsoft.com/office/drawing/2014/main" id="{8C72A239-4C93-4329-9E0D-1798636C37F8}"/>
                  </a:ext>
                </a:extLst>
              </p:cNvPr>
              <p:cNvSpPr txBox="1"/>
              <p:nvPr/>
            </p:nvSpPr>
            <p:spPr>
              <a:xfrm>
                <a:off x="14461774" y="1467140"/>
                <a:ext cx="402513"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Java</a:t>
                </a:r>
              </a:p>
            </p:txBody>
          </p:sp>
          <p:pic>
            <p:nvPicPr>
              <p:cNvPr id="138" name="Picture 137">
                <a:extLst>
                  <a:ext uri="{FF2B5EF4-FFF2-40B4-BE49-F238E27FC236}">
                    <a16:creationId xmlns:a16="http://schemas.microsoft.com/office/drawing/2014/main" id="{A1458C58-7DE9-4CFA-BA12-3EBF46D4719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943357" y="1349837"/>
                <a:ext cx="475793" cy="475793"/>
              </a:xfrm>
              <a:prstGeom prst="rect">
                <a:avLst/>
              </a:prstGeom>
            </p:spPr>
          </p:pic>
          <p:sp>
            <p:nvSpPr>
              <p:cNvPr id="139" name="TextBox 138">
                <a:extLst>
                  <a:ext uri="{FF2B5EF4-FFF2-40B4-BE49-F238E27FC236}">
                    <a16:creationId xmlns:a16="http://schemas.microsoft.com/office/drawing/2014/main" id="{820B3F76-4CB2-49D8-8B6C-7E9CB910D265}"/>
                  </a:ext>
                </a:extLst>
              </p:cNvPr>
              <p:cNvSpPr txBox="1"/>
              <p:nvPr/>
            </p:nvSpPr>
            <p:spPr>
              <a:xfrm>
                <a:off x="15578227" y="1476216"/>
                <a:ext cx="495512"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Python</a:t>
                </a:r>
              </a:p>
            </p:txBody>
          </p:sp>
          <p:pic>
            <p:nvPicPr>
              <p:cNvPr id="140" name="Picture 139">
                <a:extLst>
                  <a:ext uri="{FF2B5EF4-FFF2-40B4-BE49-F238E27FC236}">
                    <a16:creationId xmlns:a16="http://schemas.microsoft.com/office/drawing/2014/main" id="{7F584DE4-53AB-47D2-959B-11D77ED7BEF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933960" y="1918606"/>
                <a:ext cx="560750" cy="343739"/>
              </a:xfrm>
              <a:prstGeom prst="rect">
                <a:avLst/>
              </a:prstGeom>
            </p:spPr>
          </p:pic>
          <p:sp>
            <p:nvSpPr>
              <p:cNvPr id="141" name="TextBox 140">
                <a:extLst>
                  <a:ext uri="{FF2B5EF4-FFF2-40B4-BE49-F238E27FC236}">
                    <a16:creationId xmlns:a16="http://schemas.microsoft.com/office/drawing/2014/main" id="{C0605C37-A821-4F5C-B817-AE507C788EE4}"/>
                  </a:ext>
                </a:extLst>
              </p:cNvPr>
              <p:cNvSpPr txBox="1"/>
              <p:nvPr/>
            </p:nvSpPr>
            <p:spPr>
              <a:xfrm>
                <a:off x="15572267" y="2019873"/>
                <a:ext cx="402513" cy="165761"/>
              </a:xfrm>
              <a:prstGeom prst="rect">
                <a:avLst/>
              </a:prstGeom>
              <a:noFill/>
            </p:spPr>
            <p:txBody>
              <a:bodyPr wrap="square" lIns="0" tIns="0" rIns="0" bIns="0" rtlCol="0">
                <a:spAutoFit/>
              </a:bodyPr>
              <a:lstStyle/>
              <a:p>
                <a:pPr marL="0" marR="0" lvl="0" indent="0" algn="l" defTabSz="895815" rtl="0" eaLnBrk="1" fontAlgn="auto" latinLnBrk="0" hangingPunct="1">
                  <a:lnSpc>
                    <a:spcPct val="90000"/>
                  </a:lnSpc>
                  <a:spcBef>
                    <a:spcPts val="0"/>
                  </a:spcBef>
                  <a:spcAft>
                    <a:spcPts val="573"/>
                  </a:spcAft>
                  <a:buClrTx/>
                  <a:buSzTx/>
                  <a:buFontTx/>
                  <a:buNone/>
                  <a:tabLst/>
                  <a:defRPr/>
                </a:pPr>
                <a:r>
                  <a:rPr kumimoji="0" lang="en-US" sz="1173" b="0" i="0" u="none" strike="noStrike" kern="1200" cap="none" spc="0" normalizeH="0" baseline="0" noProof="0" dirty="0">
                    <a:ln>
                      <a:noFill/>
                    </a:ln>
                    <a:solidFill>
                      <a:srgbClr val="7F7F7F"/>
                    </a:solidFill>
                    <a:effectLst/>
                    <a:uLnTx/>
                    <a:uFillTx/>
                    <a:latin typeface="Segoe UI"/>
                    <a:ea typeface="+mn-ea"/>
                    <a:cs typeface="Arial"/>
                    <a:sym typeface="Arial"/>
                  </a:rPr>
                  <a:t>Node</a:t>
                </a:r>
              </a:p>
            </p:txBody>
          </p:sp>
        </p:grpSp>
      </p:grpSp>
      <p:sp>
        <p:nvSpPr>
          <p:cNvPr id="142" name="Rectangle 141">
            <a:extLst>
              <a:ext uri="{FF2B5EF4-FFF2-40B4-BE49-F238E27FC236}">
                <a16:creationId xmlns:a16="http://schemas.microsoft.com/office/drawing/2014/main" id="{FA0AFA9B-2441-4602-9441-9A9AB400C36A}"/>
              </a:ext>
            </a:extLst>
          </p:cNvPr>
          <p:cNvSpPr/>
          <p:nvPr/>
        </p:nvSpPr>
        <p:spPr>
          <a:xfrm>
            <a:off x="7830860" y="4470816"/>
            <a:ext cx="1654081" cy="309380"/>
          </a:xfrm>
          <a:prstGeom prst="rect">
            <a:avLst/>
          </a:prstGeom>
        </p:spPr>
        <p:txBody>
          <a:bodyPr wrap="square">
            <a:spAutoFit/>
          </a:bodyPr>
          <a:lstStyle/>
          <a:p>
            <a:pPr marL="0" marR="0" lvl="0" indent="0" algn="ctr" defTabSz="913904" rtl="0" eaLnBrk="1" fontAlgn="base" latinLnBrk="0" hangingPunct="1">
              <a:lnSpc>
                <a:spcPct val="90000"/>
              </a:lnSpc>
              <a:spcBef>
                <a:spcPct val="0"/>
              </a:spcBef>
              <a:spcAft>
                <a:spcPct val="0"/>
              </a:spcAft>
              <a:buClrTx/>
              <a:buSzTx/>
              <a:buFontTx/>
              <a:buNone/>
              <a:tabLst/>
              <a:defRPr/>
            </a:pPr>
            <a:r>
              <a:rPr kumimoji="0" lang="en-US" sz="1567" b="1" i="0" u="none" strike="noStrike" kern="1200" cap="none" spc="0" normalizeH="0" baseline="0" noProof="0" dirty="0">
                <a:ln>
                  <a:noFill/>
                </a:ln>
                <a:solidFill>
                  <a:prstClr val="black"/>
                </a:solidFill>
                <a:effectLst/>
                <a:uLnTx/>
                <a:uFillTx/>
                <a:latin typeface="Segoe UI" panose="020B0502040204020203" pitchFamily="34" charset="0"/>
                <a:ea typeface="Segoe UI Semibold" charset="0"/>
                <a:cs typeface="Segoe UI" panose="020B0502040204020203" pitchFamily="34" charset="0"/>
                <a:sym typeface="Arial"/>
              </a:rPr>
              <a:t>Any language</a:t>
            </a:r>
          </a:p>
        </p:txBody>
      </p:sp>
      <p:cxnSp>
        <p:nvCxnSpPr>
          <p:cNvPr id="6" name="Straight Connector 5">
            <a:extLst>
              <a:ext uri="{FF2B5EF4-FFF2-40B4-BE49-F238E27FC236}">
                <a16:creationId xmlns:a16="http://schemas.microsoft.com/office/drawing/2014/main" id="{57F9F7FA-1815-44A7-96E6-A95BE640991B}"/>
              </a:ext>
            </a:extLst>
          </p:cNvPr>
          <p:cNvCxnSpPr/>
          <p:nvPr/>
        </p:nvCxnSpPr>
        <p:spPr>
          <a:xfrm>
            <a:off x="890481" y="3962400"/>
            <a:ext cx="10178143" cy="0"/>
          </a:xfrm>
          <a:prstGeom prst="line">
            <a:avLst/>
          </a:prstGeom>
          <a:ln w="12700">
            <a:gradFill>
              <a:gsLst>
                <a:gs pos="0">
                  <a:srgbClr val="00B0F0"/>
                </a:gs>
                <a:gs pos="74000">
                  <a:srgbClr val="00B0F0">
                    <a:alpha val="54000"/>
                  </a:srgbClr>
                </a:gs>
                <a:gs pos="83000">
                  <a:srgbClr val="00B0F0">
                    <a:alpha val="30000"/>
                  </a:srgbClr>
                </a:gs>
                <a:gs pos="100000">
                  <a:schemeClr val="bg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2050" name="Picture 2" descr="See the source image">
            <a:extLst>
              <a:ext uri="{FF2B5EF4-FFF2-40B4-BE49-F238E27FC236}">
                <a16:creationId xmlns:a16="http://schemas.microsoft.com/office/drawing/2014/main" id="{184D4A8C-5A3A-41DE-A0C0-6044C1C027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6631" y="5622501"/>
            <a:ext cx="464304" cy="46430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653B150-6C7E-4F02-A696-F107C3E7990D}"/>
              </a:ext>
            </a:extLst>
          </p:cNvPr>
          <p:cNvSpPr>
            <a:spLocks noGrp="1"/>
          </p:cNvSpPr>
          <p:nvPr>
            <p:ph type="title"/>
          </p:nvPr>
        </p:nvSpPr>
        <p:spPr>
          <a:xfrm>
            <a:off x="586740" y="515070"/>
            <a:ext cx="11018520" cy="553998"/>
          </a:xfrm>
        </p:spPr>
        <p:txBody>
          <a:bodyPr/>
          <a:lstStyle/>
          <a:p>
            <a:r>
              <a:rPr kumimoji="0" lang="en-US" sz="3600" b="0" i="0" u="none" strike="noStrike" kern="1200" cap="none" spc="-49" normalizeH="0" baseline="0" noProof="0" dirty="0">
                <a:ln w="3175">
                  <a:noFill/>
                </a:ln>
                <a:solidFill>
                  <a:srgbClr val="3C3C41"/>
                </a:solidFill>
                <a:effectLst/>
                <a:uLnTx/>
                <a:uFillTx/>
                <a:latin typeface="Segoe UI Semibold"/>
                <a:ea typeface="+mn-ea"/>
                <a:cs typeface="Segoe UI" pitchFamily="34" charset="0"/>
                <a:sym typeface="Arial"/>
              </a:rPr>
              <a:t>The </a:t>
            </a:r>
            <a:r>
              <a:rPr kumimoji="0" lang="en-US" sz="3600" b="0" i="0" u="none" strike="noStrike" kern="1200" cap="none" spc="-49" normalizeH="0" baseline="0" noProof="0" dirty="0">
                <a:ln w="3175">
                  <a:noFill/>
                </a:ln>
                <a:solidFill>
                  <a:srgbClr val="0078D4"/>
                </a:solidFill>
                <a:effectLst/>
                <a:uLnTx/>
                <a:uFillTx/>
                <a:latin typeface="Segoe UI Semibold"/>
                <a:ea typeface="+mn-ea"/>
                <a:cs typeface="Segoe UI" pitchFamily="34" charset="0"/>
                <a:sym typeface="Arial"/>
              </a:rPr>
              <a:t>benefits</a:t>
            </a:r>
            <a:r>
              <a:rPr kumimoji="0" lang="en-US" sz="3600" b="0" i="0" u="none" strike="noStrike" kern="1200" cap="none" spc="-49" normalizeH="0" baseline="0" noProof="0" dirty="0">
                <a:ln w="3175">
                  <a:noFill/>
                </a:ln>
                <a:solidFill>
                  <a:srgbClr val="3C3C41"/>
                </a:solidFill>
                <a:effectLst/>
                <a:uLnTx/>
                <a:uFillTx/>
                <a:latin typeface="Segoe UI Semibold"/>
                <a:ea typeface="+mn-ea"/>
                <a:cs typeface="Segoe UI" pitchFamily="34" charset="0"/>
                <a:sym typeface="Arial"/>
              </a:rPr>
              <a:t> of using containers</a:t>
            </a:r>
            <a:endParaRPr lang="en-US" dirty="0"/>
          </a:p>
        </p:txBody>
      </p:sp>
    </p:spTree>
    <p:extLst>
      <p:ext uri="{BB962C8B-B14F-4D97-AF65-F5344CB8AC3E}">
        <p14:creationId xmlns:p14="http://schemas.microsoft.com/office/powerpoint/2010/main" val="13293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Storage container being stacked on top of other storage containers with a crane. The view is looking up at the container from the ground.">
            <a:extLst>
              <a:ext uri="{FF2B5EF4-FFF2-40B4-BE49-F238E27FC236}">
                <a16:creationId xmlns:a16="http://schemas.microsoft.com/office/drawing/2014/main" id="{415DEEBF-A608-4B4D-B4BB-1A74F7D518D3}"/>
              </a:ext>
            </a:extLst>
          </p:cNvPr>
          <p:cNvPicPr>
            <a:picLocks noGrp="1" noChangeAspect="1"/>
          </p:cNvPicPr>
          <p:nvPr>
            <p:ph type="pic" sz="quarter" idx="10"/>
          </p:nvPr>
        </p:nvPicPr>
        <p:blipFill>
          <a:blip r:embed="rId2"/>
          <a:srcRect t="7865" b="7865"/>
          <a:stretch>
            <a:fillRect/>
          </a:stretch>
        </p:blipFill>
        <p:spPr/>
      </p:pic>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dirty="0"/>
              <a:t>Intro to Kubernetes (K8s)</a:t>
            </a:r>
          </a:p>
        </p:txBody>
      </p:sp>
    </p:spTree>
    <p:extLst>
      <p:ext uri="{BB962C8B-B14F-4D97-AF65-F5344CB8AC3E}">
        <p14:creationId xmlns:p14="http://schemas.microsoft.com/office/powerpoint/2010/main" val="20708269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69239" y="1189495"/>
            <a:ext cx="11653523" cy="4365811"/>
          </a:xfrm>
        </p:spPr>
        <p:txBody>
          <a:bodyPr/>
          <a:lstStyle/>
          <a:p>
            <a:pPr marL="0" indent="0">
              <a:buNone/>
            </a:pPr>
            <a:r>
              <a:rPr lang="en-US" sz="2400" dirty="0">
                <a:solidFill>
                  <a:srgbClr val="2F2F2F"/>
                </a:solidFill>
                <a:latin typeface="+mn-lt"/>
              </a:rPr>
              <a:t>As application development has moved towards a container-based approach, the need to orchestrate and manage the inter-connected resources becomes important</a:t>
            </a:r>
          </a:p>
          <a:p>
            <a:pPr marL="0" indent="0">
              <a:buNone/>
            </a:pPr>
            <a:endParaRPr lang="en-US" sz="2400" dirty="0">
              <a:solidFill>
                <a:srgbClr val="2F2F2F"/>
              </a:solidFill>
              <a:latin typeface="+mn-lt"/>
              <a:cs typeface="Angsana New" panose="020B0502040204020203" pitchFamily="18" charset="-34"/>
            </a:endParaRPr>
          </a:p>
          <a:p>
            <a:pPr marL="457200">
              <a:spcBef>
                <a:spcPts val="1200"/>
              </a:spcBef>
              <a:spcAft>
                <a:spcPts val="294"/>
              </a:spcAft>
            </a:pPr>
            <a:r>
              <a:rPr lang="en-US" sz="2400" dirty="0">
                <a:solidFill>
                  <a:srgbClr val="2F2F2F"/>
                </a:solidFill>
                <a:latin typeface="+mn-lt"/>
                <a:cs typeface="Angsana New" panose="020B0502040204020203" pitchFamily="18" charset="-34"/>
              </a:rPr>
              <a:t>Load Balancing</a:t>
            </a:r>
          </a:p>
          <a:p>
            <a:pPr marL="457200">
              <a:spcBef>
                <a:spcPts val="1200"/>
              </a:spcBef>
              <a:spcAft>
                <a:spcPts val="294"/>
              </a:spcAft>
            </a:pPr>
            <a:r>
              <a:rPr lang="en-US" sz="2400" dirty="0">
                <a:solidFill>
                  <a:srgbClr val="2F2F2F"/>
                </a:solidFill>
                <a:latin typeface="+mn-lt"/>
                <a:cs typeface="Angsana New" panose="020B0502040204020203" pitchFamily="18" charset="-34"/>
              </a:rPr>
              <a:t>Naming and Discovery</a:t>
            </a:r>
          </a:p>
          <a:p>
            <a:pPr marL="457200">
              <a:spcBef>
                <a:spcPts val="1200"/>
              </a:spcBef>
              <a:spcAft>
                <a:spcPts val="294"/>
              </a:spcAft>
            </a:pPr>
            <a:r>
              <a:rPr lang="en-US" sz="2400" dirty="0">
                <a:solidFill>
                  <a:srgbClr val="2F2F2F"/>
                </a:solidFill>
                <a:latin typeface="+mn-lt"/>
                <a:cs typeface="Angsana New" panose="020B0502040204020203" pitchFamily="18" charset="-34"/>
              </a:rPr>
              <a:t>Logging and Monitoring</a:t>
            </a:r>
          </a:p>
          <a:p>
            <a:pPr marL="457200">
              <a:spcBef>
                <a:spcPts val="1200"/>
              </a:spcBef>
              <a:spcAft>
                <a:spcPts val="294"/>
              </a:spcAft>
            </a:pPr>
            <a:r>
              <a:rPr lang="en-US" sz="2400" dirty="0">
                <a:solidFill>
                  <a:srgbClr val="2F2F2F"/>
                </a:solidFill>
                <a:latin typeface="+mn-lt"/>
                <a:cs typeface="Angsana New" panose="020B0502040204020203" pitchFamily="18" charset="-34"/>
              </a:rPr>
              <a:t>Debugging and Introspection</a:t>
            </a:r>
          </a:p>
          <a:p>
            <a:pPr marL="457200">
              <a:spcBef>
                <a:spcPts val="1200"/>
              </a:spcBef>
              <a:spcAft>
                <a:spcPts val="294"/>
              </a:spcAft>
            </a:pPr>
            <a:r>
              <a:rPr lang="en-US" sz="2400" dirty="0">
                <a:solidFill>
                  <a:srgbClr val="2F2F2F"/>
                </a:solidFill>
                <a:latin typeface="+mn-lt"/>
                <a:cs typeface="Angsana New" panose="020B0502040204020203" pitchFamily="18" charset="-34"/>
              </a:rPr>
              <a:t>Networking</a:t>
            </a:r>
          </a:p>
          <a:p>
            <a:pPr marL="457200">
              <a:spcBef>
                <a:spcPts val="1200"/>
              </a:spcBef>
              <a:spcAft>
                <a:spcPts val="294"/>
              </a:spcAft>
            </a:pPr>
            <a:r>
              <a:rPr lang="en-US" sz="2400" i="1" dirty="0">
                <a:solidFill>
                  <a:srgbClr val="2F2F2F"/>
                </a:solidFill>
                <a:latin typeface="+mn-lt"/>
                <a:cs typeface="Angsana New" panose="020B0502040204020203" pitchFamily="18" charset="-34"/>
              </a:rPr>
              <a:t>All of this…requires orchestration</a:t>
            </a:r>
          </a:p>
        </p:txBody>
      </p:sp>
      <p:sp>
        <p:nvSpPr>
          <p:cNvPr id="2" name="Title 1"/>
          <p:cNvSpPr>
            <a:spLocks noGrp="1"/>
          </p:cNvSpPr>
          <p:nvPr>
            <p:ph type="title"/>
          </p:nvPr>
        </p:nvSpPr>
        <p:spPr/>
        <p:txBody>
          <a:bodyPr/>
          <a:lstStyle/>
          <a:p>
            <a:r>
              <a:rPr lang="en-US" sz="4000" dirty="0">
                <a:solidFill>
                  <a:srgbClr val="0078D7"/>
                </a:solidFill>
              </a:rPr>
              <a:t>Challenges of a containerized world</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p:txBody>
          <a:bodyPr/>
          <a:lstStyle/>
          <a:p>
            <a:r>
              <a:rPr lang="en-US" sz="4704">
                <a:solidFill>
                  <a:srgbClr val="0078D7"/>
                </a:solidFill>
              </a:rPr>
              <a:t>The elements of </a:t>
            </a:r>
            <a:r>
              <a:rPr lang="en-US" sz="4704">
                <a:solidFill>
                  <a:srgbClr val="0078D7"/>
                </a:solidFill>
                <a:cs typeface="Segoe UI Semilight" panose="020B04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287370" y="3054243"/>
            <a:ext cx="9617263" cy="843535"/>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37981" y="2614186"/>
            <a:ext cx="7116039"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287371" y="5099013"/>
            <a:ext cx="9711395" cy="843535"/>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3407" tIns="143407" rIns="143407" bIns="143407" rtlCol="0">
              <a:spAutoFit/>
            </a:bodyPr>
            <a:lstStyle/>
            <a:p>
              <a:pPr algn="ctr" defTabSz="914192">
                <a:spcAft>
                  <a:spcPts val="2353"/>
                </a:spcAft>
                <a:defRPr/>
              </a:pPr>
              <a:r>
                <a:rPr lang="en-US">
                  <a:solidFill>
                    <a:srgbClr val="1A1A1A"/>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37981" y="4658954"/>
            <a:ext cx="7116039"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773532" y="2288967"/>
            <a:ext cx="650437" cy="650437"/>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103200" y="2288967"/>
            <a:ext cx="650437" cy="650437"/>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768032" y="2288967"/>
            <a:ext cx="650437" cy="650437"/>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773532" y="4333735"/>
            <a:ext cx="650437" cy="650437"/>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438365" y="4333735"/>
            <a:ext cx="650437" cy="650437"/>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103200" y="4333735"/>
            <a:ext cx="650437" cy="650437"/>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768032" y="4333735"/>
            <a:ext cx="650437" cy="650437"/>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438365" y="2288967"/>
            <a:ext cx="650437" cy="650437"/>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a:solidFill>
                    <a:srgbClr val="1A1A1A"/>
                  </a:solidFill>
                  <a:latin typeface="Segoe UI"/>
                </a:endParaRPr>
              </a:p>
            </p:txBody>
          </p:sp>
        </p:grpSp>
      </p:grpSp>
    </p:spTree>
    <p:extLst>
      <p:ext uri="{BB962C8B-B14F-4D97-AF65-F5344CB8AC3E}">
        <p14:creationId xmlns:p14="http://schemas.microsoft.com/office/powerpoint/2010/main" val="12437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Kubernetes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Most widely used open-source container orchestrator</a:t>
            </a: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66" name="TextBox 65">
            <a:extLst>
              <a:ext uri="{FF2B5EF4-FFF2-40B4-BE49-F238E27FC236}">
                <a16:creationId xmlns:a16="http://schemas.microsoft.com/office/drawing/2014/main" id="{9444E131-8C2E-4006-A9BB-46D190742C00}"/>
              </a:ext>
            </a:extLst>
          </p:cNvPr>
          <p:cNvSpPr txBox="1"/>
          <p:nvPr/>
        </p:nvSpPr>
        <p:spPr>
          <a:xfrm>
            <a:off x="2983673" y="2078767"/>
            <a:ext cx="8941626" cy="4031873"/>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400" b="1" dirty="0">
                <a:latin typeface="+mn-lt"/>
              </a:rPr>
              <a:t>Kubernetes</a:t>
            </a:r>
            <a:r>
              <a:rPr lang="en-US" sz="2400" dirty="0">
                <a:latin typeface="+mn-lt"/>
              </a:rPr>
              <a:t> is "an open-source software for automating deployment, scaling, and management of containerized applications“</a:t>
            </a:r>
          </a:p>
          <a:p>
            <a:pPr marL="285750" indent="-285750">
              <a:spcAft>
                <a:spcPts val="1200"/>
              </a:spcAft>
              <a:buFont typeface="Arial" panose="020B0604020202020204" pitchFamily="34" charset="0"/>
              <a:buChar char="•"/>
            </a:pPr>
            <a:r>
              <a:rPr lang="en-US" sz="2400" dirty="0">
                <a:latin typeface="+mn-lt"/>
              </a:rPr>
              <a:t>Originates from Greek meaning “</a:t>
            </a:r>
            <a:r>
              <a:rPr lang="en-US" sz="2400" i="1" dirty="0">
                <a:solidFill>
                  <a:schemeClr val="accent1"/>
                </a:solidFill>
                <a:latin typeface="+mn-lt"/>
              </a:rPr>
              <a:t>helmsman</a:t>
            </a:r>
            <a:r>
              <a:rPr lang="en-US" sz="2400" dirty="0">
                <a:latin typeface="+mn-lt"/>
              </a:rPr>
              <a:t>” or “</a:t>
            </a:r>
            <a:r>
              <a:rPr lang="en-US" sz="2400" i="1" dirty="0">
                <a:solidFill>
                  <a:schemeClr val="accent1"/>
                </a:solidFill>
                <a:latin typeface="+mn-lt"/>
              </a:rPr>
              <a:t>pilot of the ship</a:t>
            </a:r>
            <a:r>
              <a:rPr lang="en-US" sz="2400" dirty="0">
                <a:latin typeface="+mn-lt"/>
              </a:rPr>
              <a:t>”</a:t>
            </a:r>
          </a:p>
          <a:p>
            <a:pPr marL="285750" indent="-285750">
              <a:spcAft>
                <a:spcPts val="1200"/>
              </a:spcAft>
              <a:buFont typeface="Arial" panose="020B0604020202020204" pitchFamily="34" charset="0"/>
              <a:buChar char="•"/>
            </a:pPr>
            <a:r>
              <a:rPr lang="en-US" sz="2400" dirty="0">
                <a:latin typeface="+mn-lt"/>
              </a:rPr>
              <a:t>Open-source project created by Google in 2014 and donated to Cloud Native Computing Foundation in 2015</a:t>
            </a:r>
          </a:p>
          <a:p>
            <a:pPr marL="285750" indent="-285750">
              <a:spcAft>
                <a:spcPts val="1200"/>
              </a:spcAft>
              <a:buFont typeface="Arial" panose="020B0604020202020204" pitchFamily="34" charset="0"/>
              <a:buChar char="•"/>
            </a:pPr>
            <a:r>
              <a:rPr lang="en-US" sz="2400" dirty="0">
                <a:latin typeface="+mn-lt"/>
              </a:rPr>
              <a:t>Microsoft’s Brendan Burns was a co-creator</a:t>
            </a:r>
          </a:p>
          <a:p>
            <a:pPr marL="285750" indent="-285750">
              <a:spcAft>
                <a:spcPts val="1200"/>
              </a:spcAft>
              <a:buFont typeface="Arial" panose="020B0604020202020204" pitchFamily="34" charset="0"/>
              <a:buChar char="•"/>
            </a:pPr>
            <a:r>
              <a:rPr lang="en-US" sz="2400" dirty="0">
                <a:latin typeface="+mn-lt"/>
              </a:rPr>
              <a:t>The operating system for the cloud native applications</a:t>
            </a:r>
            <a:endParaRPr lang="en-US" sz="2800" dirty="0">
              <a:latin typeface="+mn-lt"/>
            </a:endParaRPr>
          </a:p>
        </p:txBody>
      </p:sp>
      <p:pic>
        <p:nvPicPr>
          <p:cNvPr id="4" name="Picture 2" descr="Kubernetes (@kubernetesio) / Twitter">
            <a:extLst>
              <a:ext uri="{FF2B5EF4-FFF2-40B4-BE49-F238E27FC236}">
                <a16:creationId xmlns:a16="http://schemas.microsoft.com/office/drawing/2014/main" id="{35F3A9B4-7075-479B-A564-AA1D1B16824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5484" y="202462"/>
            <a:ext cx="1207299" cy="1207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245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Why Kubernetes?</a:t>
            </a: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sp>
        <p:nvSpPr>
          <p:cNvPr id="66" name="TextBox 65">
            <a:extLst>
              <a:ext uri="{FF2B5EF4-FFF2-40B4-BE49-F238E27FC236}">
                <a16:creationId xmlns:a16="http://schemas.microsoft.com/office/drawing/2014/main" id="{9444E131-8C2E-4006-A9BB-46D190742C00}"/>
              </a:ext>
            </a:extLst>
          </p:cNvPr>
          <p:cNvSpPr txBox="1"/>
          <p:nvPr/>
        </p:nvSpPr>
        <p:spPr>
          <a:xfrm>
            <a:off x="3158064" y="1641765"/>
            <a:ext cx="8226417" cy="4647426"/>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400" dirty="0">
                <a:latin typeface="+mn-lt"/>
              </a:rPr>
              <a:t>Many struggles with administration and management of container workload</a:t>
            </a:r>
          </a:p>
          <a:p>
            <a:pPr marL="285750" indent="-285750">
              <a:spcAft>
                <a:spcPts val="1200"/>
              </a:spcAft>
              <a:buFont typeface="Arial" panose="020B0604020202020204" pitchFamily="34" charset="0"/>
              <a:buChar char="•"/>
            </a:pPr>
            <a:r>
              <a:rPr lang="en-US" sz="2400" dirty="0">
                <a:latin typeface="+mn-lt"/>
              </a:rPr>
              <a:t>Framework to run the distributed systems resiliently</a:t>
            </a:r>
          </a:p>
          <a:p>
            <a:pPr marL="285750" indent="-285750">
              <a:spcAft>
                <a:spcPts val="1200"/>
              </a:spcAft>
              <a:buFont typeface="Arial" panose="020B0604020202020204" pitchFamily="34" charset="0"/>
              <a:buChar char="•"/>
            </a:pPr>
            <a:r>
              <a:rPr lang="en-US" sz="2400" dirty="0">
                <a:latin typeface="+mn-lt"/>
              </a:rPr>
              <a:t>Areas Kubernetes will provide for you</a:t>
            </a:r>
          </a:p>
          <a:p>
            <a:pPr marL="742933" lvl="1" indent="-285750">
              <a:spcAft>
                <a:spcPts val="1200"/>
              </a:spcAft>
              <a:buFont typeface="Arial" panose="020B0604020202020204" pitchFamily="34" charset="0"/>
              <a:buChar char="•"/>
            </a:pPr>
            <a:r>
              <a:rPr lang="en-US" sz="2000" dirty="0">
                <a:latin typeface="+mn-lt"/>
              </a:rPr>
              <a:t>Service Discovery and Load Balancing</a:t>
            </a:r>
          </a:p>
          <a:p>
            <a:pPr marL="742933" lvl="1" indent="-285750">
              <a:spcAft>
                <a:spcPts val="1200"/>
              </a:spcAft>
              <a:buFont typeface="Arial" panose="020B0604020202020204" pitchFamily="34" charset="0"/>
              <a:buChar char="•"/>
            </a:pPr>
            <a:r>
              <a:rPr lang="en-US" sz="2000" dirty="0">
                <a:latin typeface="+mn-lt"/>
              </a:rPr>
              <a:t>Storage Orchestration</a:t>
            </a:r>
          </a:p>
          <a:p>
            <a:pPr marL="742933" lvl="1" indent="-285750">
              <a:spcAft>
                <a:spcPts val="1200"/>
              </a:spcAft>
              <a:buFont typeface="Arial" panose="020B0604020202020204" pitchFamily="34" charset="0"/>
              <a:buChar char="•"/>
            </a:pPr>
            <a:r>
              <a:rPr lang="en-US" sz="2000" dirty="0">
                <a:latin typeface="+mn-lt"/>
              </a:rPr>
              <a:t>Automated rollouts and rollbacks</a:t>
            </a:r>
          </a:p>
          <a:p>
            <a:pPr marL="742933" lvl="1" indent="-285750">
              <a:spcAft>
                <a:spcPts val="1200"/>
              </a:spcAft>
              <a:buFont typeface="Arial" panose="020B0604020202020204" pitchFamily="34" charset="0"/>
              <a:buChar char="•"/>
            </a:pPr>
            <a:r>
              <a:rPr lang="en-US" sz="2000" dirty="0">
                <a:latin typeface="+mn-lt"/>
              </a:rPr>
              <a:t>Automatic bin packing</a:t>
            </a:r>
          </a:p>
          <a:p>
            <a:pPr marL="742933" lvl="1" indent="-285750">
              <a:spcAft>
                <a:spcPts val="1200"/>
              </a:spcAft>
              <a:buFont typeface="Arial" panose="020B0604020202020204" pitchFamily="34" charset="0"/>
              <a:buChar char="•"/>
            </a:pPr>
            <a:r>
              <a:rPr lang="en-US" sz="2000" dirty="0">
                <a:latin typeface="+mn-lt"/>
              </a:rPr>
              <a:t>Self healing</a:t>
            </a:r>
          </a:p>
          <a:p>
            <a:pPr marL="742933" lvl="1" indent="-285750">
              <a:spcAft>
                <a:spcPts val="1200"/>
              </a:spcAft>
              <a:buFont typeface="Arial" panose="020B0604020202020204" pitchFamily="34" charset="0"/>
              <a:buChar char="•"/>
            </a:pPr>
            <a:r>
              <a:rPr lang="en-US" sz="2000" dirty="0">
                <a:latin typeface="+mn-lt"/>
              </a:rPr>
              <a:t>Secret and configuration management</a:t>
            </a:r>
          </a:p>
        </p:txBody>
      </p:sp>
      <p:pic>
        <p:nvPicPr>
          <p:cNvPr id="2" name="Picture 2" descr="Kubernetes (@kubernetesio) / Twitter">
            <a:extLst>
              <a:ext uri="{FF2B5EF4-FFF2-40B4-BE49-F238E27FC236}">
                <a16:creationId xmlns:a16="http://schemas.microsoft.com/office/drawing/2014/main" id="{2AD4F127-8230-4F18-93F7-2AED496540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5484" y="202462"/>
            <a:ext cx="1207299" cy="12072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34">
            <a:extLst>
              <a:ext uri="{FF2B5EF4-FFF2-40B4-BE49-F238E27FC236}">
                <a16:creationId xmlns:a16="http://schemas.microsoft.com/office/drawing/2014/main" id="{5B060753-2E95-2C57-1A9D-BF4FE98E35E6}"/>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4" name="Group 3">
            <a:extLst>
              <a:ext uri="{FF2B5EF4-FFF2-40B4-BE49-F238E27FC236}">
                <a16:creationId xmlns:a16="http://schemas.microsoft.com/office/drawing/2014/main" id="{DB11749E-C59F-BBDD-D889-66BE2E8FA806}"/>
              </a:ext>
            </a:extLst>
          </p:cNvPr>
          <p:cNvGrpSpPr/>
          <p:nvPr/>
        </p:nvGrpSpPr>
        <p:grpSpPr>
          <a:xfrm>
            <a:off x="844748" y="5529782"/>
            <a:ext cx="410480" cy="396192"/>
            <a:chOff x="2368476" y="589018"/>
            <a:chExt cx="1012508" cy="977265"/>
          </a:xfrm>
        </p:grpSpPr>
        <p:sp>
          <p:nvSpPr>
            <p:cNvPr id="5" name="Freeform: Shape 4">
              <a:extLst>
                <a:ext uri="{FF2B5EF4-FFF2-40B4-BE49-F238E27FC236}">
                  <a16:creationId xmlns:a16="http://schemas.microsoft.com/office/drawing/2014/main" id="{12EE68A4-68DB-58E5-A194-2B517BEDA905}"/>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6B73111A-75B6-6882-40AF-2715D33C493B}"/>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 name="Freeform: Shape 6">
              <a:extLst>
                <a:ext uri="{FF2B5EF4-FFF2-40B4-BE49-F238E27FC236}">
                  <a16:creationId xmlns:a16="http://schemas.microsoft.com/office/drawing/2014/main" id="{8AA8A16C-653D-7290-FD20-5AD08B42FD0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3020A571-6098-11BB-01CF-8A200BF94946}"/>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6BA89BCB-2267-49B3-E18F-9D7C5043CA6B}"/>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43E445F7-6847-B801-F4EA-4F72D52C29FC}"/>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297DA953-6FF2-A88D-FD61-A777DBEC9FE7}"/>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133D6335-BBA7-F401-B232-D8F2AB6D3B4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6F4DF00B-E1C3-9E20-1891-63B9CE46EF10}"/>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8A621CF7-2218-7F9C-1F8B-4EFA1264E0C1}"/>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6927C45B-1EE8-CDB8-AE94-13461E458FAE}"/>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60332C42-D5DE-895C-B7F7-16D2B740DF8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041BE77F-0A0F-23C5-DFF1-69DD4F9F3B2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583F1538-CCDA-21A5-1902-011A7C69C1B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CD4265C2-B9CF-4C87-A85D-A07C601C2C99}"/>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71244A66-D251-3140-A5A4-92DE3DA0B5E5}"/>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631C1229-BF7C-5877-4D4C-68CEBAB813C8}"/>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4511FFCE-573B-ED42-493B-05A22FCBD39B}"/>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E22A789D-391C-B69B-4F42-1351B895B570}"/>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41E55E71-2ABA-A4C3-A77F-3672B3E9DE63}"/>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 name="Freeform: Shape 24">
              <a:extLst>
                <a:ext uri="{FF2B5EF4-FFF2-40B4-BE49-F238E27FC236}">
                  <a16:creationId xmlns:a16="http://schemas.microsoft.com/office/drawing/2014/main" id="{5C836684-AE25-4B2F-F239-A4CFCD74CB45}"/>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3827448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Kubernetes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The de-facto orchestrator</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62" name="Group 61">
            <a:extLst>
              <a:ext uri="{FF2B5EF4-FFF2-40B4-BE49-F238E27FC236}">
                <a16:creationId xmlns:a16="http://schemas.microsoft.com/office/drawing/2014/main" id="{20E6B455-F873-49A5-B43E-DC8BF2F73898}"/>
              </a:ext>
            </a:extLst>
          </p:cNvPr>
          <p:cNvGrpSpPr/>
          <p:nvPr/>
        </p:nvGrpSpPr>
        <p:grpSpPr>
          <a:xfrm>
            <a:off x="6338004" y="1923824"/>
            <a:ext cx="1878319" cy="1845152"/>
            <a:chOff x="5189537" y="1921279"/>
            <a:chExt cx="2057401" cy="2057401"/>
          </a:xfrm>
        </p:grpSpPr>
        <p:sp>
          <p:nvSpPr>
            <p:cNvPr id="63" name="Oval 62">
              <a:extLst>
                <a:ext uri="{FF2B5EF4-FFF2-40B4-BE49-F238E27FC236}">
                  <a16:creationId xmlns:a16="http://schemas.microsoft.com/office/drawing/2014/main" id="{533EE0AF-B6F0-4D8F-A3D3-340B574EDA30}"/>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8347CF6-7309-42E9-B47F-BED813538DC5}"/>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grpSp>
        <p:nvGrpSpPr>
          <p:cNvPr id="65" name="Group 64">
            <a:extLst>
              <a:ext uri="{FF2B5EF4-FFF2-40B4-BE49-F238E27FC236}">
                <a16:creationId xmlns:a16="http://schemas.microsoft.com/office/drawing/2014/main" id="{AF1261B0-366E-4985-B367-07C611FCBEA7}"/>
              </a:ext>
            </a:extLst>
          </p:cNvPr>
          <p:cNvGrpSpPr/>
          <p:nvPr/>
        </p:nvGrpSpPr>
        <p:grpSpPr>
          <a:xfrm>
            <a:off x="3716514" y="4103964"/>
            <a:ext cx="7167558" cy="131756"/>
            <a:chOff x="2292775" y="4770807"/>
            <a:chExt cx="7850923" cy="146912"/>
          </a:xfrm>
        </p:grpSpPr>
        <p:sp>
          <p:nvSpPr>
            <p:cNvPr id="67" name="Oval 66">
              <a:extLst>
                <a:ext uri="{FF2B5EF4-FFF2-40B4-BE49-F238E27FC236}">
                  <a16:creationId xmlns:a16="http://schemas.microsoft.com/office/drawing/2014/main" id="{95EAD42C-3A87-4AA4-87F4-94CB89B5773F}"/>
                </a:ext>
              </a:extLst>
            </p:cNvPr>
            <p:cNvSpPr/>
            <p:nvPr/>
          </p:nvSpPr>
          <p:spPr bwMode="auto">
            <a:xfrm rot="16200000">
              <a:off x="2292775"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68" name="Oval 67">
              <a:extLst>
                <a:ext uri="{FF2B5EF4-FFF2-40B4-BE49-F238E27FC236}">
                  <a16:creationId xmlns:a16="http://schemas.microsoft.com/office/drawing/2014/main" id="{2E6D5A74-C9EA-47B6-9239-386EBB092813}"/>
                </a:ext>
              </a:extLst>
            </p:cNvPr>
            <p:cNvSpPr/>
            <p:nvPr/>
          </p:nvSpPr>
          <p:spPr bwMode="auto">
            <a:xfrm rot="16200000">
              <a:off x="614478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69" name="Oval 68">
              <a:extLst>
                <a:ext uri="{FF2B5EF4-FFF2-40B4-BE49-F238E27FC236}">
                  <a16:creationId xmlns:a16="http://schemas.microsoft.com/office/drawing/2014/main" id="{FABC774D-1C77-4FE7-9B9E-6158E6F4E558}"/>
                </a:ext>
              </a:extLst>
            </p:cNvPr>
            <p:cNvSpPr/>
            <p:nvPr/>
          </p:nvSpPr>
          <p:spPr bwMode="auto">
            <a:xfrm rot="16200000">
              <a:off x="9996786"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70" name="Straight Connector 69">
              <a:extLst>
                <a:ext uri="{FF2B5EF4-FFF2-40B4-BE49-F238E27FC236}">
                  <a16:creationId xmlns:a16="http://schemas.microsoft.com/office/drawing/2014/main" id="{C9C3542D-17E5-4629-AD0A-11E9B5C8BAEF}"/>
                </a:ext>
              </a:extLst>
            </p:cNvPr>
            <p:cNvCxnSpPr>
              <a:cxnSpLocks/>
            </p:cNvCxnSpPr>
            <p:nvPr/>
          </p:nvCxnSpPr>
          <p:spPr>
            <a:xfrm>
              <a:off x="2607176"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30C243A-2588-4F55-9111-C702EE0AF2D5}"/>
                </a:ext>
              </a:extLst>
            </p:cNvPr>
            <p:cNvCxnSpPr>
              <a:cxnSpLocks/>
            </p:cNvCxnSpPr>
            <p:nvPr/>
          </p:nvCxnSpPr>
          <p:spPr>
            <a:xfrm>
              <a:off x="6459181" y="4844263"/>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AFC66BD8-3ABD-47D8-8970-5453ED354B87}"/>
              </a:ext>
            </a:extLst>
          </p:cNvPr>
          <p:cNvSpPr txBox="1"/>
          <p:nvPr/>
        </p:nvSpPr>
        <p:spPr>
          <a:xfrm>
            <a:off x="9287267" y="4335333"/>
            <a:ext cx="3161085"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Self-healing </a:t>
            </a:r>
          </a:p>
          <a:p>
            <a:pPr algn="ctr" defTabSz="932563">
              <a:spcAft>
                <a:spcPts val="600"/>
              </a:spcAft>
              <a:defRPr/>
            </a:pPr>
            <a:r>
              <a:rPr lang="en-US" dirty="0">
                <a:solidFill>
                  <a:srgbClr val="1A1A1A"/>
                </a:solidFill>
                <a:latin typeface="Segoe UI"/>
                <a:cs typeface="Segoe UI Semibold" panose="020B0702040204020203" pitchFamily="34" charset="0"/>
              </a:rPr>
              <a:t>Auto-placement</a:t>
            </a:r>
          </a:p>
          <a:p>
            <a:pPr algn="ctr" defTabSz="932563">
              <a:spcAft>
                <a:spcPts val="600"/>
              </a:spcAft>
              <a:defRPr/>
            </a:pPr>
            <a:r>
              <a:rPr lang="en-US" dirty="0">
                <a:solidFill>
                  <a:srgbClr val="1A1A1A"/>
                </a:solidFill>
                <a:latin typeface="Segoe UI"/>
                <a:cs typeface="Segoe UI Semibold" panose="020B0702040204020203" pitchFamily="34" charset="0"/>
              </a:rPr>
              <a:t>auto-restart</a:t>
            </a:r>
          </a:p>
          <a:p>
            <a:pPr algn="ctr" defTabSz="932563">
              <a:spcAft>
                <a:spcPts val="600"/>
              </a:spcAft>
              <a:defRPr/>
            </a:pPr>
            <a:r>
              <a:rPr lang="en-US" dirty="0">
                <a:solidFill>
                  <a:srgbClr val="1A1A1A"/>
                </a:solidFill>
                <a:latin typeface="Segoe UI"/>
                <a:cs typeface="Segoe UI Semibold" panose="020B0702040204020203" pitchFamily="34" charset="0"/>
              </a:rPr>
              <a:t> auto-replication</a:t>
            </a:r>
          </a:p>
          <a:p>
            <a:pPr algn="ctr" defTabSz="932563">
              <a:spcAft>
                <a:spcPts val="600"/>
              </a:spcAft>
              <a:defRPr/>
            </a:pPr>
            <a:r>
              <a:rPr lang="en-US" dirty="0">
                <a:solidFill>
                  <a:srgbClr val="1A1A1A"/>
                </a:solidFill>
                <a:latin typeface="Segoe UI"/>
                <a:cs typeface="Segoe UI Semibold" panose="020B0702040204020203" pitchFamily="34" charset="0"/>
              </a:rPr>
              <a:t> auto-scaling</a:t>
            </a:r>
          </a:p>
        </p:txBody>
      </p:sp>
      <p:cxnSp>
        <p:nvCxnSpPr>
          <p:cNvPr id="73" name="Straight Connector 72">
            <a:extLst>
              <a:ext uri="{FF2B5EF4-FFF2-40B4-BE49-F238E27FC236}">
                <a16:creationId xmlns:a16="http://schemas.microsoft.com/office/drawing/2014/main" id="{0036EB35-FA2F-434E-9FC3-071C417F299A}"/>
              </a:ext>
            </a:extLst>
          </p:cNvPr>
          <p:cNvCxnSpPr>
            <a:cxnSpLocks/>
          </p:cNvCxnSpPr>
          <p:nvPr/>
        </p:nvCxnSpPr>
        <p:spPr>
          <a:xfrm>
            <a:off x="7295676" y="3889683"/>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DE7B848E-0C09-43AB-A4C3-F8B950927F87}"/>
              </a:ext>
            </a:extLst>
          </p:cNvPr>
          <p:cNvSpPr txBox="1"/>
          <p:nvPr/>
        </p:nvSpPr>
        <p:spPr>
          <a:xfrm>
            <a:off x="2499612" y="4385820"/>
            <a:ext cx="2584024"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Portable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Public</a:t>
            </a:r>
          </a:p>
          <a:p>
            <a:pPr algn="ctr" defTabSz="932563">
              <a:spcAft>
                <a:spcPts val="600"/>
              </a:spcAft>
              <a:defRPr/>
            </a:pPr>
            <a:r>
              <a:rPr lang="en-US" dirty="0">
                <a:solidFill>
                  <a:srgbClr val="1A1A1A"/>
                </a:solidFill>
                <a:latin typeface="Segoe UI"/>
                <a:cs typeface="Segoe UI Semibold" panose="020B0702040204020203" pitchFamily="34" charset="0"/>
              </a:rPr>
              <a:t>Private</a:t>
            </a:r>
          </a:p>
          <a:p>
            <a:pPr algn="ctr" defTabSz="932563">
              <a:spcAft>
                <a:spcPts val="600"/>
              </a:spcAft>
              <a:defRPr/>
            </a:pPr>
            <a:r>
              <a:rPr lang="en-US" dirty="0">
                <a:solidFill>
                  <a:srgbClr val="1A1A1A"/>
                </a:solidFill>
                <a:latin typeface="Segoe UI"/>
                <a:cs typeface="Segoe UI Semibold" panose="020B0702040204020203" pitchFamily="34" charset="0"/>
              </a:rPr>
              <a:t>Hybrid</a:t>
            </a:r>
          </a:p>
          <a:p>
            <a:pPr algn="ctr" defTabSz="932563">
              <a:spcAft>
                <a:spcPts val="600"/>
              </a:spcAft>
              <a:defRPr/>
            </a:pPr>
            <a:r>
              <a:rPr lang="en-US" dirty="0">
                <a:solidFill>
                  <a:srgbClr val="1A1A1A"/>
                </a:solidFill>
                <a:latin typeface="Segoe UI"/>
                <a:cs typeface="Segoe UI Semibold" panose="020B0702040204020203" pitchFamily="34" charset="0"/>
              </a:rPr>
              <a:t>multi-cloud</a:t>
            </a:r>
          </a:p>
        </p:txBody>
      </p:sp>
      <p:sp>
        <p:nvSpPr>
          <p:cNvPr id="75" name="TextBox 74">
            <a:extLst>
              <a:ext uri="{FF2B5EF4-FFF2-40B4-BE49-F238E27FC236}">
                <a16:creationId xmlns:a16="http://schemas.microsoft.com/office/drawing/2014/main" id="{39384D4F-28F7-4470-9299-0FC797C42BF8}"/>
              </a:ext>
            </a:extLst>
          </p:cNvPr>
          <p:cNvSpPr txBox="1"/>
          <p:nvPr/>
        </p:nvSpPr>
        <p:spPr>
          <a:xfrm>
            <a:off x="5985150" y="4360733"/>
            <a:ext cx="2584023"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Extensible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Modular</a:t>
            </a:r>
          </a:p>
          <a:p>
            <a:pPr algn="ctr" defTabSz="932563">
              <a:spcAft>
                <a:spcPts val="600"/>
              </a:spcAft>
              <a:defRPr/>
            </a:pPr>
            <a:r>
              <a:rPr lang="en-US" dirty="0">
                <a:solidFill>
                  <a:srgbClr val="1A1A1A"/>
                </a:solidFill>
                <a:latin typeface="Segoe UI"/>
                <a:cs typeface="Segoe UI Semibold" panose="020B0702040204020203" pitchFamily="34" charset="0"/>
              </a:rPr>
              <a:t> pluggable</a:t>
            </a:r>
          </a:p>
          <a:p>
            <a:pPr algn="ctr" defTabSz="932563">
              <a:spcAft>
                <a:spcPts val="600"/>
              </a:spcAft>
              <a:defRPr/>
            </a:pPr>
            <a:r>
              <a:rPr lang="en-US" dirty="0">
                <a:solidFill>
                  <a:srgbClr val="1A1A1A"/>
                </a:solidFill>
                <a:latin typeface="Segoe UI"/>
                <a:cs typeface="Segoe UI Semibold" panose="020B0702040204020203" pitchFamily="34" charset="0"/>
              </a:rPr>
              <a:t>Hookable</a:t>
            </a:r>
          </a:p>
          <a:p>
            <a:pPr algn="ctr" defTabSz="932563">
              <a:spcAft>
                <a:spcPts val="600"/>
              </a:spcAft>
              <a:defRPr/>
            </a:pPr>
            <a:r>
              <a:rPr lang="en-US" dirty="0">
                <a:solidFill>
                  <a:srgbClr val="1A1A1A"/>
                </a:solidFill>
                <a:latin typeface="Segoe UI"/>
                <a:cs typeface="Segoe UI Semibold" panose="020B0702040204020203" pitchFamily="34" charset="0"/>
              </a:rPr>
              <a:t>composable</a:t>
            </a:r>
          </a:p>
        </p:txBody>
      </p:sp>
      <p:sp>
        <p:nvSpPr>
          <p:cNvPr id="2" name="Rectangle: Rounded Corners 34">
            <a:extLst>
              <a:ext uri="{FF2B5EF4-FFF2-40B4-BE49-F238E27FC236}">
                <a16:creationId xmlns:a16="http://schemas.microsoft.com/office/drawing/2014/main" id="{752994D6-509D-3E0E-371E-2926D8786027}"/>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3" name="Group 2">
            <a:extLst>
              <a:ext uri="{FF2B5EF4-FFF2-40B4-BE49-F238E27FC236}">
                <a16:creationId xmlns:a16="http://schemas.microsoft.com/office/drawing/2014/main" id="{788B71B8-88D7-4A2B-E233-31EBBDABCDD8}"/>
              </a:ext>
            </a:extLst>
          </p:cNvPr>
          <p:cNvGrpSpPr/>
          <p:nvPr/>
        </p:nvGrpSpPr>
        <p:grpSpPr>
          <a:xfrm>
            <a:off x="844748" y="5529782"/>
            <a:ext cx="410480" cy="396192"/>
            <a:chOff x="2368476" y="589018"/>
            <a:chExt cx="1012508" cy="977265"/>
          </a:xfrm>
        </p:grpSpPr>
        <p:sp>
          <p:nvSpPr>
            <p:cNvPr id="4" name="Freeform: Shape 3">
              <a:extLst>
                <a:ext uri="{FF2B5EF4-FFF2-40B4-BE49-F238E27FC236}">
                  <a16:creationId xmlns:a16="http://schemas.microsoft.com/office/drawing/2014/main" id="{8F9CC6B1-4A1C-DA99-42E0-452A907B1B7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5" name="Freeform: Shape 4">
              <a:extLst>
                <a:ext uri="{FF2B5EF4-FFF2-40B4-BE49-F238E27FC236}">
                  <a16:creationId xmlns:a16="http://schemas.microsoft.com/office/drawing/2014/main" id="{D70F7AD0-1162-0866-C296-C46458BE7F51}"/>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D5EFFC24-CD19-E45A-E8A3-7EE393999F24}"/>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 name="Freeform: Shape 6">
              <a:extLst>
                <a:ext uri="{FF2B5EF4-FFF2-40B4-BE49-F238E27FC236}">
                  <a16:creationId xmlns:a16="http://schemas.microsoft.com/office/drawing/2014/main" id="{66D8A5D2-C474-195D-BE56-4B14DB46F21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32A20CEE-8D5F-0730-C21E-922A67A925A8}"/>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C85E34D5-6EE5-48C8-2031-EDA23FFE01B1}"/>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CBB01C63-B5A1-C8E9-63AE-A039D71D0AE0}"/>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582A7CC6-C3E0-F376-C26F-004BB4927273}"/>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BAF01FF6-0BED-0134-3BA9-1D9FC201201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5DEB708A-04F0-138A-4A09-00C6F945CB8B}"/>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92E087A5-78DA-A6D6-418D-2CD46026EC28}"/>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0B991223-152F-668C-E84B-4BAEC3799EF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45A6618D-5C58-B1B4-488E-31427393994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F170CD4D-4402-17A2-786F-7066798AC43B}"/>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9814458F-3C1C-D6AB-2CDD-B7B29275EB6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A67D08A7-484B-210A-7D79-2999C8BD0E9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10A66A1C-C3A3-2FC9-254D-61A53DE70DD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A5DEA859-81B9-C709-287D-38EDC3FD174D}"/>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C9FC3198-F756-DDAA-E9BA-C58A9F1BC32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1A12A3E0-2F2C-5DA7-3284-721DE673FE9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AE762EBB-8DC4-E6BB-5E13-69DF72DA07F8}"/>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560970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wipe(up)">
                                      <p:cBhvr>
                                        <p:cTn id="13" dur="500"/>
                                        <p:tgtEl>
                                          <p:spTgt spid="7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barn(outVertical)">
                                      <p:cBhvr>
                                        <p:cTn id="17" dur="10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74"/>
                                        </p:tgtEl>
                                        <p:attrNameLst>
                                          <p:attrName>style.visibility</p:attrName>
                                        </p:attrNameLst>
                                      </p:cBhvr>
                                      <p:to>
                                        <p:strVal val="visible"/>
                                      </p:to>
                                    </p:set>
                                    <p:anim calcmode="lin" valueType="num">
                                      <p:cBhvr>
                                        <p:cTn id="22" dur="500" fill="hold"/>
                                        <p:tgtEl>
                                          <p:spTgt spid="74"/>
                                        </p:tgtEl>
                                        <p:attrNameLst>
                                          <p:attrName>ppt_w</p:attrName>
                                        </p:attrNameLst>
                                      </p:cBhvr>
                                      <p:tavLst>
                                        <p:tav tm="0">
                                          <p:val>
                                            <p:fltVal val="0"/>
                                          </p:val>
                                        </p:tav>
                                        <p:tav tm="100000">
                                          <p:val>
                                            <p:strVal val="#ppt_w"/>
                                          </p:val>
                                        </p:tav>
                                      </p:tavLst>
                                    </p:anim>
                                    <p:anim calcmode="lin" valueType="num">
                                      <p:cBhvr>
                                        <p:cTn id="23" dur="500" fill="hold"/>
                                        <p:tgtEl>
                                          <p:spTgt spid="74"/>
                                        </p:tgtEl>
                                        <p:attrNameLst>
                                          <p:attrName>ppt_h</p:attrName>
                                        </p:attrNameLst>
                                      </p:cBhvr>
                                      <p:tavLst>
                                        <p:tav tm="0">
                                          <p:val>
                                            <p:fltVal val="0"/>
                                          </p:val>
                                        </p:tav>
                                        <p:tav tm="100000">
                                          <p:val>
                                            <p:strVal val="#ppt_h"/>
                                          </p:val>
                                        </p:tav>
                                      </p:tavLst>
                                    </p:anim>
                                    <p:animEffect transition="in" filter="fade">
                                      <p:cBhvr>
                                        <p:cTn id="24" dur="500"/>
                                        <p:tgtEl>
                                          <p:spTgt spid="74"/>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75"/>
                                        </p:tgtEl>
                                        <p:attrNameLst>
                                          <p:attrName>style.visibility</p:attrName>
                                        </p:attrNameLst>
                                      </p:cBhvr>
                                      <p:to>
                                        <p:strVal val="visible"/>
                                      </p:to>
                                    </p:set>
                                    <p:anim calcmode="lin" valueType="num">
                                      <p:cBhvr>
                                        <p:cTn id="29" dur="500" fill="hold"/>
                                        <p:tgtEl>
                                          <p:spTgt spid="75"/>
                                        </p:tgtEl>
                                        <p:attrNameLst>
                                          <p:attrName>ppt_w</p:attrName>
                                        </p:attrNameLst>
                                      </p:cBhvr>
                                      <p:tavLst>
                                        <p:tav tm="0">
                                          <p:val>
                                            <p:fltVal val="0"/>
                                          </p:val>
                                        </p:tav>
                                        <p:tav tm="100000">
                                          <p:val>
                                            <p:strVal val="#ppt_w"/>
                                          </p:val>
                                        </p:tav>
                                      </p:tavLst>
                                    </p:anim>
                                    <p:anim calcmode="lin" valueType="num">
                                      <p:cBhvr>
                                        <p:cTn id="30" dur="500" fill="hold"/>
                                        <p:tgtEl>
                                          <p:spTgt spid="75"/>
                                        </p:tgtEl>
                                        <p:attrNameLst>
                                          <p:attrName>ppt_h</p:attrName>
                                        </p:attrNameLst>
                                      </p:cBhvr>
                                      <p:tavLst>
                                        <p:tav tm="0">
                                          <p:val>
                                            <p:fltVal val="0"/>
                                          </p:val>
                                        </p:tav>
                                        <p:tav tm="100000">
                                          <p:val>
                                            <p:strVal val="#ppt_h"/>
                                          </p:val>
                                        </p:tav>
                                      </p:tavLst>
                                    </p:anim>
                                    <p:animEffect transition="in" filter="fade">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72"/>
                                        </p:tgtEl>
                                        <p:attrNameLst>
                                          <p:attrName>style.visibility</p:attrName>
                                        </p:attrNameLst>
                                      </p:cBhvr>
                                      <p:to>
                                        <p:strVal val="visible"/>
                                      </p:to>
                                    </p:set>
                                    <p:anim calcmode="lin" valueType="num">
                                      <p:cBhvr>
                                        <p:cTn id="36" dur="500" fill="hold"/>
                                        <p:tgtEl>
                                          <p:spTgt spid="72"/>
                                        </p:tgtEl>
                                        <p:attrNameLst>
                                          <p:attrName>ppt_w</p:attrName>
                                        </p:attrNameLst>
                                      </p:cBhvr>
                                      <p:tavLst>
                                        <p:tav tm="0">
                                          <p:val>
                                            <p:fltVal val="0"/>
                                          </p:val>
                                        </p:tav>
                                        <p:tav tm="100000">
                                          <p:val>
                                            <p:strVal val="#ppt_w"/>
                                          </p:val>
                                        </p:tav>
                                      </p:tavLst>
                                    </p:anim>
                                    <p:anim calcmode="lin" valueType="num">
                                      <p:cBhvr>
                                        <p:cTn id="37" dur="500" fill="hold"/>
                                        <p:tgtEl>
                                          <p:spTgt spid="72"/>
                                        </p:tgtEl>
                                        <p:attrNameLst>
                                          <p:attrName>ppt_h</p:attrName>
                                        </p:attrNameLst>
                                      </p:cBhvr>
                                      <p:tavLst>
                                        <p:tav tm="0">
                                          <p:val>
                                            <p:fltVal val="0"/>
                                          </p:val>
                                        </p:tav>
                                        <p:tav tm="100000">
                                          <p:val>
                                            <p:strVal val="#ppt_h"/>
                                          </p:val>
                                        </p:tav>
                                      </p:tavLst>
                                    </p:anim>
                                    <p:animEffect transition="in" filter="fade">
                                      <p:cBhvr>
                                        <p:cTn id="3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4" grpId="0"/>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7" descr="A person with a white beard and mustache wearing a suit and tie&#10;&#10;Description automatically generated with low confidence">
            <a:extLst>
              <a:ext uri="{FF2B5EF4-FFF2-40B4-BE49-F238E27FC236}">
                <a16:creationId xmlns:a16="http://schemas.microsoft.com/office/drawing/2014/main" id="{6EA4C0DA-B843-4817-85B0-93213F9BA42C}"/>
              </a:ext>
            </a:extLst>
          </p:cNvPr>
          <p:cNvPicPr>
            <a:picLocks noChangeAspect="1"/>
          </p:cNvPicPr>
          <p:nvPr/>
        </p:nvPicPr>
        <p:blipFill>
          <a:blip r:embed="rId3"/>
          <a:srcRect t="12500" b="12500"/>
          <a:stretch>
            <a:fillRect/>
          </a:stretch>
        </p:blipFill>
        <p:spPr>
          <a:xfrm>
            <a:off x="7347616" y="1032736"/>
            <a:ext cx="2102096" cy="2102095"/>
          </a:xfrm>
          <a:prstGeom prst="ellipse">
            <a:avLst/>
          </a:prstGeom>
        </p:spPr>
      </p:pic>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lstStyle/>
          <a:p>
            <a:pPr algn="ctr"/>
            <a:r>
              <a:rPr lang="en-US" sz="180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vert="horz" wrap="square" lIns="0" tIns="0" rIns="0" bIns="0" rtlCol="0" anchor="t">
            <a:spAutoFit/>
          </a:bodyPr>
          <a:lstStyle/>
          <a:p>
            <a:pPr algn="ctr"/>
            <a:r>
              <a:rPr lang="en-US" sz="2800" dirty="0">
                <a:cs typeface="Segoe UI"/>
              </a:rPr>
              <a:t>Larry Wall</a:t>
            </a:r>
            <a:endParaRPr lang="en-US" dirty="0"/>
          </a:p>
        </p:txBody>
      </p:sp>
      <p:grpSp>
        <p:nvGrpSpPr>
          <p:cNvPr id="14" name="Group 13">
            <a:extLst>
              <a:ext uri="{FF2B5EF4-FFF2-40B4-BE49-F238E27FC236}">
                <a16:creationId xmlns:a16="http://schemas.microsoft.com/office/drawing/2014/main" id="{4234FA74-EA99-4E16-8D9E-7F52111B2B76}"/>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B5E1353C-EA6B-4FB4-8D0A-E69A4FA6EE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8" name="TextBox 17">
              <a:extLst>
                <a:ext uri="{FF2B5EF4-FFF2-40B4-BE49-F238E27FC236}">
                  <a16:creationId xmlns:a16="http://schemas.microsoft.com/office/drawing/2014/main" id="{B19C888F-005A-4C47-B119-351EE2B96D96}"/>
                </a:ext>
              </a:extLst>
            </p:cNvPr>
            <p:cNvSpPr txBox="1"/>
            <p:nvPr/>
          </p:nvSpPr>
          <p:spPr>
            <a:xfrm>
              <a:off x="525538" y="3888340"/>
              <a:ext cx="2986715" cy="553998"/>
            </a:xfrm>
            <a:prstGeom prst="rect">
              <a:avLst/>
            </a:prstGeom>
            <a:noFill/>
          </p:spPr>
          <p:txBody>
            <a:bodyPr wrap="none" lIns="0" tIns="0" rIns="0" bIns="0" rtlCol="0">
              <a:spAutoFit/>
            </a:bodyPr>
            <a:lstStyle/>
            <a:p>
              <a:pPr algn="l"/>
              <a:r>
                <a:rPr lang="en-US" sz="3600" dirty="0">
                  <a:solidFill>
                    <a:schemeClr val="accent3"/>
                  </a:solidFill>
                </a:rPr>
                <a:t>Azure Dev Day</a:t>
              </a:r>
            </a:p>
          </p:txBody>
        </p:sp>
      </p:grpSp>
      <p:sp>
        <p:nvSpPr>
          <p:cNvPr id="10" name="TextBox 20">
            <a:extLst>
              <a:ext uri="{FF2B5EF4-FFF2-40B4-BE49-F238E27FC236}">
                <a16:creationId xmlns:a16="http://schemas.microsoft.com/office/drawing/2014/main" id="{C715A1A4-CD97-472A-896A-2D78E409FCD4}"/>
              </a:ext>
            </a:extLst>
          </p:cNvPr>
          <p:cNvSpPr txBox="1"/>
          <p:nvPr/>
        </p:nvSpPr>
        <p:spPr>
          <a:xfrm>
            <a:off x="6580944" y="4703641"/>
            <a:ext cx="3919084" cy="276999"/>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dirty="0">
                <a:latin typeface="Segoe UI" panose="020B0502040204020203" pitchFamily="34" charset="0"/>
              </a:rPr>
              <a:t>Larry.wall@microsoft.com</a:t>
            </a:r>
          </a:p>
        </p:txBody>
      </p:sp>
      <p:pic>
        <p:nvPicPr>
          <p:cNvPr id="11" name="Graphic 12">
            <a:extLst>
              <a:ext uri="{FF2B5EF4-FFF2-40B4-BE49-F238E27FC236}">
                <a16:creationId xmlns:a16="http://schemas.microsoft.com/office/drawing/2014/main" id="{F9E0B09C-2D94-4B2E-AACB-1D8466E85F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4211" y="5197455"/>
            <a:ext cx="355765" cy="355765"/>
          </a:xfrm>
          <a:prstGeom prst="rect">
            <a:avLst/>
          </a:prstGeom>
        </p:spPr>
      </p:pic>
      <p:pic>
        <p:nvPicPr>
          <p:cNvPr id="12" name="Graphic 14">
            <a:extLst>
              <a:ext uri="{FF2B5EF4-FFF2-40B4-BE49-F238E27FC236}">
                <a16:creationId xmlns:a16="http://schemas.microsoft.com/office/drawing/2014/main" id="{19B443EF-13DC-4BE2-B14B-15A821F4112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65160" y="4651356"/>
            <a:ext cx="393700" cy="393700"/>
          </a:xfrm>
          <a:prstGeom prst="rect">
            <a:avLst/>
          </a:prstGeom>
        </p:spPr>
      </p:pic>
      <p:pic>
        <p:nvPicPr>
          <p:cNvPr id="13" name="Graphic 18">
            <a:extLst>
              <a:ext uri="{FF2B5EF4-FFF2-40B4-BE49-F238E27FC236}">
                <a16:creationId xmlns:a16="http://schemas.microsoft.com/office/drawing/2014/main" id="{924065D1-A89D-4719-BBED-1319B8F849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88680" y="5705619"/>
            <a:ext cx="351296" cy="351296"/>
          </a:xfrm>
          <a:prstGeom prst="rect">
            <a:avLst/>
          </a:prstGeom>
        </p:spPr>
      </p:pic>
      <p:sp>
        <p:nvSpPr>
          <p:cNvPr id="19" name="TextBox 23">
            <a:extLst>
              <a:ext uri="{FF2B5EF4-FFF2-40B4-BE49-F238E27FC236}">
                <a16:creationId xmlns:a16="http://schemas.microsoft.com/office/drawing/2014/main" id="{F87043AA-A8C0-4436-A68C-066671263920}"/>
              </a:ext>
            </a:extLst>
          </p:cNvPr>
          <p:cNvSpPr txBox="1"/>
          <p:nvPr/>
        </p:nvSpPr>
        <p:spPr>
          <a:xfrm>
            <a:off x="6463634" y="5183888"/>
            <a:ext cx="5382161" cy="369332"/>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dirty="0"/>
              <a:t>https://www.linkedin.com/in/larry-wall-58525911</a:t>
            </a:r>
          </a:p>
        </p:txBody>
      </p:sp>
      <p:sp>
        <p:nvSpPr>
          <p:cNvPr id="20" name="TextBox 27">
            <a:extLst>
              <a:ext uri="{FF2B5EF4-FFF2-40B4-BE49-F238E27FC236}">
                <a16:creationId xmlns:a16="http://schemas.microsoft.com/office/drawing/2014/main" id="{6E5B1544-D3B5-43EE-9BF7-A49B31FDBA1D}"/>
              </a:ext>
            </a:extLst>
          </p:cNvPr>
          <p:cNvSpPr txBox="1"/>
          <p:nvPr/>
        </p:nvSpPr>
        <p:spPr>
          <a:xfrm>
            <a:off x="6463635" y="5696601"/>
            <a:ext cx="3933825" cy="369332"/>
          </a:xfrm>
          <a:prstGeom prst="rect">
            <a:avLst/>
          </a:prstGeom>
          <a:no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800" dirty="0">
                <a:ea typeface="+mn-lt"/>
                <a:cs typeface="+mn-lt"/>
              </a:rPr>
              <a:t>https://github.com/larrywa</a:t>
            </a:r>
            <a:endParaRPr lang="en-US" sz="1800" dirty="0"/>
          </a:p>
        </p:txBody>
      </p:sp>
    </p:spTree>
    <p:extLst>
      <p:ext uri="{BB962C8B-B14F-4D97-AF65-F5344CB8AC3E}">
        <p14:creationId xmlns:p14="http://schemas.microsoft.com/office/powerpoint/2010/main" val="36818679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Kubernetes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Empowering you to do more</a:t>
            </a: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endParaRPr lang="en-US" sz="1100" dirty="0">
              <a:solidFill>
                <a:schemeClr val="bg1">
                  <a:lumMod val="65000"/>
                </a:schemeClr>
              </a:solidFill>
              <a:latin typeface="Segoe UI"/>
              <a:cs typeface="Segoe UI" panose="020B0502040204020203" pitchFamily="34" charset="0"/>
            </a:endParaRP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62" name="Group 61">
            <a:extLst>
              <a:ext uri="{FF2B5EF4-FFF2-40B4-BE49-F238E27FC236}">
                <a16:creationId xmlns:a16="http://schemas.microsoft.com/office/drawing/2014/main" id="{C3623416-C2CB-4F22-AC4D-175EC62A431D}"/>
              </a:ext>
            </a:extLst>
          </p:cNvPr>
          <p:cNvGrpSpPr/>
          <p:nvPr/>
        </p:nvGrpSpPr>
        <p:grpSpPr>
          <a:xfrm>
            <a:off x="6331568" y="1920561"/>
            <a:ext cx="1878319" cy="1845152"/>
            <a:chOff x="5189537" y="1921279"/>
            <a:chExt cx="2057401" cy="2057401"/>
          </a:xfrm>
        </p:grpSpPr>
        <p:sp>
          <p:nvSpPr>
            <p:cNvPr id="63" name="Oval 62">
              <a:extLst>
                <a:ext uri="{FF2B5EF4-FFF2-40B4-BE49-F238E27FC236}">
                  <a16:creationId xmlns:a16="http://schemas.microsoft.com/office/drawing/2014/main" id="{C045634E-FD2F-49B3-8632-2DD236E7480F}"/>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18FAE053-341A-4FE4-A936-0D36B894E66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65" name="Straight Connector 64">
            <a:extLst>
              <a:ext uri="{FF2B5EF4-FFF2-40B4-BE49-F238E27FC236}">
                <a16:creationId xmlns:a16="http://schemas.microsoft.com/office/drawing/2014/main" id="{ADC7B043-C48A-4A19-8CE6-C14A35B07813}"/>
              </a:ext>
            </a:extLst>
          </p:cNvPr>
          <p:cNvCxnSpPr>
            <a:cxnSpLocks/>
          </p:cNvCxnSpPr>
          <p:nvPr/>
        </p:nvCxnSpPr>
        <p:spPr>
          <a:xfrm>
            <a:off x="7276540" y="4026120"/>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74756264-C49B-47A9-B9E5-B69B89F258CB}"/>
              </a:ext>
            </a:extLst>
          </p:cNvPr>
          <p:cNvGrpSpPr/>
          <p:nvPr/>
        </p:nvGrpSpPr>
        <p:grpSpPr>
          <a:xfrm>
            <a:off x="3383666" y="4093510"/>
            <a:ext cx="7649265" cy="146891"/>
            <a:chOff x="2059640" y="4770807"/>
            <a:chExt cx="7650354" cy="146912"/>
          </a:xfrm>
        </p:grpSpPr>
        <p:cxnSp>
          <p:nvCxnSpPr>
            <p:cNvPr id="68" name="Straight Connector 67">
              <a:extLst>
                <a:ext uri="{FF2B5EF4-FFF2-40B4-BE49-F238E27FC236}">
                  <a16:creationId xmlns:a16="http://schemas.microsoft.com/office/drawing/2014/main" id="{56583134-0C1A-4482-8C91-A31C2A96128B}"/>
                </a:ext>
              </a:extLst>
            </p:cNvPr>
            <p:cNvCxnSpPr>
              <a:cxnSpLocks/>
            </p:cNvCxnSpPr>
            <p:nvPr/>
          </p:nvCxnSpPr>
          <p:spPr>
            <a:xfrm>
              <a:off x="2294683" y="4844264"/>
              <a:ext cx="21124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40811596-F5C9-4570-8EB1-8FB2BEFDAE24}"/>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0" name="Oval 69">
              <a:extLst>
                <a:ext uri="{FF2B5EF4-FFF2-40B4-BE49-F238E27FC236}">
                  <a16:creationId xmlns:a16="http://schemas.microsoft.com/office/drawing/2014/main" id="{DA25F0E6-6C9B-46E2-9223-4B25D19D0164}"/>
                </a:ext>
              </a:extLst>
            </p:cNvPr>
            <p:cNvSpPr/>
            <p:nvPr/>
          </p:nvSpPr>
          <p:spPr bwMode="auto">
            <a:xfrm rot="16200000">
              <a:off x="4573488"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1" name="Oval 70">
              <a:extLst>
                <a:ext uri="{FF2B5EF4-FFF2-40B4-BE49-F238E27FC236}">
                  <a16:creationId xmlns:a16="http://schemas.microsoft.com/office/drawing/2014/main" id="{A26498CF-FCE4-4854-B065-4FD8FF95C7E3}"/>
                </a:ext>
              </a:extLst>
            </p:cNvPr>
            <p:cNvSpPr/>
            <p:nvPr/>
          </p:nvSpPr>
          <p:spPr bwMode="auto">
            <a:xfrm rot="16200000">
              <a:off x="9563082"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72" name="Oval 71">
              <a:extLst>
                <a:ext uri="{FF2B5EF4-FFF2-40B4-BE49-F238E27FC236}">
                  <a16:creationId xmlns:a16="http://schemas.microsoft.com/office/drawing/2014/main" id="{AA178D94-F93F-4FA0-9D42-56BD02D659FC}"/>
                </a:ext>
              </a:extLst>
            </p:cNvPr>
            <p:cNvSpPr/>
            <p:nvPr/>
          </p:nvSpPr>
          <p:spPr bwMode="auto">
            <a:xfrm rot="16200000">
              <a:off x="720165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73" name="Straight Connector 72">
              <a:extLst>
                <a:ext uri="{FF2B5EF4-FFF2-40B4-BE49-F238E27FC236}">
                  <a16:creationId xmlns:a16="http://schemas.microsoft.com/office/drawing/2014/main" id="{501E59CD-059B-4031-906B-2F74965ABF74}"/>
                </a:ext>
              </a:extLst>
            </p:cNvPr>
            <p:cNvCxnSpPr>
              <a:cxnSpLocks/>
              <a:stCxn id="70" idx="4"/>
              <a:endCxn id="72" idx="0"/>
            </p:cNvCxnSpPr>
            <p:nvPr/>
          </p:nvCxnSpPr>
          <p:spPr>
            <a:xfrm>
              <a:off x="4720399" y="4844262"/>
              <a:ext cx="24812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A28C5AD-1DD2-4D8D-AB26-EF3EB47CE706}"/>
                </a:ext>
              </a:extLst>
            </p:cNvPr>
            <p:cNvCxnSpPr>
              <a:cxnSpLocks/>
              <a:stCxn id="72" idx="4"/>
            </p:cNvCxnSpPr>
            <p:nvPr/>
          </p:nvCxnSpPr>
          <p:spPr>
            <a:xfrm>
              <a:off x="7348562" y="4844262"/>
              <a:ext cx="220276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753514FC-F13D-49DA-9294-DC797B165ED5}"/>
              </a:ext>
            </a:extLst>
          </p:cNvPr>
          <p:cNvGrpSpPr/>
          <p:nvPr/>
        </p:nvGrpSpPr>
        <p:grpSpPr>
          <a:xfrm>
            <a:off x="2423097" y="4456394"/>
            <a:ext cx="9669860" cy="1126420"/>
            <a:chOff x="892527" y="5161751"/>
            <a:chExt cx="10489848" cy="1243103"/>
          </a:xfrm>
        </p:grpSpPr>
        <p:sp>
          <p:nvSpPr>
            <p:cNvPr id="76" name="TextBox 75">
              <a:extLst>
                <a:ext uri="{FF2B5EF4-FFF2-40B4-BE49-F238E27FC236}">
                  <a16:creationId xmlns:a16="http://schemas.microsoft.com/office/drawing/2014/main" id="{C66E1313-5D48-4A2A-9FC6-C11ED098CAFF}"/>
                </a:ext>
              </a:extLst>
            </p:cNvPr>
            <p:cNvSpPr txBox="1"/>
            <p:nvPr/>
          </p:nvSpPr>
          <p:spPr>
            <a:xfrm>
              <a:off x="892527" y="5211744"/>
              <a:ext cx="2481138" cy="1143127"/>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Deploy your applications quickly and predictably</a:t>
              </a:r>
            </a:p>
          </p:txBody>
        </p:sp>
        <p:sp>
          <p:nvSpPr>
            <p:cNvPr id="77" name="TextBox 76">
              <a:extLst>
                <a:ext uri="{FF2B5EF4-FFF2-40B4-BE49-F238E27FC236}">
                  <a16:creationId xmlns:a16="http://schemas.microsoft.com/office/drawing/2014/main" id="{BA76E564-8891-4AC9-97BC-F14001DB7046}"/>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Scale your applications on the fly</a:t>
              </a:r>
            </a:p>
          </p:txBody>
        </p:sp>
        <p:sp>
          <p:nvSpPr>
            <p:cNvPr id="78" name="TextBox 77">
              <a:extLst>
                <a:ext uri="{FF2B5EF4-FFF2-40B4-BE49-F238E27FC236}">
                  <a16:creationId xmlns:a16="http://schemas.microsoft.com/office/drawing/2014/main" id="{87F50261-0558-4DFD-90D3-7E728E6B5277}"/>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Roll out </a:t>
              </a:r>
              <a:br>
                <a:rPr lang="en-US">
                  <a:solidFill>
                    <a:srgbClr val="1A1A1A"/>
                  </a:solidFill>
                  <a:latin typeface="Segoe UI"/>
                  <a:cs typeface="Segoe UI Semibold" panose="020B0702040204020203" pitchFamily="34" charset="0"/>
                </a:rPr>
              </a:br>
              <a:r>
                <a:rPr lang="en-US">
                  <a:solidFill>
                    <a:srgbClr val="1A1A1A"/>
                  </a:solidFill>
                  <a:latin typeface="Segoe UI"/>
                  <a:cs typeface="Segoe UI Semibold" panose="020B0702040204020203" pitchFamily="34" charset="0"/>
                </a:rPr>
                <a:t>new features seamlessly</a:t>
              </a:r>
            </a:p>
          </p:txBody>
        </p:sp>
        <p:sp>
          <p:nvSpPr>
            <p:cNvPr id="79" name="TextBox 78">
              <a:extLst>
                <a:ext uri="{FF2B5EF4-FFF2-40B4-BE49-F238E27FC236}">
                  <a16:creationId xmlns:a16="http://schemas.microsoft.com/office/drawing/2014/main" id="{680FE795-DB9D-4A22-8520-454E4563DF83}"/>
                </a:ext>
              </a:extLst>
            </p:cNvPr>
            <p:cNvSpPr txBox="1"/>
            <p:nvPr/>
          </p:nvSpPr>
          <p:spPr>
            <a:xfrm>
              <a:off x="8974718" y="5161751"/>
              <a:ext cx="2407657" cy="1243103"/>
            </a:xfrm>
            <a:prstGeom prst="rect">
              <a:avLst/>
            </a:prstGeom>
            <a:noFill/>
          </p:spPr>
          <p:txBody>
            <a:bodyPr wrap="square" lIns="146283" tIns="146283" rIns="146283" bIns="146283" rtlCol="0" anchor="ctr">
              <a:spAutoFit/>
            </a:bodyPr>
            <a:lstStyle/>
            <a:p>
              <a:pPr algn="ctr" defTabSz="932563">
                <a:spcAft>
                  <a:spcPts val="600"/>
                </a:spcAft>
                <a:defRPr/>
              </a:pPr>
              <a:r>
                <a:rPr lang="en-US" dirty="0">
                  <a:solidFill>
                    <a:srgbClr val="1A1A1A"/>
                  </a:solidFill>
                  <a:latin typeface="Segoe UI"/>
                  <a:cs typeface="Segoe UI Semibold" panose="020B0702040204020203" pitchFamily="34" charset="0"/>
                </a:rPr>
                <a:t>Limit hardware usage to required resources only</a:t>
              </a:r>
            </a:p>
          </p:txBody>
        </p:sp>
      </p:grpSp>
      <p:sp>
        <p:nvSpPr>
          <p:cNvPr id="2" name="Rectangle: Rounded Corners 34">
            <a:extLst>
              <a:ext uri="{FF2B5EF4-FFF2-40B4-BE49-F238E27FC236}">
                <a16:creationId xmlns:a16="http://schemas.microsoft.com/office/drawing/2014/main" id="{0CAA9369-73FB-1E9A-B21A-75D23BED3E67}"/>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3" name="Group 2">
            <a:extLst>
              <a:ext uri="{FF2B5EF4-FFF2-40B4-BE49-F238E27FC236}">
                <a16:creationId xmlns:a16="http://schemas.microsoft.com/office/drawing/2014/main" id="{0F8C4FAC-5F36-00ED-36C4-A7F8E76B58AB}"/>
              </a:ext>
            </a:extLst>
          </p:cNvPr>
          <p:cNvGrpSpPr/>
          <p:nvPr/>
        </p:nvGrpSpPr>
        <p:grpSpPr>
          <a:xfrm>
            <a:off x="844748" y="5529782"/>
            <a:ext cx="410480" cy="396192"/>
            <a:chOff x="2368476" y="589018"/>
            <a:chExt cx="1012508" cy="977265"/>
          </a:xfrm>
        </p:grpSpPr>
        <p:sp>
          <p:nvSpPr>
            <p:cNvPr id="4" name="Freeform: Shape 3">
              <a:extLst>
                <a:ext uri="{FF2B5EF4-FFF2-40B4-BE49-F238E27FC236}">
                  <a16:creationId xmlns:a16="http://schemas.microsoft.com/office/drawing/2014/main" id="{4C2F45FA-7563-636C-A848-8BF53CA7BB1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5" name="Freeform: Shape 4">
              <a:extLst>
                <a:ext uri="{FF2B5EF4-FFF2-40B4-BE49-F238E27FC236}">
                  <a16:creationId xmlns:a16="http://schemas.microsoft.com/office/drawing/2014/main" id="{64547F61-0AA2-F998-6878-114D3C2A3F0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EA6D91C1-D12A-AD9D-66F6-1D47F969D6A2}"/>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7" name="Freeform: Shape 6">
              <a:extLst>
                <a:ext uri="{FF2B5EF4-FFF2-40B4-BE49-F238E27FC236}">
                  <a16:creationId xmlns:a16="http://schemas.microsoft.com/office/drawing/2014/main" id="{C37094FD-D9AA-AFD3-93F9-69C8EF02E9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48E2672B-FAD7-9AAB-4CD7-5B9EC44512F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81814D51-F72D-80D6-CB80-BC9687F198D0}"/>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3FA07469-A29F-BA4A-7B01-C8698EBF6E1C}"/>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D1FA9E06-97E8-AD0A-9BF6-BED2CC62972D}"/>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2120EAE9-54AA-8978-2879-8FDDD3C0625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A0902EF2-5EB0-84C7-D580-4FCB0B95B5D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24A3C5D9-D400-9714-6ACC-1C4CACC258A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016DC0C1-5627-54EA-B57F-4A71F4E0E666}"/>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4A97AD06-CEAD-8EB8-FEE8-0667DCDF4ABA}"/>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8B8B2A0B-1851-B00E-7E16-C8BDBFDF409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38500E12-D50D-A334-4071-7C6755CFCCFB}"/>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F441B4A4-8B82-02DC-A6BF-77F463D60DC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ED4BFFF3-F5E2-971B-65C5-A2E20E1A9AB5}"/>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8220AE63-8237-76DE-65E8-31D426F61403}"/>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EDFF0924-ABE5-6A54-BF8F-614E56AFA44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03B4AB73-3CC4-B132-F8E7-62FF235AE1F2}"/>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93C293DD-EAE5-F630-C2AF-FAFB567E2CA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3177007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65"/>
                                        </p:tgtEl>
                                        <p:attrNameLst>
                                          <p:attrName>style.visibility</p:attrName>
                                        </p:attrNameLst>
                                      </p:cBhvr>
                                      <p:to>
                                        <p:strVal val="visible"/>
                                      </p:to>
                                    </p:set>
                                    <p:animEffect transition="in" filter="wipe(up)">
                                      <p:cBhvr>
                                        <p:cTn id="13" dur="500"/>
                                        <p:tgtEl>
                                          <p:spTgt spid="65"/>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barn(outVertical)">
                                      <p:cBhvr>
                                        <p:cTn id="17" dur="1000"/>
                                        <p:tgtEl>
                                          <p:spTgt spid="67"/>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75"/>
                                        </p:tgtEl>
                                        <p:attrNameLst>
                                          <p:attrName>style.visibility</p:attrName>
                                        </p:attrNameLst>
                                      </p:cBhvr>
                                      <p:to>
                                        <p:strVal val="visible"/>
                                      </p:to>
                                    </p:set>
                                    <p:animEffect transition="in" filter="wipe(up)">
                                      <p:cBhvr>
                                        <p:cTn id="21"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What Kubernetes is not?</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sp>
        <p:nvSpPr>
          <p:cNvPr id="81" name="TextBox 80">
            <a:extLst>
              <a:ext uri="{FF2B5EF4-FFF2-40B4-BE49-F238E27FC236}">
                <a16:creationId xmlns:a16="http://schemas.microsoft.com/office/drawing/2014/main" id="{9E7CB223-6CB7-4393-B035-05A99FAE2FE1}"/>
              </a:ext>
            </a:extLst>
          </p:cNvPr>
          <p:cNvSpPr txBox="1"/>
          <p:nvPr/>
        </p:nvSpPr>
        <p:spPr>
          <a:xfrm>
            <a:off x="3278239" y="1924940"/>
            <a:ext cx="8583759" cy="3810274"/>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Kubernetes is </a:t>
            </a:r>
            <a:r>
              <a:rPr kumimoji="0" lang="en-US" sz="2400" b="1"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not</a:t>
            </a: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 a traditional all-inclusive PaaS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Default solutions are optional and pluggable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Kubernetes does </a:t>
            </a:r>
            <a:r>
              <a:rPr kumimoji="0" lang="en-US" sz="2400" b="1"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not</a:t>
            </a:r>
            <a:r>
              <a:rPr kumimoji="0" lang="en-US" sz="2400" b="0" i="0" u="none" strike="noStrike" kern="1200" cap="none" spc="0" normalizeH="0" baseline="0" noProof="0" dirty="0">
                <a:ln>
                  <a:noFill/>
                </a:ln>
                <a:solidFill>
                  <a:srgbClr val="222222"/>
                </a:solidFill>
                <a:effectLst/>
                <a:uLnTx/>
                <a:uFillTx/>
                <a:latin typeface="open sans"/>
                <a:ea typeface="+mn-ea"/>
                <a:cs typeface="Segoe UI" panose="020B0502040204020203" pitchFamily="34" charset="0"/>
              </a:rPr>
              <a:t>:</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limit the types of applications supported</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deploy source code and does not build your application</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provide application-level services, such as middleware, data-processing frameworks, databases, caches, nor cluster storage systems as built-in services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dictate logging, monitoring, or alerting solutions</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000" b="0" i="0" u="none" strike="noStrike" kern="1200" cap="none" spc="0" normalizeH="0" baseline="0" noProof="0" dirty="0">
                <a:ln>
                  <a:noFill/>
                </a:ln>
                <a:solidFill>
                  <a:srgbClr val="222222"/>
                </a:solidFill>
                <a:effectLst/>
                <a:uLnTx/>
                <a:uFillTx/>
                <a:latin typeface="open sans"/>
                <a:ea typeface="+mn-ea"/>
                <a:cs typeface="+mn-cs"/>
              </a:rPr>
              <a:t>nor mandate a configuration language/system</a:t>
            </a:r>
          </a:p>
        </p:txBody>
      </p:sp>
      <p:pic>
        <p:nvPicPr>
          <p:cNvPr id="4" name="Picture 2" descr="Kubernetes (@kubernetesio) / Twitter">
            <a:extLst>
              <a:ext uri="{FF2B5EF4-FFF2-40B4-BE49-F238E27FC236}">
                <a16:creationId xmlns:a16="http://schemas.microsoft.com/office/drawing/2014/main" id="{E81CE4CD-07A0-4EF3-AE96-5562B2B2E4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5484" y="202462"/>
            <a:ext cx="1207299" cy="12072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8A891EA-82CA-4E11-83F5-0DA080E3539D}"/>
              </a:ext>
            </a:extLst>
          </p:cNvPr>
          <p:cNvPicPr>
            <a:picLocks noChangeAspect="1"/>
          </p:cNvPicPr>
          <p:nvPr/>
        </p:nvPicPr>
        <p:blipFill>
          <a:blip r:embed="rId8"/>
          <a:stretch>
            <a:fillRect/>
          </a:stretch>
        </p:blipFill>
        <p:spPr>
          <a:xfrm>
            <a:off x="3254116" y="5696599"/>
            <a:ext cx="7949873" cy="963251"/>
          </a:xfrm>
          <a:prstGeom prst="rect">
            <a:avLst/>
          </a:prstGeom>
        </p:spPr>
      </p:pic>
      <p:sp>
        <p:nvSpPr>
          <p:cNvPr id="2" name="Rectangle: Rounded Corners 34">
            <a:extLst>
              <a:ext uri="{FF2B5EF4-FFF2-40B4-BE49-F238E27FC236}">
                <a16:creationId xmlns:a16="http://schemas.microsoft.com/office/drawing/2014/main" id="{B376F977-5395-17FE-D533-FEE17F2C9AE1}"/>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75000"/>
                  </a:schemeClr>
                </a:solidFill>
                <a:latin typeface="+mj-lt"/>
                <a:ea typeface="Segoe UI" charset="0"/>
                <a:cs typeface="Segoe UI" charset="0"/>
              </a:rPr>
              <a:t>Azure Kubernetes Service (AKS)</a:t>
            </a:r>
          </a:p>
        </p:txBody>
      </p:sp>
      <p:grpSp>
        <p:nvGrpSpPr>
          <p:cNvPr id="3" name="Group 2">
            <a:extLst>
              <a:ext uri="{FF2B5EF4-FFF2-40B4-BE49-F238E27FC236}">
                <a16:creationId xmlns:a16="http://schemas.microsoft.com/office/drawing/2014/main" id="{125ACA53-581F-CB9B-2899-9189E9788483}"/>
              </a:ext>
            </a:extLst>
          </p:cNvPr>
          <p:cNvGrpSpPr/>
          <p:nvPr/>
        </p:nvGrpSpPr>
        <p:grpSpPr>
          <a:xfrm>
            <a:off x="844748" y="5529782"/>
            <a:ext cx="410480" cy="396192"/>
            <a:chOff x="2368476" y="589018"/>
            <a:chExt cx="1012508" cy="977265"/>
          </a:xfrm>
        </p:grpSpPr>
        <p:sp>
          <p:nvSpPr>
            <p:cNvPr id="5" name="Freeform: Shape 4">
              <a:extLst>
                <a:ext uri="{FF2B5EF4-FFF2-40B4-BE49-F238E27FC236}">
                  <a16:creationId xmlns:a16="http://schemas.microsoft.com/office/drawing/2014/main" id="{501AD2B8-CFAB-CCB5-3497-9B1DBC4061E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6" name="Freeform: Shape 5">
              <a:extLst>
                <a:ext uri="{FF2B5EF4-FFF2-40B4-BE49-F238E27FC236}">
                  <a16:creationId xmlns:a16="http://schemas.microsoft.com/office/drawing/2014/main" id="{71C3D054-2ABA-972E-3863-57357AD3EF3A}"/>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8" name="Freeform: Shape 7">
              <a:extLst>
                <a:ext uri="{FF2B5EF4-FFF2-40B4-BE49-F238E27FC236}">
                  <a16:creationId xmlns:a16="http://schemas.microsoft.com/office/drawing/2014/main" id="{24F8A6A6-CA4C-29D5-7561-CFFA81DB2DDD}"/>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9" name="Freeform: Shape 8">
              <a:extLst>
                <a:ext uri="{FF2B5EF4-FFF2-40B4-BE49-F238E27FC236}">
                  <a16:creationId xmlns:a16="http://schemas.microsoft.com/office/drawing/2014/main" id="{44A58178-A7F6-21DC-3A36-2881DE623D48}"/>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0" name="Freeform: Shape 9">
              <a:extLst>
                <a:ext uri="{FF2B5EF4-FFF2-40B4-BE49-F238E27FC236}">
                  <a16:creationId xmlns:a16="http://schemas.microsoft.com/office/drawing/2014/main" id="{CBFEE696-0D7A-D619-7C7F-70A2FB40D69A}"/>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1" name="Freeform: Shape 10">
              <a:extLst>
                <a:ext uri="{FF2B5EF4-FFF2-40B4-BE49-F238E27FC236}">
                  <a16:creationId xmlns:a16="http://schemas.microsoft.com/office/drawing/2014/main" id="{2FAA34E1-E679-E035-3A2C-9F050F1A5305}"/>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2" name="Freeform: Shape 11">
              <a:extLst>
                <a:ext uri="{FF2B5EF4-FFF2-40B4-BE49-F238E27FC236}">
                  <a16:creationId xmlns:a16="http://schemas.microsoft.com/office/drawing/2014/main" id="{FC9A88CC-8B42-9107-19C2-0C2E59BA6660}"/>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3" name="Freeform: Shape 12">
              <a:extLst>
                <a:ext uri="{FF2B5EF4-FFF2-40B4-BE49-F238E27FC236}">
                  <a16:creationId xmlns:a16="http://schemas.microsoft.com/office/drawing/2014/main" id="{28951E7A-1124-BDCC-9143-FD931D863AD8}"/>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 name="Freeform: Shape 13">
              <a:extLst>
                <a:ext uri="{FF2B5EF4-FFF2-40B4-BE49-F238E27FC236}">
                  <a16:creationId xmlns:a16="http://schemas.microsoft.com/office/drawing/2014/main" id="{CF36E59D-6252-7BE8-60F4-618A288E7FD4}"/>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 name="Freeform: Shape 14">
              <a:extLst>
                <a:ext uri="{FF2B5EF4-FFF2-40B4-BE49-F238E27FC236}">
                  <a16:creationId xmlns:a16="http://schemas.microsoft.com/office/drawing/2014/main" id="{138E2798-BC13-9090-9376-F40EFE74AC7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 name="Freeform: Shape 15">
              <a:extLst>
                <a:ext uri="{FF2B5EF4-FFF2-40B4-BE49-F238E27FC236}">
                  <a16:creationId xmlns:a16="http://schemas.microsoft.com/office/drawing/2014/main" id="{062404E9-FC0E-DDCF-77F5-45707275D6C1}"/>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 name="Freeform: Shape 16">
              <a:extLst>
                <a:ext uri="{FF2B5EF4-FFF2-40B4-BE49-F238E27FC236}">
                  <a16:creationId xmlns:a16="http://schemas.microsoft.com/office/drawing/2014/main" id="{11FD79B1-06E7-A0B2-0333-789D8B0A42A0}"/>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 name="Freeform: Shape 17">
              <a:extLst>
                <a:ext uri="{FF2B5EF4-FFF2-40B4-BE49-F238E27FC236}">
                  <a16:creationId xmlns:a16="http://schemas.microsoft.com/office/drawing/2014/main" id="{B5F1B479-3C33-0EFA-82E0-5B3EDBD24FC5}"/>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 name="Freeform: Shape 18">
              <a:extLst>
                <a:ext uri="{FF2B5EF4-FFF2-40B4-BE49-F238E27FC236}">
                  <a16:creationId xmlns:a16="http://schemas.microsoft.com/office/drawing/2014/main" id="{53C5D35A-B84E-76D2-95F7-24FA9642E0E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0" name="Freeform: Shape 19">
              <a:extLst>
                <a:ext uri="{FF2B5EF4-FFF2-40B4-BE49-F238E27FC236}">
                  <a16:creationId xmlns:a16="http://schemas.microsoft.com/office/drawing/2014/main" id="{39E00F93-2345-1E99-1833-F8BF6DBCE982}"/>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1" name="Freeform: Shape 20">
              <a:extLst>
                <a:ext uri="{FF2B5EF4-FFF2-40B4-BE49-F238E27FC236}">
                  <a16:creationId xmlns:a16="http://schemas.microsoft.com/office/drawing/2014/main" id="{0D6963CB-27DB-0628-10C1-1139E27A040B}"/>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2" name="Freeform: Shape 21">
              <a:extLst>
                <a:ext uri="{FF2B5EF4-FFF2-40B4-BE49-F238E27FC236}">
                  <a16:creationId xmlns:a16="http://schemas.microsoft.com/office/drawing/2014/main" id="{C87F2F21-6163-89C2-5BA3-8295CA8018A1}"/>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3" name="Freeform: Shape 22">
              <a:extLst>
                <a:ext uri="{FF2B5EF4-FFF2-40B4-BE49-F238E27FC236}">
                  <a16:creationId xmlns:a16="http://schemas.microsoft.com/office/drawing/2014/main" id="{1990B8D4-379D-B0EC-36B6-2AAF6D66304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4" name="Freeform: Shape 23">
              <a:extLst>
                <a:ext uri="{FF2B5EF4-FFF2-40B4-BE49-F238E27FC236}">
                  <a16:creationId xmlns:a16="http://schemas.microsoft.com/office/drawing/2014/main" id="{399FD09D-E2A3-5EC2-1D22-A7559CC26251}"/>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5" name="Freeform: Shape 24">
              <a:extLst>
                <a:ext uri="{FF2B5EF4-FFF2-40B4-BE49-F238E27FC236}">
                  <a16:creationId xmlns:a16="http://schemas.microsoft.com/office/drawing/2014/main" id="{86DAF5CB-B73F-0651-D977-E7EF0E252A20}"/>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26" name="Freeform: Shape 25">
              <a:extLst>
                <a:ext uri="{FF2B5EF4-FFF2-40B4-BE49-F238E27FC236}">
                  <a16:creationId xmlns:a16="http://schemas.microsoft.com/office/drawing/2014/main" id="{2D386AAA-E67D-AC93-76BF-59F8051DF573}"/>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bg1">
                  <a:lumMod val="7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10754693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4"/>
          <p:cNvSpPr>
            <a:spLocks noGrp="1"/>
          </p:cNvSpPr>
          <p:nvPr>
            <p:ph type="title"/>
          </p:nvPr>
        </p:nvSpPr>
        <p:spPr>
          <a:xfrm>
            <a:off x="478130" y="241486"/>
            <a:ext cx="11654187" cy="553998"/>
          </a:xfrm>
        </p:spPr>
        <p:txBody>
          <a:bodyPr/>
          <a:lstStyle/>
          <a:p>
            <a:r>
              <a:rPr lang="en-US" dirty="0">
                <a:solidFill>
                  <a:srgbClr val="0078D4"/>
                </a:solidFill>
                <a:latin typeface="Segoe UI Light" panose="020B0502040204020203" pitchFamily="34" charset="0"/>
                <a:cs typeface="Segoe UI Light" panose="020B0502040204020203" pitchFamily="34" charset="0"/>
              </a:rPr>
              <a:t>How Do You Manage Kubernetes?</a:t>
            </a:r>
          </a:p>
        </p:txBody>
      </p:sp>
      <p:sp>
        <p:nvSpPr>
          <p:cNvPr id="20" name="Content Placeholder 3"/>
          <p:cNvSpPr txBox="1">
            <a:spLocks/>
          </p:cNvSpPr>
          <p:nvPr/>
        </p:nvSpPr>
        <p:spPr>
          <a:xfrm>
            <a:off x="415518" y="1290169"/>
            <a:ext cx="11492741" cy="186505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745" b="1" dirty="0" err="1">
                <a:solidFill>
                  <a:schemeClr val="tx1"/>
                </a:solidFill>
                <a:latin typeface="+mn-lt"/>
                <a:cs typeface="+mn-cs"/>
              </a:rPr>
              <a:t>Kubectl</a:t>
            </a:r>
            <a:r>
              <a:rPr lang="en-US" sz="2745" dirty="0">
                <a:gradFill>
                  <a:gsLst>
                    <a:gs pos="1250">
                      <a:schemeClr val="tx1"/>
                    </a:gs>
                    <a:gs pos="100000">
                      <a:schemeClr val="tx1"/>
                    </a:gs>
                  </a:gsLst>
                  <a:lin ang="5400000" scaled="0"/>
                </a:gradFill>
                <a:latin typeface="+mj-lt"/>
                <a:cs typeface="+mn-cs"/>
              </a:rPr>
              <a:t> </a:t>
            </a:r>
            <a:r>
              <a:rPr lang="en-US" sz="2745" dirty="0">
                <a:gradFill>
                  <a:gsLst>
                    <a:gs pos="1250">
                      <a:schemeClr val="tx1"/>
                    </a:gs>
                    <a:gs pos="100000">
                      <a:schemeClr val="tx1"/>
                    </a:gs>
                  </a:gsLst>
                  <a:lin ang="5400000" scaled="0"/>
                </a:gradFill>
                <a:latin typeface="+mn-lt"/>
                <a:cs typeface="+mn-cs"/>
              </a:rPr>
              <a:t>is the official command line utility needed to interact with the Kubernetes cluster and resources running upon it</a:t>
            </a:r>
          </a:p>
          <a:p>
            <a:pPr marL="0" indent="0">
              <a:buNone/>
            </a:pPr>
            <a:endParaRPr lang="en-US" sz="2745" dirty="0">
              <a:gradFill>
                <a:gsLst>
                  <a:gs pos="1250">
                    <a:schemeClr val="tx1"/>
                  </a:gs>
                  <a:gs pos="100000">
                    <a:schemeClr val="tx1"/>
                  </a:gs>
                </a:gsLst>
                <a:lin ang="5400000" scaled="0"/>
              </a:gradFill>
              <a:latin typeface="+mj-lt"/>
              <a:cs typeface="+mn-cs"/>
            </a:endParaRPr>
          </a:p>
          <a:p>
            <a:endParaRPr lang="en-US" sz="2745" dirty="0">
              <a:gradFill>
                <a:gsLst>
                  <a:gs pos="1250">
                    <a:schemeClr val="tx1"/>
                  </a:gs>
                  <a:gs pos="100000">
                    <a:schemeClr val="tx1"/>
                  </a:gs>
                </a:gsLst>
                <a:lin ang="5400000" scaled="0"/>
              </a:gradFill>
              <a:latin typeface="+mj-lt"/>
              <a:cs typeface="+mn-cs"/>
            </a:endParaRPr>
          </a:p>
          <a:p>
            <a:r>
              <a:rPr lang="en-US" sz="2745" dirty="0" err="1">
                <a:gradFill>
                  <a:gsLst>
                    <a:gs pos="1250">
                      <a:schemeClr val="tx1"/>
                    </a:gs>
                    <a:gs pos="100000">
                      <a:schemeClr val="tx1"/>
                    </a:gs>
                  </a:gsLst>
                  <a:lin ang="5400000" scaled="0"/>
                </a:gradFill>
                <a:latin typeface="+mn-lt"/>
                <a:cs typeface="+mn-cs"/>
              </a:rPr>
              <a:t>Kubectl</a:t>
            </a:r>
            <a:r>
              <a:rPr lang="en-US" sz="2745" dirty="0">
                <a:gradFill>
                  <a:gsLst>
                    <a:gs pos="1250">
                      <a:schemeClr val="tx1"/>
                    </a:gs>
                    <a:gs pos="100000">
                      <a:schemeClr val="tx1"/>
                    </a:gs>
                  </a:gsLst>
                  <a:lin ang="5400000" scaled="0"/>
                </a:gradFill>
                <a:latin typeface="+mn-lt"/>
                <a:cs typeface="+mn-cs"/>
              </a:rPr>
              <a:t> connects to the cluster and calls into </a:t>
            </a:r>
            <a:r>
              <a:rPr lang="en-US" sz="2745" dirty="0" err="1">
                <a:gradFill>
                  <a:gsLst>
                    <a:gs pos="1250">
                      <a:schemeClr val="tx1"/>
                    </a:gs>
                    <a:gs pos="100000">
                      <a:schemeClr val="tx1"/>
                    </a:gs>
                  </a:gsLst>
                  <a:lin ang="5400000" scaled="0"/>
                </a:gradFill>
                <a:latin typeface="+mn-lt"/>
                <a:cs typeface="+mn-cs"/>
              </a:rPr>
              <a:t>Kube</a:t>
            </a:r>
            <a:r>
              <a:rPr lang="en-US" sz="2745" dirty="0">
                <a:gradFill>
                  <a:gsLst>
                    <a:gs pos="1250">
                      <a:schemeClr val="tx1"/>
                    </a:gs>
                    <a:gs pos="100000">
                      <a:schemeClr val="tx1"/>
                    </a:gs>
                  </a:gsLst>
                  <a:lin ang="5400000" scaled="0"/>
                </a:gradFill>
                <a:latin typeface="+mn-lt"/>
                <a:cs typeface="+mn-cs"/>
              </a:rPr>
              <a:t> Master </a:t>
            </a:r>
            <a:r>
              <a:rPr lang="en-US" sz="2745" dirty="0" err="1">
                <a:gradFill>
                  <a:gsLst>
                    <a:gs pos="1250">
                      <a:schemeClr val="tx1"/>
                    </a:gs>
                    <a:gs pos="100000">
                      <a:schemeClr val="tx1"/>
                    </a:gs>
                  </a:gsLst>
                  <a:lin ang="5400000" scaled="0"/>
                </a:gradFill>
                <a:latin typeface="+mn-lt"/>
                <a:cs typeface="+mn-cs"/>
              </a:rPr>
              <a:t>APIServer</a:t>
            </a:r>
            <a:endParaRPr lang="en-US" sz="2745" dirty="0">
              <a:gradFill>
                <a:gsLst>
                  <a:gs pos="1250">
                    <a:schemeClr val="tx1"/>
                  </a:gs>
                  <a:gs pos="100000">
                    <a:schemeClr val="tx1"/>
                  </a:gs>
                </a:gsLst>
                <a:lin ang="5400000" scaled="0"/>
              </a:gradFill>
              <a:latin typeface="+mn-lt"/>
              <a:cs typeface="+mn-cs"/>
            </a:endParaRPr>
          </a:p>
          <a:p>
            <a:r>
              <a:rPr lang="en-US" sz="2745" dirty="0">
                <a:gradFill>
                  <a:gsLst>
                    <a:gs pos="1250">
                      <a:schemeClr val="tx1"/>
                    </a:gs>
                    <a:gs pos="100000">
                      <a:schemeClr val="tx1"/>
                    </a:gs>
                  </a:gsLst>
                  <a:lin ang="5400000" scaled="0"/>
                </a:gradFill>
                <a:latin typeface="+mn-lt"/>
                <a:cs typeface="+mn-cs"/>
              </a:rPr>
              <a:t>Type of commands include…</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Generic commands – manage Kubernetes objects</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Cluster management commands – manage the cluster</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Troubleshooting commands </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Deployment commands – deployment and scaling</a:t>
            </a:r>
          </a:p>
          <a:p>
            <a:pPr lvl="1">
              <a:buFont typeface="Arial" panose="020B0604020202020204" pitchFamily="34" charset="0"/>
              <a:buChar char="•"/>
            </a:pPr>
            <a:r>
              <a:rPr lang="en-US" sz="2549" dirty="0">
                <a:gradFill>
                  <a:gsLst>
                    <a:gs pos="1250">
                      <a:schemeClr val="tx1"/>
                    </a:gs>
                    <a:gs pos="100000">
                      <a:schemeClr val="tx1"/>
                    </a:gs>
                  </a:gsLst>
                  <a:lin ang="5400000" scaled="0"/>
                </a:gradFill>
                <a:latin typeface="+mn-lt"/>
                <a:cs typeface="+mn-cs"/>
              </a:rPr>
              <a:t>Setting commands – configuration values</a:t>
            </a:r>
          </a:p>
          <a:p>
            <a:pPr lvl="1"/>
            <a:endParaRPr lang="en-US" sz="2549" dirty="0">
              <a:gradFill>
                <a:gsLst>
                  <a:gs pos="1250">
                    <a:schemeClr val="tx1"/>
                  </a:gs>
                  <a:gs pos="100000">
                    <a:schemeClr val="tx1"/>
                  </a:gs>
                </a:gsLst>
                <a:lin ang="5400000" scaled="0"/>
              </a:gradFill>
              <a:latin typeface="+mj-lt"/>
              <a:cs typeface="+mn-cs"/>
            </a:endParaRPr>
          </a:p>
        </p:txBody>
      </p:sp>
      <p:sp>
        <p:nvSpPr>
          <p:cNvPr id="2" name="Rectangle: Rounded Corners 1">
            <a:extLst>
              <a:ext uri="{FF2B5EF4-FFF2-40B4-BE49-F238E27FC236}">
                <a16:creationId xmlns:a16="http://schemas.microsoft.com/office/drawing/2014/main" id="{2BF0C93A-D9A5-471D-9BFE-89A1BFB23A6C}"/>
              </a:ext>
            </a:extLst>
          </p:cNvPr>
          <p:cNvSpPr/>
          <p:nvPr/>
        </p:nvSpPr>
        <p:spPr bwMode="auto">
          <a:xfrm>
            <a:off x="599679" y="2279540"/>
            <a:ext cx="11004386" cy="735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err="1">
                <a:gradFill>
                  <a:gsLst>
                    <a:gs pos="0">
                      <a:srgbClr val="FFFFFF"/>
                    </a:gs>
                    <a:gs pos="100000">
                      <a:srgbClr val="FFFFFF"/>
                    </a:gs>
                  </a:gsLst>
                  <a:lin ang="5400000" scaled="0"/>
                </a:gradFill>
                <a:ea typeface="Segoe UI" pitchFamily="34" charset="0"/>
                <a:cs typeface="Segoe UI" pitchFamily="34" charset="0"/>
              </a:rPr>
              <a:t>kubectl</a:t>
            </a:r>
            <a:r>
              <a:rPr lang="en-US" sz="2353" dirty="0">
                <a:gradFill>
                  <a:gsLst>
                    <a:gs pos="0">
                      <a:srgbClr val="FFFFFF"/>
                    </a:gs>
                    <a:gs pos="100000">
                      <a:srgbClr val="FFFFFF"/>
                    </a:gs>
                  </a:gsLst>
                  <a:lin ang="5400000" scaled="0"/>
                </a:gradFill>
                <a:ea typeface="Segoe UI" pitchFamily="34" charset="0"/>
                <a:cs typeface="Segoe UI" pitchFamily="34" charset="0"/>
              </a:rPr>
              <a:t> &lt;command&gt; &lt;</a:t>
            </a:r>
            <a:r>
              <a:rPr lang="en-US" sz="2353" dirty="0" err="1">
                <a:gradFill>
                  <a:gsLst>
                    <a:gs pos="0">
                      <a:srgbClr val="FFFFFF"/>
                    </a:gs>
                    <a:gs pos="100000">
                      <a:srgbClr val="FFFFFF"/>
                    </a:gs>
                  </a:gsLst>
                  <a:lin ang="5400000" scaled="0"/>
                </a:gradFill>
                <a:ea typeface="Segoe UI" pitchFamily="34" charset="0"/>
                <a:cs typeface="Segoe UI" pitchFamily="34" charset="0"/>
              </a:rPr>
              <a:t>kubernetes</a:t>
            </a:r>
            <a:r>
              <a:rPr lang="en-US" sz="2353" dirty="0">
                <a:gradFill>
                  <a:gsLst>
                    <a:gs pos="0">
                      <a:srgbClr val="FFFFFF"/>
                    </a:gs>
                    <a:gs pos="100000">
                      <a:srgbClr val="FFFFFF"/>
                    </a:gs>
                  </a:gsLst>
                  <a:lin ang="5400000" scaled="0"/>
                </a:gradFill>
                <a:ea typeface="Segoe UI" pitchFamily="34" charset="0"/>
                <a:cs typeface="Segoe UI" pitchFamily="34" charset="0"/>
              </a:rPr>
              <a:t> object type&gt; &lt;object name&gt; &lt;flags&gt;</a:t>
            </a:r>
          </a:p>
        </p:txBody>
      </p:sp>
    </p:spTree>
    <p:extLst>
      <p:ext uri="{BB962C8B-B14F-4D97-AF65-F5344CB8AC3E}">
        <p14:creationId xmlns:p14="http://schemas.microsoft.com/office/powerpoint/2010/main" val="3245588116"/>
      </p:ext>
    </p:extLst>
  </p:cSld>
  <p:clrMapOvr>
    <a:masterClrMapping/>
  </p:clrMapOvr>
  <p:transition advTm="31169">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66920" y="241399"/>
            <a:ext cx="11653523" cy="553998"/>
          </a:xfrm>
        </p:spPr>
        <p:txBody>
          <a:bodyPr/>
          <a:lstStyle/>
          <a:p>
            <a:r>
              <a:rPr lang="en-US" dirty="0">
                <a:solidFill>
                  <a:srgbClr val="0078D4"/>
                </a:solidFill>
                <a:latin typeface="Segoe UI Light" panose="020B0502040204020203" pitchFamily="34" charset="0"/>
                <a:cs typeface="Segoe UI Light" panose="020B0502040204020203" pitchFamily="34" charset="0"/>
              </a:rPr>
              <a:t>What are Pods?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383299" y="1057252"/>
            <a:ext cx="11603706" cy="5195727"/>
          </a:xfrm>
        </p:spPr>
        <p:txBody>
          <a:bodyPr/>
          <a:lstStyle/>
          <a:p>
            <a:r>
              <a:rPr lang="en-US" sz="2745" dirty="0"/>
              <a:t>The smallest building block in Kubernetes…</a:t>
            </a:r>
          </a:p>
          <a:p>
            <a:pPr lvl="1">
              <a:spcBef>
                <a:spcPts val="1176"/>
              </a:spcBef>
            </a:pPr>
            <a:r>
              <a:rPr lang="en-US" dirty="0"/>
              <a:t>A collection of co-located containers and volumes</a:t>
            </a:r>
          </a:p>
          <a:p>
            <a:pPr lvl="1"/>
            <a:r>
              <a:rPr lang="en-US" dirty="0"/>
              <a:t>Running in the same execution environment</a:t>
            </a:r>
          </a:p>
          <a:p>
            <a:pPr lvl="1"/>
            <a:r>
              <a:rPr lang="en-US" dirty="0"/>
              <a:t>Managed as a single atomic unit</a:t>
            </a:r>
          </a:p>
          <a:p>
            <a:pPr>
              <a:spcBef>
                <a:spcPts val="1176"/>
              </a:spcBef>
            </a:pPr>
            <a:r>
              <a:rPr lang="en-US" sz="2745" dirty="0"/>
              <a:t>You never directly run a container, instead you run a POD</a:t>
            </a:r>
          </a:p>
          <a:p>
            <a:pPr>
              <a:spcBef>
                <a:spcPts val="1176"/>
              </a:spcBef>
            </a:pPr>
            <a:r>
              <a:rPr lang="en-US" sz="2745" dirty="0"/>
              <a:t>Apps running in a POD share the same IP, port and communicate using native </a:t>
            </a:r>
            <a:r>
              <a:rPr lang="en-US" sz="2745" dirty="0" err="1"/>
              <a:t>interprocess</a:t>
            </a:r>
            <a:r>
              <a:rPr lang="en-US" sz="2745" dirty="0"/>
              <a:t> communication channels </a:t>
            </a:r>
          </a:p>
          <a:p>
            <a:pPr>
              <a:spcBef>
                <a:spcPts val="1176"/>
              </a:spcBef>
            </a:pPr>
            <a:r>
              <a:rPr lang="en-US" sz="2745" dirty="0"/>
              <a:t>Pods are immutable - if a change is made to a pod definition, a new pod is created, and the old pod is deleted</a:t>
            </a:r>
          </a:p>
          <a:p>
            <a:pPr>
              <a:spcBef>
                <a:spcPts val="1176"/>
              </a:spcBef>
            </a:pPr>
            <a:r>
              <a:rPr lang="en-US" sz="2745" dirty="0"/>
              <a:t>PODs are identified using labels (key-value pairs)… </a:t>
            </a:r>
          </a:p>
          <a:p>
            <a:pPr lvl="1">
              <a:spcBef>
                <a:spcPts val="1176"/>
              </a:spcBef>
            </a:pPr>
            <a:r>
              <a:rPr lang="en-US" dirty="0"/>
              <a:t>app=voting-app; tier= frontend</a:t>
            </a:r>
          </a:p>
        </p:txBody>
      </p:sp>
      <p:sp>
        <p:nvSpPr>
          <p:cNvPr id="29" name="Oval 28">
            <a:extLst>
              <a:ext uri="{FF2B5EF4-FFF2-40B4-BE49-F238E27FC236}">
                <a16:creationId xmlns:a16="http://schemas.microsoft.com/office/drawing/2014/main" id="{4D2B30FC-909F-47EB-B7DC-1F37B5714DAD}"/>
              </a:ext>
            </a:extLst>
          </p:cNvPr>
          <p:cNvSpPr/>
          <p:nvPr/>
        </p:nvSpPr>
        <p:spPr bwMode="auto">
          <a:xfrm>
            <a:off x="9664580" y="126548"/>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16CFAC66-DBBC-43D2-942E-5860744AB2B5}"/>
              </a:ext>
            </a:extLst>
          </p:cNvPr>
          <p:cNvSpPr/>
          <p:nvPr/>
        </p:nvSpPr>
        <p:spPr bwMode="auto">
          <a:xfrm>
            <a:off x="9840109" y="678769"/>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1AB1E2F3-120B-4D10-B31D-015E44EC161B}"/>
              </a:ext>
            </a:extLst>
          </p:cNvPr>
          <p:cNvSpPr txBox="1"/>
          <p:nvPr/>
        </p:nvSpPr>
        <p:spPr>
          <a:xfrm>
            <a:off x="9615556" y="225000"/>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32" name="TextBox 31">
            <a:extLst>
              <a:ext uri="{FF2B5EF4-FFF2-40B4-BE49-F238E27FC236}">
                <a16:creationId xmlns:a16="http://schemas.microsoft.com/office/drawing/2014/main" id="{4AA9CC63-214B-4D96-AED6-B739EC222FC9}"/>
              </a:ext>
            </a:extLst>
          </p:cNvPr>
          <p:cNvSpPr txBox="1"/>
          <p:nvPr/>
        </p:nvSpPr>
        <p:spPr>
          <a:xfrm>
            <a:off x="9615556" y="692776"/>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33" name="Oval 32">
            <a:extLst>
              <a:ext uri="{FF2B5EF4-FFF2-40B4-BE49-F238E27FC236}">
                <a16:creationId xmlns:a16="http://schemas.microsoft.com/office/drawing/2014/main" id="{9AC493D7-6A85-45A8-A094-0193A467DE32}"/>
              </a:ext>
            </a:extLst>
          </p:cNvPr>
          <p:cNvSpPr/>
          <p:nvPr/>
        </p:nvSpPr>
        <p:spPr bwMode="auto">
          <a:xfrm>
            <a:off x="10000302" y="1113155"/>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C2E13116-0AF0-4E01-8748-1C41501136BC}"/>
              </a:ext>
            </a:extLst>
          </p:cNvPr>
          <p:cNvSpPr txBox="1"/>
          <p:nvPr/>
        </p:nvSpPr>
        <p:spPr>
          <a:xfrm>
            <a:off x="9520635" y="1141170"/>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35" name="Oval 34">
            <a:extLst>
              <a:ext uri="{FF2B5EF4-FFF2-40B4-BE49-F238E27FC236}">
                <a16:creationId xmlns:a16="http://schemas.microsoft.com/office/drawing/2014/main" id="{EE92563C-9536-45F7-A238-10AD68600A25}"/>
              </a:ext>
            </a:extLst>
          </p:cNvPr>
          <p:cNvSpPr/>
          <p:nvPr/>
        </p:nvSpPr>
        <p:spPr bwMode="auto">
          <a:xfrm>
            <a:off x="10164907" y="1563266"/>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0520DA5F-59F9-4F0C-B7F9-00E5D623AC12}"/>
              </a:ext>
            </a:extLst>
          </p:cNvPr>
          <p:cNvSpPr txBox="1"/>
          <p:nvPr/>
        </p:nvSpPr>
        <p:spPr>
          <a:xfrm>
            <a:off x="9615557" y="1582853"/>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Tree>
    <p:extLst>
      <p:ext uri="{BB962C8B-B14F-4D97-AF65-F5344CB8AC3E}">
        <p14:creationId xmlns:p14="http://schemas.microsoft.com/office/powerpoint/2010/main" val="415276570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366216"/>
            <a:ext cx="3361907" cy="832764"/>
          </a:xfrm>
        </p:spPr>
        <p:txBody>
          <a:bodyPr/>
          <a:lstStyle/>
          <a:p>
            <a:r>
              <a:rPr lang="en-US"/>
              <a:t>Pods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294419" y="2667711"/>
            <a:ext cx="5378549" cy="724143"/>
          </a:xfrm>
        </p:spPr>
        <p:txBody>
          <a:bodyPr/>
          <a:lstStyle/>
          <a:p>
            <a:r>
              <a:rPr lang="en-US" dirty="0"/>
              <a:t>Creating a POD</a:t>
            </a:r>
          </a:p>
        </p:txBody>
      </p:sp>
    </p:spTree>
    <p:extLst>
      <p:ext uri="{BB962C8B-B14F-4D97-AF65-F5344CB8AC3E}">
        <p14:creationId xmlns:p14="http://schemas.microsoft.com/office/powerpoint/2010/main" val="12142466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6F12-AD06-4205-9C5D-1693DDB8A15A}"/>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Labels &amp; Selectors</a:t>
            </a:r>
          </a:p>
        </p:txBody>
      </p:sp>
      <p:sp>
        <p:nvSpPr>
          <p:cNvPr id="3" name="Text Placeholder 2">
            <a:extLst>
              <a:ext uri="{FF2B5EF4-FFF2-40B4-BE49-F238E27FC236}">
                <a16:creationId xmlns:a16="http://schemas.microsoft.com/office/drawing/2014/main" id="{3B2D6D93-A94A-4FA9-9779-BBF23A843D4D}"/>
              </a:ext>
            </a:extLst>
          </p:cNvPr>
          <p:cNvSpPr>
            <a:spLocks noGrp="1"/>
          </p:cNvSpPr>
          <p:nvPr>
            <p:ph type="body" sz="quarter" idx="11"/>
          </p:nvPr>
        </p:nvSpPr>
        <p:spPr>
          <a:xfrm>
            <a:off x="266920" y="1187939"/>
            <a:ext cx="11653523" cy="3421706"/>
          </a:xfrm>
        </p:spPr>
        <p:txBody>
          <a:bodyPr/>
          <a:lstStyle/>
          <a:p>
            <a:r>
              <a:rPr lang="en-US" sz="2745" dirty="0"/>
              <a:t>A declarative way for which to identify Kubernetes objects</a:t>
            </a:r>
          </a:p>
          <a:p>
            <a:pPr>
              <a:spcBef>
                <a:spcPts val="1176"/>
              </a:spcBef>
            </a:pPr>
            <a:r>
              <a:rPr lang="en-US" sz="2745" dirty="0"/>
              <a:t>Labels…</a:t>
            </a:r>
          </a:p>
          <a:p>
            <a:pPr lvl="1"/>
            <a:r>
              <a:rPr lang="en-US" dirty="0"/>
              <a:t>Simple key-value pair</a:t>
            </a:r>
          </a:p>
          <a:p>
            <a:pPr lvl="1"/>
            <a:r>
              <a:rPr lang="en-US" dirty="0"/>
              <a:t>Mechanism to attach arbitrary but meaningful metadata to an object</a:t>
            </a:r>
          </a:p>
          <a:p>
            <a:pPr lvl="1"/>
            <a:r>
              <a:rPr lang="en-US" dirty="0"/>
              <a:t>Ways for things in Kubernetes to find other things in Kubernetes</a:t>
            </a:r>
          </a:p>
          <a:p>
            <a:pPr lvl="1"/>
            <a:r>
              <a:rPr lang="en-US" dirty="0"/>
              <a:t>A Kubernetes object can have zero to many labels</a:t>
            </a:r>
          </a:p>
          <a:p>
            <a:pPr>
              <a:spcBef>
                <a:spcPts val="1176"/>
              </a:spcBef>
            </a:pPr>
            <a:r>
              <a:rPr lang="en-US" sz="2745" dirty="0"/>
              <a:t>Selectors…</a:t>
            </a:r>
          </a:p>
          <a:p>
            <a:pPr lvl="1"/>
            <a:r>
              <a:rPr lang="en-US" dirty="0"/>
              <a:t>Mechanism to filter for labels that match certain criteria or logic</a:t>
            </a:r>
          </a:p>
        </p:txBody>
      </p:sp>
      <p:sp>
        <p:nvSpPr>
          <p:cNvPr id="6" name="Rectangle: Rounded Corners 5">
            <a:extLst>
              <a:ext uri="{FF2B5EF4-FFF2-40B4-BE49-F238E27FC236}">
                <a16:creationId xmlns:a16="http://schemas.microsoft.com/office/drawing/2014/main" id="{C28ED6F9-1F24-474D-BC72-C8D3E69C433D}"/>
              </a:ext>
            </a:extLst>
          </p:cNvPr>
          <p:cNvSpPr/>
          <p:nvPr/>
        </p:nvSpPr>
        <p:spPr bwMode="auto">
          <a:xfrm>
            <a:off x="2095076" y="4780517"/>
            <a:ext cx="3248457" cy="178052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“labels” : {</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“tier” : “staging”,</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“type” : “</a:t>
            </a:r>
            <a:r>
              <a:rPr lang="en-US" sz="2353" dirty="0" err="1">
                <a:gradFill>
                  <a:gsLst>
                    <a:gs pos="0">
                      <a:srgbClr val="FFFFFF"/>
                    </a:gs>
                    <a:gs pos="100000">
                      <a:srgbClr val="FFFFFF"/>
                    </a:gs>
                  </a:gsLst>
                  <a:lin ang="5400000" scaled="0"/>
                </a:gradFill>
                <a:ea typeface="Segoe UI" pitchFamily="34" charset="0"/>
                <a:cs typeface="Segoe UI" pitchFamily="34" charset="0"/>
              </a:rPr>
              <a:t>redis</a:t>
            </a:r>
            <a:r>
              <a:rPr lang="en-US" sz="2353" dirty="0">
                <a:gradFill>
                  <a:gsLst>
                    <a:gs pos="0">
                      <a:srgbClr val="FFFFFF"/>
                    </a:gs>
                    <a:gs pos="100000">
                      <a:srgbClr val="FFFFFF"/>
                    </a:gs>
                  </a:gsLst>
                  <a:lin ang="5400000" scaled="0"/>
                </a:gradFill>
                <a:ea typeface="Segoe UI" pitchFamily="34" charset="0"/>
                <a:cs typeface="Segoe UI" pitchFamily="34" charset="0"/>
              </a:rPr>
              <a:t>”</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
        <p:nvSpPr>
          <p:cNvPr id="8" name="Oval 7">
            <a:extLst>
              <a:ext uri="{FF2B5EF4-FFF2-40B4-BE49-F238E27FC236}">
                <a16:creationId xmlns:a16="http://schemas.microsoft.com/office/drawing/2014/main" id="{86D18549-A07C-47B0-91F5-E360819EF874}"/>
              </a:ext>
            </a:extLst>
          </p:cNvPr>
          <p:cNvSpPr/>
          <p:nvPr/>
        </p:nvSpPr>
        <p:spPr bwMode="auto">
          <a:xfrm>
            <a:off x="9712904" y="105297"/>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0394E8D3-A19F-4E8A-AE38-4BD001A4B6C5}"/>
              </a:ext>
            </a:extLst>
          </p:cNvPr>
          <p:cNvSpPr/>
          <p:nvPr/>
        </p:nvSpPr>
        <p:spPr bwMode="auto">
          <a:xfrm>
            <a:off x="9888433" y="657518"/>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0EF4F4F4-3F9F-4F2C-BDD4-910FD4F0FF0A}"/>
              </a:ext>
            </a:extLst>
          </p:cNvPr>
          <p:cNvSpPr txBox="1"/>
          <p:nvPr/>
        </p:nvSpPr>
        <p:spPr>
          <a:xfrm>
            <a:off x="9663880" y="203750"/>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11" name="TextBox 10">
            <a:extLst>
              <a:ext uri="{FF2B5EF4-FFF2-40B4-BE49-F238E27FC236}">
                <a16:creationId xmlns:a16="http://schemas.microsoft.com/office/drawing/2014/main" id="{05612A85-ED11-4372-AC70-B4D45F09A379}"/>
              </a:ext>
            </a:extLst>
          </p:cNvPr>
          <p:cNvSpPr txBox="1"/>
          <p:nvPr/>
        </p:nvSpPr>
        <p:spPr>
          <a:xfrm>
            <a:off x="9663880" y="671525"/>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12" name="Oval 11">
            <a:extLst>
              <a:ext uri="{FF2B5EF4-FFF2-40B4-BE49-F238E27FC236}">
                <a16:creationId xmlns:a16="http://schemas.microsoft.com/office/drawing/2014/main" id="{1BF4AE95-B326-4E5E-AE21-68E39852F5CC}"/>
              </a:ext>
            </a:extLst>
          </p:cNvPr>
          <p:cNvSpPr/>
          <p:nvPr/>
        </p:nvSpPr>
        <p:spPr bwMode="auto">
          <a:xfrm>
            <a:off x="10048626" y="1091904"/>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F383D745-3E6C-43BE-AA9F-CE4A4341B626}"/>
              </a:ext>
            </a:extLst>
          </p:cNvPr>
          <p:cNvSpPr txBox="1"/>
          <p:nvPr/>
        </p:nvSpPr>
        <p:spPr>
          <a:xfrm>
            <a:off x="9568959" y="1119919"/>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14" name="Oval 13">
            <a:extLst>
              <a:ext uri="{FF2B5EF4-FFF2-40B4-BE49-F238E27FC236}">
                <a16:creationId xmlns:a16="http://schemas.microsoft.com/office/drawing/2014/main" id="{63147A71-8837-462F-9474-E79CE27E13EB}"/>
              </a:ext>
            </a:extLst>
          </p:cNvPr>
          <p:cNvSpPr/>
          <p:nvPr/>
        </p:nvSpPr>
        <p:spPr bwMode="auto">
          <a:xfrm>
            <a:off x="10213231" y="1542015"/>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D4B8B0F7-4827-4631-8FDC-147F859CB232}"/>
              </a:ext>
            </a:extLst>
          </p:cNvPr>
          <p:cNvSpPr txBox="1"/>
          <p:nvPr/>
        </p:nvSpPr>
        <p:spPr>
          <a:xfrm>
            <a:off x="9663881" y="1561602"/>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
        <p:nvSpPr>
          <p:cNvPr id="17" name="Rectangle: Rounded Corners 16">
            <a:extLst>
              <a:ext uri="{FF2B5EF4-FFF2-40B4-BE49-F238E27FC236}">
                <a16:creationId xmlns:a16="http://schemas.microsoft.com/office/drawing/2014/main" id="{B7407CD7-BAC5-401C-9CB3-C34043949894}"/>
              </a:ext>
            </a:extLst>
          </p:cNvPr>
          <p:cNvSpPr/>
          <p:nvPr/>
        </p:nvSpPr>
        <p:spPr bwMode="auto">
          <a:xfrm>
            <a:off x="7055761" y="4780517"/>
            <a:ext cx="3248457" cy="178052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tier = staging</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type != </a:t>
            </a:r>
            <a:r>
              <a:rPr lang="en-US" sz="2353" dirty="0" err="1">
                <a:gradFill>
                  <a:gsLst>
                    <a:gs pos="0">
                      <a:srgbClr val="FFFFFF"/>
                    </a:gs>
                    <a:gs pos="100000">
                      <a:srgbClr val="FFFFFF"/>
                    </a:gs>
                  </a:gsLst>
                  <a:lin ang="5400000" scaled="0"/>
                </a:gradFill>
                <a:ea typeface="Segoe UI" pitchFamily="34" charset="0"/>
                <a:cs typeface="Segoe UI" pitchFamily="34" charset="0"/>
              </a:rPr>
              <a:t>nginx</a:t>
            </a:r>
            <a:r>
              <a:rPr lang="en-US" sz="2353" dirty="0">
                <a:gradFill>
                  <a:gsLst>
                    <a:gs pos="0">
                      <a:srgbClr val="FFFFFF"/>
                    </a:gs>
                    <a:gs pos="100000">
                      <a:srgbClr val="FFFFFF"/>
                    </a:gs>
                  </a:gsLst>
                  <a:lin ang="5400000" scaled="0"/>
                </a:gradFill>
                <a:ea typeface="Segoe UI" pitchFamily="34" charset="0"/>
                <a:cs typeface="Segoe UI" pitchFamily="34" charset="0"/>
              </a:rPr>
              <a:t> </a:t>
            </a:r>
          </a:p>
          <a:p>
            <a:pP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 </a:t>
            </a:r>
          </a:p>
        </p:txBody>
      </p:sp>
    </p:spTree>
    <p:extLst>
      <p:ext uri="{BB962C8B-B14F-4D97-AF65-F5344CB8AC3E}">
        <p14:creationId xmlns:p14="http://schemas.microsoft.com/office/powerpoint/2010/main" val="28826665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366216"/>
            <a:ext cx="3361907" cy="832764"/>
          </a:xfrm>
        </p:spPr>
        <p:txBody>
          <a:bodyPr/>
          <a:lstStyle/>
          <a:p>
            <a:r>
              <a:rPr lang="en-US" dirty="0"/>
              <a:t>Labels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294419" y="2667711"/>
            <a:ext cx="5378549" cy="724143"/>
          </a:xfrm>
        </p:spPr>
        <p:txBody>
          <a:bodyPr/>
          <a:lstStyle/>
          <a:p>
            <a:r>
              <a:rPr lang="en-US" dirty="0"/>
              <a:t>Assign a Label to a POD</a:t>
            </a:r>
          </a:p>
        </p:txBody>
      </p:sp>
    </p:spTree>
    <p:extLst>
      <p:ext uri="{BB962C8B-B14F-4D97-AF65-F5344CB8AC3E}">
        <p14:creationId xmlns:p14="http://schemas.microsoft.com/office/powerpoint/2010/main" val="415383878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are Replica Sets?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9239" y="1186381"/>
            <a:ext cx="11653523" cy="4936243"/>
          </a:xfrm>
        </p:spPr>
        <p:txBody>
          <a:bodyPr/>
          <a:lstStyle/>
          <a:p>
            <a:r>
              <a:rPr lang="en-US" sz="2745" dirty="0"/>
              <a:t>A POD is essentially a one-off singleton instance</a:t>
            </a:r>
          </a:p>
          <a:p>
            <a:r>
              <a:rPr lang="en-US" sz="2745" dirty="0">
                <a:solidFill>
                  <a:srgbClr val="C00000"/>
                </a:solidFill>
              </a:rPr>
              <a:t>Replica Sets </a:t>
            </a:r>
            <a:r>
              <a:rPr lang="en-US" sz="2745" dirty="0"/>
              <a:t>are a Kubernetes object that manage PODs</a:t>
            </a:r>
          </a:p>
          <a:p>
            <a:pPr lvl="1">
              <a:spcBef>
                <a:spcPts val="1176"/>
              </a:spcBef>
            </a:pPr>
            <a:r>
              <a:rPr lang="en-US" dirty="0"/>
              <a:t>Redundancy –allow for failure </a:t>
            </a:r>
          </a:p>
          <a:p>
            <a:pPr lvl="1"/>
            <a:r>
              <a:rPr lang="en-US" dirty="0"/>
              <a:t>Scale –allow for more requests to be processed</a:t>
            </a:r>
          </a:p>
          <a:p>
            <a:r>
              <a:rPr lang="en-US" sz="2745" dirty="0"/>
              <a:t>They monitor the cluster and ensure the desired number of PODs are correctly running</a:t>
            </a:r>
          </a:p>
          <a:p>
            <a:pPr lvl="1">
              <a:spcBef>
                <a:spcPts val="1176"/>
              </a:spcBef>
            </a:pPr>
            <a:r>
              <a:rPr lang="en-US" dirty="0"/>
              <a:t>If no PODs are provisioned, the Replica Set Controller will schedule them</a:t>
            </a:r>
          </a:p>
          <a:p>
            <a:pPr lvl="1">
              <a:spcBef>
                <a:spcPts val="588"/>
              </a:spcBef>
            </a:pPr>
            <a:r>
              <a:rPr lang="en-US" dirty="0"/>
              <a:t>If actual count drops below the desired, the controller will schedule replacements</a:t>
            </a:r>
          </a:p>
          <a:p>
            <a:pPr lvl="1">
              <a:spcBef>
                <a:spcPts val="588"/>
              </a:spcBef>
            </a:pPr>
            <a:r>
              <a:rPr lang="en-US" dirty="0"/>
              <a:t>If you exceed the desired count, the controller would destroy them</a:t>
            </a:r>
          </a:p>
          <a:p>
            <a:pPr>
              <a:spcBef>
                <a:spcPts val="1176"/>
              </a:spcBef>
            </a:pPr>
            <a:r>
              <a:rPr lang="en-US" sz="2745" dirty="0"/>
              <a:t>Replica sets are created by and managed through Kubernetes Deployment objects</a:t>
            </a:r>
            <a:endParaRPr lang="en-US" dirty="0"/>
          </a:p>
        </p:txBody>
      </p:sp>
      <p:sp>
        <p:nvSpPr>
          <p:cNvPr id="21" name="Oval 20">
            <a:extLst>
              <a:ext uri="{FF2B5EF4-FFF2-40B4-BE49-F238E27FC236}">
                <a16:creationId xmlns:a16="http://schemas.microsoft.com/office/drawing/2014/main" id="{672B32DB-921C-4D8D-BB6C-317A8CCA6EAD}"/>
              </a:ext>
            </a:extLst>
          </p:cNvPr>
          <p:cNvSpPr/>
          <p:nvPr/>
        </p:nvSpPr>
        <p:spPr bwMode="auto">
          <a:xfrm>
            <a:off x="9664581" y="113252"/>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51D969C-F382-4926-ABC3-536A969697DE}"/>
              </a:ext>
            </a:extLst>
          </p:cNvPr>
          <p:cNvSpPr/>
          <p:nvPr/>
        </p:nvSpPr>
        <p:spPr bwMode="auto">
          <a:xfrm>
            <a:off x="9840110" y="665473"/>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98B518-CE76-47A2-9B05-110318134C72}"/>
              </a:ext>
            </a:extLst>
          </p:cNvPr>
          <p:cNvSpPr txBox="1"/>
          <p:nvPr/>
        </p:nvSpPr>
        <p:spPr>
          <a:xfrm>
            <a:off x="9615557" y="211704"/>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24" name="TextBox 23">
            <a:extLst>
              <a:ext uri="{FF2B5EF4-FFF2-40B4-BE49-F238E27FC236}">
                <a16:creationId xmlns:a16="http://schemas.microsoft.com/office/drawing/2014/main" id="{20491270-1C2A-43DD-B39C-83AC30743B72}"/>
              </a:ext>
            </a:extLst>
          </p:cNvPr>
          <p:cNvSpPr txBox="1"/>
          <p:nvPr/>
        </p:nvSpPr>
        <p:spPr>
          <a:xfrm>
            <a:off x="9615557" y="679480"/>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25" name="Oval 24">
            <a:extLst>
              <a:ext uri="{FF2B5EF4-FFF2-40B4-BE49-F238E27FC236}">
                <a16:creationId xmlns:a16="http://schemas.microsoft.com/office/drawing/2014/main" id="{3C1AEE0B-3DBF-4BD6-A9AB-ACF67E1BAAE8}"/>
              </a:ext>
            </a:extLst>
          </p:cNvPr>
          <p:cNvSpPr/>
          <p:nvPr/>
        </p:nvSpPr>
        <p:spPr bwMode="auto">
          <a:xfrm>
            <a:off x="10000303" y="1099859"/>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583A3590-B310-43B3-9D2E-24811C4F6CC9}"/>
              </a:ext>
            </a:extLst>
          </p:cNvPr>
          <p:cNvSpPr txBox="1"/>
          <p:nvPr/>
        </p:nvSpPr>
        <p:spPr>
          <a:xfrm>
            <a:off x="9520636" y="1127874"/>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27" name="Oval 26">
            <a:extLst>
              <a:ext uri="{FF2B5EF4-FFF2-40B4-BE49-F238E27FC236}">
                <a16:creationId xmlns:a16="http://schemas.microsoft.com/office/drawing/2014/main" id="{F9619ED2-14D9-41CE-A75A-39A7F420FE63}"/>
              </a:ext>
            </a:extLst>
          </p:cNvPr>
          <p:cNvSpPr/>
          <p:nvPr/>
        </p:nvSpPr>
        <p:spPr bwMode="auto">
          <a:xfrm>
            <a:off x="10164908" y="1549970"/>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EA31BE2F-019D-438E-AA07-867BD73FB067}"/>
              </a:ext>
            </a:extLst>
          </p:cNvPr>
          <p:cNvSpPr txBox="1"/>
          <p:nvPr/>
        </p:nvSpPr>
        <p:spPr>
          <a:xfrm>
            <a:off x="9615558" y="1569557"/>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Tree>
    <p:extLst>
      <p:ext uri="{BB962C8B-B14F-4D97-AF65-F5344CB8AC3E}">
        <p14:creationId xmlns:p14="http://schemas.microsoft.com/office/powerpoint/2010/main" val="16775413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are Deployments?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7939"/>
            <a:ext cx="11653523" cy="4597284"/>
          </a:xfrm>
        </p:spPr>
        <p:txBody>
          <a:bodyPr/>
          <a:lstStyle/>
          <a:p>
            <a:r>
              <a:rPr lang="en-US" sz="2745" dirty="0"/>
              <a:t>A Kubernetes object that you use to control the running                                               state of PODs and replicas… </a:t>
            </a:r>
          </a:p>
          <a:p>
            <a:pPr lvl="1"/>
            <a:r>
              <a:rPr lang="en-US" dirty="0"/>
              <a:t>Instruct the Kubernetes Deployment controller how to create, scale and update </a:t>
            </a:r>
          </a:p>
          <a:p>
            <a:pPr marL="228600" lvl="1" indent="0">
              <a:buNone/>
            </a:pPr>
            <a:r>
              <a:rPr lang="en-US" dirty="0"/>
              <a:t>   instances of your services</a:t>
            </a:r>
          </a:p>
          <a:p>
            <a:pPr lvl="1"/>
            <a:r>
              <a:rPr lang="en-US" dirty="0"/>
              <a:t>Provide fine-grained control over how and when a new pod version is rolled out as well as rolled back to a previous state</a:t>
            </a:r>
          </a:p>
          <a:p>
            <a:pPr>
              <a:spcBef>
                <a:spcPts val="1176"/>
              </a:spcBef>
            </a:pPr>
            <a:r>
              <a:rPr lang="en-US" sz="2745" dirty="0"/>
              <a:t>The Kubernetes Deployment Controller reads the deployment and schedules the service instances onto individual nodes in the cluster</a:t>
            </a:r>
          </a:p>
          <a:p>
            <a:r>
              <a:rPr lang="en-US" sz="2745" dirty="0"/>
              <a:t>Deployment objects abstract provisioning operations…</a:t>
            </a:r>
          </a:p>
          <a:p>
            <a:pPr lvl="1">
              <a:spcBef>
                <a:spcPts val="1176"/>
              </a:spcBef>
            </a:pPr>
            <a:r>
              <a:rPr lang="en-US" dirty="0"/>
              <a:t>To delete a set of pods, simply delete the deployment that controls them</a:t>
            </a:r>
          </a:p>
          <a:p>
            <a:pPr lvl="1"/>
            <a:r>
              <a:rPr lang="en-US" dirty="0"/>
              <a:t>To update a set of pods, edit the deployment definition</a:t>
            </a:r>
          </a:p>
        </p:txBody>
      </p:sp>
      <p:sp>
        <p:nvSpPr>
          <p:cNvPr id="21" name="Oval 20">
            <a:extLst>
              <a:ext uri="{FF2B5EF4-FFF2-40B4-BE49-F238E27FC236}">
                <a16:creationId xmlns:a16="http://schemas.microsoft.com/office/drawing/2014/main" id="{8A43BFB4-CAC5-40AD-AE8F-B89D5BA97F46}"/>
              </a:ext>
            </a:extLst>
          </p:cNvPr>
          <p:cNvSpPr/>
          <p:nvPr/>
        </p:nvSpPr>
        <p:spPr bwMode="auto">
          <a:xfrm>
            <a:off x="9664580" y="98535"/>
            <a:ext cx="2419192" cy="256321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AD606967-6329-40D0-91E8-F94935545C9F}"/>
              </a:ext>
            </a:extLst>
          </p:cNvPr>
          <p:cNvSpPr/>
          <p:nvPr/>
        </p:nvSpPr>
        <p:spPr bwMode="auto">
          <a:xfrm>
            <a:off x="9840109" y="650756"/>
            <a:ext cx="2030517" cy="1917694"/>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AEFFF1-2B49-402E-935F-610A7DC732C4}"/>
              </a:ext>
            </a:extLst>
          </p:cNvPr>
          <p:cNvSpPr txBox="1"/>
          <p:nvPr/>
        </p:nvSpPr>
        <p:spPr>
          <a:xfrm>
            <a:off x="9615556" y="196987"/>
            <a:ext cx="2486100" cy="534056"/>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chemeClr val="bg1"/>
                </a:solidFill>
              </a:rPr>
              <a:t>Deploymen</a:t>
            </a:r>
            <a:r>
              <a:rPr lang="en-US" sz="1730" dirty="0">
                <a:solidFill>
                  <a:schemeClr val="bg1"/>
                </a:solidFill>
              </a:rPr>
              <a:t>t</a:t>
            </a:r>
          </a:p>
        </p:txBody>
      </p:sp>
      <p:sp>
        <p:nvSpPr>
          <p:cNvPr id="24" name="TextBox 23">
            <a:extLst>
              <a:ext uri="{FF2B5EF4-FFF2-40B4-BE49-F238E27FC236}">
                <a16:creationId xmlns:a16="http://schemas.microsoft.com/office/drawing/2014/main" id="{FC8F19AB-0029-4001-A610-A40FAA60DB17}"/>
              </a:ext>
            </a:extLst>
          </p:cNvPr>
          <p:cNvSpPr txBox="1"/>
          <p:nvPr/>
        </p:nvSpPr>
        <p:spPr>
          <a:xfrm>
            <a:off x="9615556" y="664763"/>
            <a:ext cx="2468216"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Replica Set</a:t>
            </a:r>
          </a:p>
        </p:txBody>
      </p:sp>
      <p:sp>
        <p:nvSpPr>
          <p:cNvPr id="25" name="Oval 24">
            <a:extLst>
              <a:ext uri="{FF2B5EF4-FFF2-40B4-BE49-F238E27FC236}">
                <a16:creationId xmlns:a16="http://schemas.microsoft.com/office/drawing/2014/main" id="{8D191D75-BEE4-4DF1-B609-3A1CC73CC273}"/>
              </a:ext>
            </a:extLst>
          </p:cNvPr>
          <p:cNvSpPr/>
          <p:nvPr/>
        </p:nvSpPr>
        <p:spPr bwMode="auto">
          <a:xfrm>
            <a:off x="10000302" y="1085142"/>
            <a:ext cx="1674232" cy="1280639"/>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05A2621-F9D8-4774-839A-81E190F27821}"/>
              </a:ext>
            </a:extLst>
          </p:cNvPr>
          <p:cNvSpPr txBox="1"/>
          <p:nvPr/>
        </p:nvSpPr>
        <p:spPr>
          <a:xfrm>
            <a:off x="9520635" y="1113157"/>
            <a:ext cx="2563138"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POD</a:t>
            </a:r>
          </a:p>
        </p:txBody>
      </p:sp>
      <p:sp>
        <p:nvSpPr>
          <p:cNvPr id="27" name="Oval 26">
            <a:extLst>
              <a:ext uri="{FF2B5EF4-FFF2-40B4-BE49-F238E27FC236}">
                <a16:creationId xmlns:a16="http://schemas.microsoft.com/office/drawing/2014/main" id="{8251A76F-CBDA-4301-A990-4E1339E9B1B1}"/>
              </a:ext>
            </a:extLst>
          </p:cNvPr>
          <p:cNvSpPr/>
          <p:nvPr/>
        </p:nvSpPr>
        <p:spPr bwMode="auto">
          <a:xfrm>
            <a:off x="10164907" y="1535253"/>
            <a:ext cx="1369559" cy="575441"/>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72B8FB-95DC-4AB0-8648-AB21255CE651}"/>
              </a:ext>
            </a:extLst>
          </p:cNvPr>
          <p:cNvSpPr txBox="1"/>
          <p:nvPr/>
        </p:nvSpPr>
        <p:spPr>
          <a:xfrm>
            <a:off x="9615557" y="1554840"/>
            <a:ext cx="2468215" cy="506901"/>
          </a:xfrm>
          <a:prstGeom prst="rect">
            <a:avLst/>
          </a:prstGeom>
          <a:noFill/>
        </p:spPr>
        <p:txBody>
          <a:bodyPr wrap="square" lIns="179285" tIns="143428" rIns="179285" bIns="143428" rtlCol="0">
            <a:spAutoFit/>
          </a:bodyPr>
          <a:lstStyle/>
          <a:p>
            <a:pPr algn="ctr">
              <a:lnSpc>
                <a:spcPct val="90000"/>
              </a:lnSpc>
              <a:spcAft>
                <a:spcPts val="588"/>
              </a:spcAft>
            </a:pPr>
            <a:r>
              <a:rPr lang="en-US" sz="1568" dirty="0">
                <a:solidFill>
                  <a:srgbClr val="000000"/>
                </a:solidFill>
              </a:rPr>
              <a:t>Container</a:t>
            </a:r>
          </a:p>
        </p:txBody>
      </p:sp>
    </p:spTree>
    <p:extLst>
      <p:ext uri="{BB962C8B-B14F-4D97-AF65-F5344CB8AC3E}">
        <p14:creationId xmlns:p14="http://schemas.microsoft.com/office/powerpoint/2010/main" val="36928292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325265" y="366215"/>
            <a:ext cx="4810502" cy="1922386"/>
          </a:xfrm>
        </p:spPr>
        <p:txBody>
          <a:bodyPr/>
          <a:lstStyle/>
          <a:p>
            <a:br>
              <a:rPr lang="en-US" dirty="0"/>
            </a:br>
            <a:r>
              <a:rPr lang="en-US" sz="3921" dirty="0"/>
              <a:t>Deployments and Replica Sets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466373" y="3215806"/>
            <a:ext cx="5378549" cy="1267251"/>
          </a:xfrm>
        </p:spPr>
        <p:txBody>
          <a:bodyPr/>
          <a:lstStyle/>
          <a:p>
            <a:r>
              <a:rPr lang="en-US" dirty="0"/>
              <a:t>Show Replica Sets and Deployments</a:t>
            </a:r>
          </a:p>
        </p:txBody>
      </p:sp>
    </p:spTree>
    <p:extLst>
      <p:ext uri="{BB962C8B-B14F-4D97-AF65-F5344CB8AC3E}">
        <p14:creationId xmlns:p14="http://schemas.microsoft.com/office/powerpoint/2010/main" val="20789636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C3EE3E9-3CDB-1140-9929-C6FA41835A90}"/>
              </a:ext>
            </a:extLst>
          </p:cNvPr>
          <p:cNvSpPr>
            <a:spLocks noGrp="1"/>
          </p:cNvSpPr>
          <p:nvPr>
            <p:ph type="body" sz="quarter" idx="12"/>
          </p:nvPr>
        </p:nvSpPr>
        <p:spPr>
          <a:xfrm>
            <a:off x="6450527" y="3951171"/>
            <a:ext cx="3835400" cy="276999"/>
          </a:xfrm>
        </p:spPr>
        <p:txBody>
          <a:bodyPr/>
          <a:lstStyle/>
          <a:p>
            <a:pPr algn="ctr"/>
            <a:r>
              <a:rPr lang="en-US" sz="1800"/>
              <a:t>Cloud Solution Architect</a:t>
            </a:r>
          </a:p>
        </p:txBody>
      </p:sp>
      <p:sp>
        <p:nvSpPr>
          <p:cNvPr id="3" name="Text Placeholder 2">
            <a:extLst>
              <a:ext uri="{FF2B5EF4-FFF2-40B4-BE49-F238E27FC236}">
                <a16:creationId xmlns:a16="http://schemas.microsoft.com/office/drawing/2014/main" id="{D2D5D6E4-6B8F-E04E-97F2-F97D7B33081A}"/>
              </a:ext>
            </a:extLst>
          </p:cNvPr>
          <p:cNvSpPr>
            <a:spLocks noGrp="1"/>
          </p:cNvSpPr>
          <p:nvPr>
            <p:ph type="body" sz="quarter" idx="11"/>
          </p:nvPr>
        </p:nvSpPr>
        <p:spPr>
          <a:xfrm>
            <a:off x="6450527" y="3483196"/>
            <a:ext cx="3835400" cy="430887"/>
          </a:xfrm>
        </p:spPr>
        <p:txBody>
          <a:bodyPr vert="horz" wrap="square" lIns="0" tIns="0" rIns="0" bIns="0" rtlCol="0" anchor="t">
            <a:spAutoFit/>
          </a:bodyPr>
          <a:lstStyle/>
          <a:p>
            <a:pPr algn="ctr"/>
            <a:r>
              <a:rPr lang="en-US" sz="2800" dirty="0">
                <a:cs typeface="Segoe UI"/>
              </a:rPr>
              <a:t>Randy Patterson</a:t>
            </a:r>
            <a:endParaRPr lang="en-US" dirty="0"/>
          </a:p>
        </p:txBody>
      </p:sp>
      <p:sp>
        <p:nvSpPr>
          <p:cNvPr id="21" name="TextBox 20">
            <a:extLst>
              <a:ext uri="{FF2B5EF4-FFF2-40B4-BE49-F238E27FC236}">
                <a16:creationId xmlns:a16="http://schemas.microsoft.com/office/drawing/2014/main" id="{C715A1A4-CD97-472A-896A-2D78E409FCD4}"/>
              </a:ext>
            </a:extLst>
          </p:cNvPr>
          <p:cNvSpPr txBox="1"/>
          <p:nvPr/>
        </p:nvSpPr>
        <p:spPr>
          <a:xfrm>
            <a:off x="6799491" y="4918551"/>
            <a:ext cx="3919084" cy="27699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3"/>
              </a:rPr>
              <a:t>Randy.Patterson@microsoft.com</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p>
        </p:txBody>
      </p:sp>
      <p:pic>
        <p:nvPicPr>
          <p:cNvPr id="13" name="Graphic 12">
            <a:extLst>
              <a:ext uri="{FF2B5EF4-FFF2-40B4-BE49-F238E27FC236}">
                <a16:creationId xmlns:a16="http://schemas.microsoft.com/office/drawing/2014/main" id="{F9E0B09C-2D94-4B2E-AACB-1D8466E85F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30951" y="5412365"/>
            <a:ext cx="355765" cy="355765"/>
          </a:xfrm>
          <a:prstGeom prst="rect">
            <a:avLst/>
          </a:prstGeom>
        </p:spPr>
      </p:pic>
      <p:pic>
        <p:nvPicPr>
          <p:cNvPr id="15" name="Graphic 14">
            <a:extLst>
              <a:ext uri="{FF2B5EF4-FFF2-40B4-BE49-F238E27FC236}">
                <a16:creationId xmlns:a16="http://schemas.microsoft.com/office/drawing/2014/main" id="{19B443EF-13DC-4BE2-B14B-15A821F4112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11900" y="4866266"/>
            <a:ext cx="393700" cy="393700"/>
          </a:xfrm>
          <a:prstGeom prst="rect">
            <a:avLst/>
          </a:prstGeom>
        </p:spPr>
      </p:pic>
      <p:pic>
        <p:nvPicPr>
          <p:cNvPr id="19" name="Graphic 18">
            <a:extLst>
              <a:ext uri="{FF2B5EF4-FFF2-40B4-BE49-F238E27FC236}">
                <a16:creationId xmlns:a16="http://schemas.microsoft.com/office/drawing/2014/main" id="{924065D1-A89D-4719-BBED-1319B8F849F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335420" y="5920529"/>
            <a:ext cx="351296" cy="351296"/>
          </a:xfrm>
          <a:prstGeom prst="rect">
            <a:avLst/>
          </a:prstGeom>
        </p:spPr>
      </p:pic>
      <p:sp>
        <p:nvSpPr>
          <p:cNvPr id="24" name="TextBox 23">
            <a:extLst>
              <a:ext uri="{FF2B5EF4-FFF2-40B4-BE49-F238E27FC236}">
                <a16:creationId xmlns:a16="http://schemas.microsoft.com/office/drawing/2014/main" id="{F87043AA-A8C0-4436-A68C-066671263920}"/>
              </a:ext>
            </a:extLst>
          </p:cNvPr>
          <p:cNvSpPr txBox="1"/>
          <p:nvPr/>
        </p:nvSpPr>
        <p:spPr>
          <a:xfrm>
            <a:off x="6799491" y="5409683"/>
            <a:ext cx="5393418" cy="369332"/>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lt"/>
                <a:cs typeface="Segoe UI"/>
              </a:rPr>
              <a:t>https://www.linkedin.com/in/</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randyrpatterson</a:t>
            </a:r>
            <a:r>
              <a:rPr kumimoji="0" lang="en-US" sz="1600" b="0" i="0" u="none" strike="noStrike" kern="1200" cap="none" spc="0" normalizeH="0" baseline="0" noProof="0" dirty="0">
                <a:ln>
                  <a:noFill/>
                </a:ln>
                <a:solidFill>
                  <a:srgbClr val="000000"/>
                </a:solidFill>
                <a:effectLst/>
                <a:uLnTx/>
                <a:uFillTx/>
                <a:latin typeface="Segoe UI"/>
                <a:ea typeface="+mn-lt"/>
                <a:cs typeface="Segoe UI"/>
              </a:rPr>
              <a:t>/</a:t>
            </a:r>
          </a:p>
        </p:txBody>
      </p:sp>
      <p:sp>
        <p:nvSpPr>
          <p:cNvPr id="28" name="TextBox 27">
            <a:extLst>
              <a:ext uri="{FF2B5EF4-FFF2-40B4-BE49-F238E27FC236}">
                <a16:creationId xmlns:a16="http://schemas.microsoft.com/office/drawing/2014/main" id="{6E5B1544-D3B5-43EE-9BF7-A49B31FDBA1D}"/>
              </a:ext>
            </a:extLst>
          </p:cNvPr>
          <p:cNvSpPr txBox="1"/>
          <p:nvPr/>
        </p:nvSpPr>
        <p:spPr>
          <a:xfrm>
            <a:off x="6799491" y="5933657"/>
            <a:ext cx="4282168" cy="369332"/>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lt"/>
                <a:cs typeface="Segoe UI"/>
              </a:rPr>
              <a:t>https://github.com/RandyPatterson</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 name="Picture Placeholder 17">
            <a:extLst>
              <a:ext uri="{FF2B5EF4-FFF2-40B4-BE49-F238E27FC236}">
                <a16:creationId xmlns:a16="http://schemas.microsoft.com/office/drawing/2014/main" id="{9E44F424-2FF9-49E6-87F1-6C90064F09F6}"/>
              </a:ext>
            </a:extLst>
          </p:cNvPr>
          <p:cNvPicPr>
            <a:picLocks noGrp="1" noChangeAspect="1"/>
          </p:cNvPicPr>
          <p:nvPr>
            <p:ph type="pic" sz="quarter" idx="17"/>
          </p:nvPr>
        </p:nvPicPr>
        <p:blipFill>
          <a:blip r:embed="rId10"/>
          <a:srcRect/>
          <a:stretch/>
        </p:blipFill>
        <p:spPr>
          <a:xfrm>
            <a:off x="7099966" y="675950"/>
            <a:ext cx="2536522" cy="2379124"/>
          </a:xfrm>
        </p:spPr>
      </p:pic>
      <p:grpSp>
        <p:nvGrpSpPr>
          <p:cNvPr id="14" name="Group 13">
            <a:extLst>
              <a:ext uri="{FF2B5EF4-FFF2-40B4-BE49-F238E27FC236}">
                <a16:creationId xmlns:a16="http://schemas.microsoft.com/office/drawing/2014/main" id="{4234FA74-EA99-4E16-8D9E-7F52111B2B76}"/>
              </a:ext>
            </a:extLst>
          </p:cNvPr>
          <p:cNvGrpSpPr/>
          <p:nvPr/>
        </p:nvGrpSpPr>
        <p:grpSpPr>
          <a:xfrm>
            <a:off x="568786" y="1558093"/>
            <a:ext cx="2986715" cy="3158977"/>
            <a:chOff x="525538" y="1283361"/>
            <a:chExt cx="2986715" cy="3158977"/>
          </a:xfrm>
        </p:grpSpPr>
        <p:pic>
          <p:nvPicPr>
            <p:cNvPr id="16" name="Picture 15" descr="Icon&#10;&#10;Description automatically generated">
              <a:extLst>
                <a:ext uri="{FF2B5EF4-FFF2-40B4-BE49-F238E27FC236}">
                  <a16:creationId xmlns:a16="http://schemas.microsoft.com/office/drawing/2014/main" id="{B5E1353C-EA6B-4FB4-8D0A-E69A4FA6EE3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4991" y="1283361"/>
              <a:ext cx="2667810" cy="2667810"/>
            </a:xfrm>
            <a:prstGeom prst="rect">
              <a:avLst/>
            </a:prstGeom>
          </p:spPr>
        </p:pic>
        <p:sp>
          <p:nvSpPr>
            <p:cNvPr id="18" name="TextBox 17">
              <a:extLst>
                <a:ext uri="{FF2B5EF4-FFF2-40B4-BE49-F238E27FC236}">
                  <a16:creationId xmlns:a16="http://schemas.microsoft.com/office/drawing/2014/main" id="{B19C888F-005A-4C47-B119-351EE2B96D96}"/>
                </a:ext>
              </a:extLst>
            </p:cNvPr>
            <p:cNvSpPr txBox="1"/>
            <p:nvPr/>
          </p:nvSpPr>
          <p:spPr>
            <a:xfrm>
              <a:off x="525538" y="3888340"/>
              <a:ext cx="2986715"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0E6FF"/>
                  </a:solidFill>
                  <a:effectLst/>
                  <a:uLnTx/>
                  <a:uFillTx/>
                  <a:latin typeface="Segoe UI"/>
                  <a:ea typeface="+mn-ea"/>
                  <a:cs typeface="+mn-cs"/>
                </a:rPr>
                <a:t>Azure Dev Day</a:t>
              </a:r>
            </a:p>
          </p:txBody>
        </p:sp>
      </p:grpSp>
    </p:spTree>
    <p:extLst>
      <p:ext uri="{BB962C8B-B14F-4D97-AF65-F5344CB8AC3E}">
        <p14:creationId xmlns:p14="http://schemas.microsoft.com/office/powerpoint/2010/main" val="56337052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is a Service?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36666" y="1186380"/>
            <a:ext cx="6568320" cy="4522648"/>
          </a:xfrm>
        </p:spPr>
        <p:txBody>
          <a:bodyPr/>
          <a:lstStyle/>
          <a:p>
            <a:r>
              <a:rPr lang="en-US" sz="2745" dirty="0"/>
              <a:t>An abstraction that defines a logical set of loosely-coupled PODs and a policy by which to access them</a:t>
            </a:r>
          </a:p>
          <a:p>
            <a:pPr lvl="1"/>
            <a:r>
              <a:rPr lang="en-US" dirty="0"/>
              <a:t>Defined with a YAML markup file</a:t>
            </a:r>
          </a:p>
          <a:p>
            <a:pPr lvl="1"/>
            <a:r>
              <a:rPr lang="en-US" dirty="0"/>
              <a:t>Use “selectors” to define which pods to include</a:t>
            </a:r>
          </a:p>
          <a:p>
            <a:r>
              <a:rPr lang="en-US" sz="2745" dirty="0"/>
              <a:t>Load balance traffic to PODs</a:t>
            </a:r>
          </a:p>
          <a:p>
            <a:pPr lvl="1">
              <a:spcBef>
                <a:spcPts val="1176"/>
              </a:spcBef>
            </a:pPr>
            <a:r>
              <a:rPr lang="en-US" dirty="0"/>
              <a:t>Expose a frontend service to a public load balancer using selectors to bind to a specific POD</a:t>
            </a:r>
          </a:p>
          <a:p>
            <a:pPr lvl="2">
              <a:spcBef>
                <a:spcPts val="1176"/>
              </a:spcBef>
            </a:pPr>
            <a:r>
              <a:rPr lang="en-US" dirty="0"/>
              <a:t>labels app=voting-app</a:t>
            </a:r>
          </a:p>
          <a:p>
            <a:pPr lvl="2">
              <a:spcBef>
                <a:spcPts val="588"/>
              </a:spcBef>
            </a:pPr>
            <a:r>
              <a:rPr lang="en-US" dirty="0"/>
              <a:t>tier=frontend </a:t>
            </a:r>
          </a:p>
          <a:p>
            <a:endParaRPr lang="en-US" dirty="0"/>
          </a:p>
        </p:txBody>
      </p:sp>
      <p:grpSp>
        <p:nvGrpSpPr>
          <p:cNvPr id="41" name="Group 40">
            <a:extLst>
              <a:ext uri="{FF2B5EF4-FFF2-40B4-BE49-F238E27FC236}">
                <a16:creationId xmlns:a16="http://schemas.microsoft.com/office/drawing/2014/main" id="{898586A4-0E80-49E1-912D-7A9F02653337}"/>
              </a:ext>
            </a:extLst>
          </p:cNvPr>
          <p:cNvGrpSpPr/>
          <p:nvPr/>
        </p:nvGrpSpPr>
        <p:grpSpPr>
          <a:xfrm>
            <a:off x="7294250" y="3270457"/>
            <a:ext cx="4626193" cy="1616791"/>
            <a:chOff x="7119257" y="1394822"/>
            <a:chExt cx="4718958" cy="1649211"/>
          </a:xfrm>
        </p:grpSpPr>
        <p:grpSp>
          <p:nvGrpSpPr>
            <p:cNvPr id="42" name="Group 41">
              <a:extLst>
                <a:ext uri="{FF2B5EF4-FFF2-40B4-BE49-F238E27FC236}">
                  <a16:creationId xmlns:a16="http://schemas.microsoft.com/office/drawing/2014/main" id="{7F74E4AA-13EC-4725-B2CB-E44F9A4184DC}"/>
                </a:ext>
              </a:extLst>
            </p:cNvPr>
            <p:cNvGrpSpPr/>
            <p:nvPr/>
          </p:nvGrpSpPr>
          <p:grpSpPr>
            <a:xfrm>
              <a:off x="7119257" y="1394822"/>
              <a:ext cx="4718958" cy="1649211"/>
              <a:chOff x="762792" y="2661152"/>
              <a:chExt cx="5349993" cy="2403284"/>
            </a:xfrm>
          </p:grpSpPr>
          <p:sp>
            <p:nvSpPr>
              <p:cNvPr id="45" name="Freeform: Shape 44">
                <a:extLst>
                  <a:ext uri="{FF2B5EF4-FFF2-40B4-BE49-F238E27FC236}">
                    <a16:creationId xmlns:a16="http://schemas.microsoft.com/office/drawing/2014/main" id="{371D2DEF-48B0-4E9F-AA91-9FB6381228D0}"/>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46" name="Rectangle 45">
                <a:extLst>
                  <a:ext uri="{FF2B5EF4-FFF2-40B4-BE49-F238E27FC236}">
                    <a16:creationId xmlns:a16="http://schemas.microsoft.com/office/drawing/2014/main" id="{855F2B47-C415-4BD6-ACD4-88B8E2CD3EC7}"/>
                  </a:ext>
                </a:extLst>
              </p:cNvPr>
              <p:cNvSpPr/>
              <p:nvPr/>
            </p:nvSpPr>
            <p:spPr>
              <a:xfrm>
                <a:off x="762792" y="3202877"/>
                <a:ext cx="5349993" cy="1861559"/>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44" name="Rectangle: Rounded Corners 43">
              <a:extLst>
                <a:ext uri="{FF2B5EF4-FFF2-40B4-BE49-F238E27FC236}">
                  <a16:creationId xmlns:a16="http://schemas.microsoft.com/office/drawing/2014/main" id="{2453F9D2-9994-46B9-8924-F77909C6F207}"/>
                </a:ext>
              </a:extLst>
            </p:cNvPr>
            <p:cNvSpPr/>
            <p:nvPr/>
          </p:nvSpPr>
          <p:spPr bwMode="auto">
            <a:xfrm>
              <a:off x="7251623" y="1911270"/>
              <a:ext cx="4395674" cy="99941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sp>
        <p:nvSpPr>
          <p:cNvPr id="47" name="Rectangle: Rounded Corners 46">
            <a:extLst>
              <a:ext uri="{FF2B5EF4-FFF2-40B4-BE49-F238E27FC236}">
                <a16:creationId xmlns:a16="http://schemas.microsoft.com/office/drawing/2014/main" id="{E3D79DAE-6264-42A9-ABD4-07198E275A57}"/>
              </a:ext>
            </a:extLst>
          </p:cNvPr>
          <p:cNvSpPr/>
          <p:nvPr/>
        </p:nvSpPr>
        <p:spPr bwMode="auto">
          <a:xfrm>
            <a:off x="7643099" y="3972792"/>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dirty="0">
                <a:solidFill>
                  <a:srgbClr val="000000"/>
                </a:solidFill>
                <a:cs typeface="Segoe UI" pitchFamily="34" charset="0"/>
              </a:rPr>
              <a:t>Pod</a:t>
            </a:r>
            <a:endParaRPr lang="en-US" sz="1372" dirty="0">
              <a:solidFill>
                <a:srgbClr val="000000"/>
              </a:solidFill>
              <a:cs typeface="Segoe UI" pitchFamily="34" charset="0"/>
            </a:endParaRPr>
          </a:p>
        </p:txBody>
      </p:sp>
      <p:sp>
        <p:nvSpPr>
          <p:cNvPr id="48" name="Rectangle: Rounded Corners 47">
            <a:extLst>
              <a:ext uri="{FF2B5EF4-FFF2-40B4-BE49-F238E27FC236}">
                <a16:creationId xmlns:a16="http://schemas.microsoft.com/office/drawing/2014/main" id="{B049414B-AD29-439C-9822-C69542286C81}"/>
              </a:ext>
            </a:extLst>
          </p:cNvPr>
          <p:cNvSpPr/>
          <p:nvPr/>
        </p:nvSpPr>
        <p:spPr bwMode="auto">
          <a:xfrm>
            <a:off x="8520707" y="3908071"/>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49" name="Rectangle: Rounded Corners 48">
            <a:extLst>
              <a:ext uri="{FF2B5EF4-FFF2-40B4-BE49-F238E27FC236}">
                <a16:creationId xmlns:a16="http://schemas.microsoft.com/office/drawing/2014/main" id="{C0E864DB-55D6-4682-ACCE-D2D049D2E63E}"/>
              </a:ext>
            </a:extLst>
          </p:cNvPr>
          <p:cNvSpPr/>
          <p:nvPr/>
        </p:nvSpPr>
        <p:spPr bwMode="auto">
          <a:xfrm>
            <a:off x="8520706" y="4279713"/>
            <a:ext cx="835727" cy="23909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100" name="Rectangle: Rounded Corners 99">
            <a:extLst>
              <a:ext uri="{FF2B5EF4-FFF2-40B4-BE49-F238E27FC236}">
                <a16:creationId xmlns:a16="http://schemas.microsoft.com/office/drawing/2014/main" id="{3F11F0B9-3A75-4990-A2F2-50E841BB9DD5}"/>
              </a:ext>
            </a:extLst>
          </p:cNvPr>
          <p:cNvSpPr/>
          <p:nvPr/>
        </p:nvSpPr>
        <p:spPr bwMode="auto">
          <a:xfrm>
            <a:off x="9702074" y="3971597"/>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err="1">
                <a:solidFill>
                  <a:srgbClr val="000000"/>
                </a:solidFill>
                <a:cs typeface="Segoe UI" pitchFamily="34" charset="0"/>
              </a:rPr>
              <a:t>Pod</a:t>
            </a:r>
            <a:endParaRPr lang="en-US" sz="1372" err="1">
              <a:solidFill>
                <a:srgbClr val="000000"/>
              </a:solidFill>
              <a:cs typeface="Segoe UI" pitchFamily="34" charset="0"/>
            </a:endParaRPr>
          </a:p>
        </p:txBody>
      </p:sp>
      <p:sp>
        <p:nvSpPr>
          <p:cNvPr id="101" name="Rectangle: Rounded Corners 100">
            <a:extLst>
              <a:ext uri="{FF2B5EF4-FFF2-40B4-BE49-F238E27FC236}">
                <a16:creationId xmlns:a16="http://schemas.microsoft.com/office/drawing/2014/main" id="{D00D9E88-AF90-4564-9E54-427A8097EECE}"/>
              </a:ext>
            </a:extLst>
          </p:cNvPr>
          <p:cNvSpPr/>
          <p:nvPr/>
        </p:nvSpPr>
        <p:spPr bwMode="auto">
          <a:xfrm>
            <a:off x="10579682" y="3906876"/>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102" name="Rectangle: Rounded Corners 101">
            <a:extLst>
              <a:ext uri="{FF2B5EF4-FFF2-40B4-BE49-F238E27FC236}">
                <a16:creationId xmlns:a16="http://schemas.microsoft.com/office/drawing/2014/main" id="{F4E15B0A-0254-45CF-83EB-DAEC812A900E}"/>
              </a:ext>
            </a:extLst>
          </p:cNvPr>
          <p:cNvSpPr/>
          <p:nvPr/>
        </p:nvSpPr>
        <p:spPr bwMode="auto">
          <a:xfrm>
            <a:off x="10579681" y="4278518"/>
            <a:ext cx="835727" cy="239095"/>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90" name="Rectangle: Rounded Corners 89">
            <a:extLst>
              <a:ext uri="{FF2B5EF4-FFF2-40B4-BE49-F238E27FC236}">
                <a16:creationId xmlns:a16="http://schemas.microsoft.com/office/drawing/2014/main" id="{2FFC9CAD-4BD8-412A-AEA8-70307432342A}"/>
              </a:ext>
            </a:extLst>
          </p:cNvPr>
          <p:cNvSpPr/>
          <p:nvPr/>
        </p:nvSpPr>
        <p:spPr bwMode="auto">
          <a:xfrm>
            <a:off x="7424013" y="2558708"/>
            <a:ext cx="1637253" cy="443427"/>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tier</a:t>
            </a:r>
            <a:r>
              <a:rPr lang="tr-TR" sz="1372">
                <a:solidFill>
                  <a:srgbClr val="000000"/>
                </a:solidFill>
                <a:cs typeface="Segoe UI" pitchFamily="34" charset="0"/>
              </a:rPr>
              <a:t>=</a:t>
            </a:r>
            <a:r>
              <a:rPr lang="tr-TR" sz="1372" err="1">
                <a:solidFill>
                  <a:srgbClr val="000000"/>
                </a:solidFill>
                <a:cs typeface="Segoe UI" pitchFamily="34" charset="0"/>
              </a:rPr>
              <a:t>backend</a:t>
            </a:r>
            <a:endParaRPr lang="en-US" sz="1372" err="1">
              <a:solidFill>
                <a:srgbClr val="000000"/>
              </a:solidFill>
              <a:cs typeface="Segoe UI" pitchFamily="34" charset="0"/>
            </a:endParaRPr>
          </a:p>
        </p:txBody>
      </p:sp>
      <p:sp>
        <p:nvSpPr>
          <p:cNvPr id="91" name="Rectangle: Rounded Corners 90">
            <a:extLst>
              <a:ext uri="{FF2B5EF4-FFF2-40B4-BE49-F238E27FC236}">
                <a16:creationId xmlns:a16="http://schemas.microsoft.com/office/drawing/2014/main" id="{E1BB5A3D-DC18-4F65-AD4C-E721BDC39EE4}"/>
              </a:ext>
            </a:extLst>
          </p:cNvPr>
          <p:cNvSpPr/>
          <p:nvPr/>
        </p:nvSpPr>
        <p:spPr bwMode="auto">
          <a:xfrm>
            <a:off x="9270527" y="1052826"/>
            <a:ext cx="1658344" cy="435290"/>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app</a:t>
            </a:r>
            <a:r>
              <a:rPr lang="tr-TR" sz="1372">
                <a:solidFill>
                  <a:srgbClr val="000000"/>
                </a:solidFill>
                <a:cs typeface="Segoe UI" pitchFamily="34" charset="0"/>
              </a:rPr>
              <a:t>=</a:t>
            </a:r>
            <a:r>
              <a:rPr lang="tr-TR" sz="1372" err="1">
                <a:solidFill>
                  <a:srgbClr val="000000"/>
                </a:solidFill>
                <a:cs typeface="Segoe UI" pitchFamily="34" charset="0"/>
              </a:rPr>
              <a:t>voting-app</a:t>
            </a:r>
            <a:endParaRPr lang="en-US" sz="1372" err="1">
              <a:solidFill>
                <a:srgbClr val="000000"/>
              </a:solidFill>
              <a:cs typeface="Segoe UI" pitchFamily="34" charset="0"/>
            </a:endParaRPr>
          </a:p>
        </p:txBody>
      </p:sp>
      <p:sp>
        <p:nvSpPr>
          <p:cNvPr id="95" name="Rectangle: Rounded Corners 94">
            <a:extLst>
              <a:ext uri="{FF2B5EF4-FFF2-40B4-BE49-F238E27FC236}">
                <a16:creationId xmlns:a16="http://schemas.microsoft.com/office/drawing/2014/main" id="{ADA05106-2F33-4A6C-8F3B-3D61FA2858E1}"/>
              </a:ext>
            </a:extLst>
          </p:cNvPr>
          <p:cNvSpPr/>
          <p:nvPr/>
        </p:nvSpPr>
        <p:spPr bwMode="auto">
          <a:xfrm>
            <a:off x="9270527" y="2539668"/>
            <a:ext cx="1658344" cy="45011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app</a:t>
            </a:r>
            <a:r>
              <a:rPr lang="tr-TR" sz="1372">
                <a:solidFill>
                  <a:srgbClr val="000000"/>
                </a:solidFill>
                <a:cs typeface="Segoe UI" pitchFamily="34" charset="0"/>
              </a:rPr>
              <a:t>=</a:t>
            </a:r>
            <a:r>
              <a:rPr lang="tr-TR" sz="1372" err="1">
                <a:solidFill>
                  <a:srgbClr val="000000"/>
                </a:solidFill>
                <a:cs typeface="Segoe UI" pitchFamily="34" charset="0"/>
              </a:rPr>
              <a:t>voting-app</a:t>
            </a:r>
            <a:endParaRPr lang="en-US" sz="1372" err="1">
              <a:solidFill>
                <a:srgbClr val="000000"/>
              </a:solidFill>
              <a:cs typeface="Segoe UI" pitchFamily="34" charset="0"/>
            </a:endParaRPr>
          </a:p>
        </p:txBody>
      </p:sp>
      <p:sp>
        <p:nvSpPr>
          <p:cNvPr id="96" name="Rectangle: Rounded Corners 95">
            <a:extLst>
              <a:ext uri="{FF2B5EF4-FFF2-40B4-BE49-F238E27FC236}">
                <a16:creationId xmlns:a16="http://schemas.microsoft.com/office/drawing/2014/main" id="{8416B278-12F7-4A08-9BD7-8C78A9E78B7C}"/>
              </a:ext>
            </a:extLst>
          </p:cNvPr>
          <p:cNvSpPr/>
          <p:nvPr/>
        </p:nvSpPr>
        <p:spPr bwMode="auto">
          <a:xfrm>
            <a:off x="7424014" y="1044689"/>
            <a:ext cx="1637253" cy="44342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tr-TR" sz="1372" err="1">
                <a:solidFill>
                  <a:srgbClr val="000000"/>
                </a:solidFill>
                <a:cs typeface="Segoe UI" pitchFamily="34" charset="0"/>
              </a:rPr>
              <a:t>tier</a:t>
            </a:r>
            <a:r>
              <a:rPr lang="tr-TR" sz="1372">
                <a:solidFill>
                  <a:srgbClr val="000000"/>
                </a:solidFill>
                <a:cs typeface="Segoe UI" pitchFamily="34" charset="0"/>
              </a:rPr>
              <a:t>=</a:t>
            </a:r>
            <a:r>
              <a:rPr lang="tr-TR" sz="1372" err="1">
                <a:solidFill>
                  <a:srgbClr val="000000"/>
                </a:solidFill>
                <a:cs typeface="Segoe UI" pitchFamily="34" charset="0"/>
              </a:rPr>
              <a:t>frontend</a:t>
            </a:r>
            <a:endParaRPr lang="en-US" sz="1372" err="1">
              <a:solidFill>
                <a:srgbClr val="000000"/>
              </a:solidFill>
              <a:cs typeface="Segoe UI" pitchFamily="34" charset="0"/>
            </a:endParaRPr>
          </a:p>
        </p:txBody>
      </p:sp>
      <p:sp>
        <p:nvSpPr>
          <p:cNvPr id="32" name="Rectangle: Rounded Corners 31">
            <a:extLst>
              <a:ext uri="{FF2B5EF4-FFF2-40B4-BE49-F238E27FC236}">
                <a16:creationId xmlns:a16="http://schemas.microsoft.com/office/drawing/2014/main" id="{3EE07E29-E0BE-402F-A2E3-E5BF990C282C}"/>
              </a:ext>
            </a:extLst>
          </p:cNvPr>
          <p:cNvSpPr/>
          <p:nvPr/>
        </p:nvSpPr>
        <p:spPr bwMode="auto">
          <a:xfrm>
            <a:off x="7233838" y="314124"/>
            <a:ext cx="4053476" cy="1354426"/>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30" dirty="0">
                <a:solidFill>
                  <a:srgbClr val="000000"/>
                </a:solidFill>
                <a:cs typeface="Segoe UI" pitchFamily="34" charset="0"/>
              </a:rPr>
              <a:t>Frontend Service</a:t>
            </a:r>
          </a:p>
          <a:p>
            <a:pPr defTabSz="914102" fontAlgn="base">
              <a:lnSpc>
                <a:spcPct val="90000"/>
              </a:lnSpc>
              <a:spcBef>
                <a:spcPct val="0"/>
              </a:spcBef>
              <a:spcAft>
                <a:spcPct val="0"/>
              </a:spcAft>
            </a:pPr>
            <a:r>
              <a:rPr lang="en-US" sz="1730" dirty="0">
                <a:solidFill>
                  <a:srgbClr val="000000"/>
                </a:solidFill>
                <a:cs typeface="Segoe UI" pitchFamily="34" charset="0"/>
              </a:rPr>
              <a:t>-- service selectors</a:t>
            </a:r>
          </a:p>
        </p:txBody>
      </p:sp>
      <p:sp>
        <p:nvSpPr>
          <p:cNvPr id="33" name="Rectangle: Rounded Corners 32">
            <a:extLst>
              <a:ext uri="{FF2B5EF4-FFF2-40B4-BE49-F238E27FC236}">
                <a16:creationId xmlns:a16="http://schemas.microsoft.com/office/drawing/2014/main" id="{8CB2F72A-0111-4D35-8EB5-837C31BBE73C}"/>
              </a:ext>
            </a:extLst>
          </p:cNvPr>
          <p:cNvSpPr/>
          <p:nvPr/>
        </p:nvSpPr>
        <p:spPr bwMode="auto">
          <a:xfrm>
            <a:off x="7243789" y="1818010"/>
            <a:ext cx="4053476" cy="1354426"/>
          </a:xfrm>
          <a:prstGeom prst="roundRect">
            <a:avLst/>
          </a:prstGeom>
          <a:noFill/>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en-US" sz="1730" dirty="0">
                <a:solidFill>
                  <a:srgbClr val="000000"/>
                </a:solidFill>
                <a:cs typeface="Segoe UI" pitchFamily="34" charset="0"/>
              </a:rPr>
              <a:t>Backend Service</a:t>
            </a:r>
          </a:p>
          <a:p>
            <a:pPr defTabSz="914102" fontAlgn="base">
              <a:lnSpc>
                <a:spcPct val="90000"/>
              </a:lnSpc>
              <a:spcBef>
                <a:spcPct val="0"/>
              </a:spcBef>
              <a:spcAft>
                <a:spcPct val="0"/>
              </a:spcAft>
            </a:pPr>
            <a:r>
              <a:rPr lang="en-US" sz="1730" dirty="0">
                <a:solidFill>
                  <a:srgbClr val="000000"/>
                </a:solidFill>
                <a:cs typeface="Segoe UI" pitchFamily="34" charset="0"/>
              </a:rPr>
              <a:t>-- service selectors</a:t>
            </a:r>
          </a:p>
        </p:txBody>
      </p:sp>
      <p:grpSp>
        <p:nvGrpSpPr>
          <p:cNvPr id="34" name="Group 33">
            <a:extLst>
              <a:ext uri="{FF2B5EF4-FFF2-40B4-BE49-F238E27FC236}">
                <a16:creationId xmlns:a16="http://schemas.microsoft.com/office/drawing/2014/main" id="{F6FCEEC0-96B1-4B10-9AB3-D626517AC636}"/>
              </a:ext>
            </a:extLst>
          </p:cNvPr>
          <p:cNvGrpSpPr/>
          <p:nvPr/>
        </p:nvGrpSpPr>
        <p:grpSpPr>
          <a:xfrm>
            <a:off x="7329142" y="5123136"/>
            <a:ext cx="4626193" cy="1616791"/>
            <a:chOff x="7119257" y="1394822"/>
            <a:chExt cx="4718958" cy="1649211"/>
          </a:xfrm>
        </p:grpSpPr>
        <p:grpSp>
          <p:nvGrpSpPr>
            <p:cNvPr id="35" name="Group 34">
              <a:extLst>
                <a:ext uri="{FF2B5EF4-FFF2-40B4-BE49-F238E27FC236}">
                  <a16:creationId xmlns:a16="http://schemas.microsoft.com/office/drawing/2014/main" id="{A700BEB6-1235-4416-AD25-0F6AA6A12953}"/>
                </a:ext>
              </a:extLst>
            </p:cNvPr>
            <p:cNvGrpSpPr/>
            <p:nvPr/>
          </p:nvGrpSpPr>
          <p:grpSpPr>
            <a:xfrm>
              <a:off x="7119257" y="1394822"/>
              <a:ext cx="4718958" cy="1649211"/>
              <a:chOff x="762792" y="2661152"/>
              <a:chExt cx="5349993" cy="2403284"/>
            </a:xfrm>
          </p:grpSpPr>
          <p:sp>
            <p:nvSpPr>
              <p:cNvPr id="37" name="Freeform: Shape 36">
                <a:extLst>
                  <a:ext uri="{FF2B5EF4-FFF2-40B4-BE49-F238E27FC236}">
                    <a16:creationId xmlns:a16="http://schemas.microsoft.com/office/drawing/2014/main" id="{E4D00E31-C9D2-4046-B0CD-3DFDA6256EA8}"/>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2554" tIns="207174" rIns="362554" bIns="207174" numCol="1" spcCol="1270" anchor="ctr" anchorCtr="0">
                <a:noAutofit/>
              </a:bodyPr>
              <a:lstStyle/>
              <a:p>
                <a:pPr defTabSz="2265865">
                  <a:lnSpc>
                    <a:spcPct val="90000"/>
                  </a:lnSpc>
                  <a:spcBef>
                    <a:spcPct val="0"/>
                  </a:spcBef>
                  <a:spcAft>
                    <a:spcPct val="35000"/>
                  </a:spcAft>
                </a:pPr>
                <a:r>
                  <a:rPr lang="tr-TR" sz="1730" err="1">
                    <a:solidFill>
                      <a:schemeClr val="accent1"/>
                    </a:solidFill>
                  </a:rPr>
                  <a:t>Worker</a:t>
                </a:r>
                <a:r>
                  <a:rPr lang="tr-TR" sz="1730">
                    <a:solidFill>
                      <a:schemeClr val="accent1"/>
                    </a:solidFill>
                  </a:rPr>
                  <a:t> </a:t>
                </a:r>
                <a:r>
                  <a:rPr lang="tr-TR" sz="1730" err="1">
                    <a:solidFill>
                      <a:schemeClr val="accent1"/>
                    </a:solidFill>
                  </a:rPr>
                  <a:t>node</a:t>
                </a:r>
                <a:r>
                  <a:rPr lang="tr-TR" sz="1730">
                    <a:solidFill>
                      <a:schemeClr val="accent1"/>
                    </a:solidFill>
                  </a:rPr>
                  <a:t> 1 </a:t>
                </a:r>
                <a:endParaRPr lang="en-US" sz="1730">
                  <a:solidFill>
                    <a:schemeClr val="accent1"/>
                  </a:solidFill>
                </a:endParaRPr>
              </a:p>
            </p:txBody>
          </p:sp>
          <p:sp>
            <p:nvSpPr>
              <p:cNvPr id="38" name="Rectangle 37">
                <a:extLst>
                  <a:ext uri="{FF2B5EF4-FFF2-40B4-BE49-F238E27FC236}">
                    <a16:creationId xmlns:a16="http://schemas.microsoft.com/office/drawing/2014/main" id="{B27B0311-4575-4254-8368-067BF0432A82}"/>
                  </a:ext>
                </a:extLst>
              </p:cNvPr>
              <p:cNvSpPr/>
              <p:nvPr/>
            </p:nvSpPr>
            <p:spPr>
              <a:xfrm>
                <a:off x="762792" y="3202877"/>
                <a:ext cx="5349993" cy="1861559"/>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6" name="Rectangle: Rounded Corners 35">
              <a:extLst>
                <a:ext uri="{FF2B5EF4-FFF2-40B4-BE49-F238E27FC236}">
                  <a16:creationId xmlns:a16="http://schemas.microsoft.com/office/drawing/2014/main" id="{D8AF0634-6CE8-4277-B755-D4CA68E3F5CE}"/>
                </a:ext>
              </a:extLst>
            </p:cNvPr>
            <p:cNvSpPr/>
            <p:nvPr/>
          </p:nvSpPr>
          <p:spPr bwMode="auto">
            <a:xfrm>
              <a:off x="7251623" y="1911270"/>
              <a:ext cx="4395674" cy="999413"/>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44821" rIns="89642" bIns="143428" numCol="1" spcCol="0" rtlCol="0" fromWordArt="0" anchor="t" anchorCtr="0" forceAA="0" compatLnSpc="1">
              <a:prstTxWarp prst="textNoShape">
                <a:avLst/>
              </a:prstTxWarp>
              <a:noAutofit/>
            </a:bodyPr>
            <a:lstStyle/>
            <a:p>
              <a:pPr algn="r" defTabSz="914102" fontAlgn="base">
                <a:lnSpc>
                  <a:spcPct val="90000"/>
                </a:lnSpc>
                <a:spcBef>
                  <a:spcPct val="0"/>
                </a:spcBef>
                <a:spcAft>
                  <a:spcPct val="0"/>
                </a:spcAft>
              </a:pPr>
              <a:endParaRPr lang="en-US" sz="1372" err="1">
                <a:solidFill>
                  <a:srgbClr val="000000"/>
                </a:solidFill>
                <a:cs typeface="Segoe UI" pitchFamily="34" charset="0"/>
              </a:endParaRPr>
            </a:p>
          </p:txBody>
        </p:sp>
      </p:grpSp>
      <p:sp>
        <p:nvSpPr>
          <p:cNvPr id="39" name="Rectangle: Rounded Corners 38">
            <a:extLst>
              <a:ext uri="{FF2B5EF4-FFF2-40B4-BE49-F238E27FC236}">
                <a16:creationId xmlns:a16="http://schemas.microsoft.com/office/drawing/2014/main" id="{5D46582D-7B9C-4FD0-BFBB-7CC4D91CC2ED}"/>
              </a:ext>
            </a:extLst>
          </p:cNvPr>
          <p:cNvSpPr/>
          <p:nvPr/>
        </p:nvSpPr>
        <p:spPr bwMode="auto">
          <a:xfrm>
            <a:off x="7637844" y="5853246"/>
            <a:ext cx="1765724" cy="613439"/>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89642" tIns="0"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r>
              <a:rPr lang="tr-TR" sz="1372" dirty="0">
                <a:solidFill>
                  <a:srgbClr val="000000"/>
                </a:solidFill>
                <a:cs typeface="Segoe UI" pitchFamily="34" charset="0"/>
              </a:rPr>
              <a:t>Pod</a:t>
            </a:r>
            <a:endParaRPr lang="en-US" sz="1372" dirty="0">
              <a:solidFill>
                <a:srgbClr val="000000"/>
              </a:solidFill>
              <a:cs typeface="Segoe UI" pitchFamily="34" charset="0"/>
            </a:endParaRPr>
          </a:p>
        </p:txBody>
      </p:sp>
      <p:sp>
        <p:nvSpPr>
          <p:cNvPr id="40" name="Rectangle: Rounded Corners 39">
            <a:extLst>
              <a:ext uri="{FF2B5EF4-FFF2-40B4-BE49-F238E27FC236}">
                <a16:creationId xmlns:a16="http://schemas.microsoft.com/office/drawing/2014/main" id="{5F637B62-9C96-45EB-A943-4B088ACFE3B9}"/>
              </a:ext>
            </a:extLst>
          </p:cNvPr>
          <p:cNvSpPr/>
          <p:nvPr/>
        </p:nvSpPr>
        <p:spPr bwMode="auto">
          <a:xfrm>
            <a:off x="8463920" y="5853246"/>
            <a:ext cx="835728" cy="246295"/>
          </a:xfrm>
          <a:prstGeom prst="round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
        <p:nvSpPr>
          <p:cNvPr id="43" name="Rectangle: Rounded Corners 42">
            <a:extLst>
              <a:ext uri="{FF2B5EF4-FFF2-40B4-BE49-F238E27FC236}">
                <a16:creationId xmlns:a16="http://schemas.microsoft.com/office/drawing/2014/main" id="{C71B91F1-BA9F-4542-8A52-E2B08129696F}"/>
              </a:ext>
            </a:extLst>
          </p:cNvPr>
          <p:cNvSpPr/>
          <p:nvPr/>
        </p:nvSpPr>
        <p:spPr bwMode="auto">
          <a:xfrm>
            <a:off x="8474528" y="6224888"/>
            <a:ext cx="835727" cy="23909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89642" tIns="0" rIns="89642"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882" err="1">
              <a:solidFill>
                <a:srgbClr val="000000"/>
              </a:solidFill>
              <a:cs typeface="Segoe UI" pitchFamily="34" charset="0"/>
            </a:endParaRPr>
          </a:p>
        </p:txBody>
      </p:sp>
    </p:spTree>
    <p:extLst>
      <p:ext uri="{BB962C8B-B14F-4D97-AF65-F5344CB8AC3E}">
        <p14:creationId xmlns:p14="http://schemas.microsoft.com/office/powerpoint/2010/main" val="1510135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100" grpId="0" animBg="1"/>
      <p:bldP spid="101" grpId="0" animBg="1"/>
      <p:bldP spid="102" grpId="0" animBg="1"/>
      <p:bldP spid="90" grpId="0" animBg="1"/>
      <p:bldP spid="91" grpId="0" animBg="1"/>
      <p:bldP spid="95" grpId="0" animBg="1"/>
      <p:bldP spid="96" grpId="0" animBg="1"/>
      <p:bldP spid="32" grpId="0" animBg="1"/>
      <p:bldP spid="33" grpId="0" animBg="1"/>
      <p:bldP spid="39" grpId="0" animBg="1"/>
      <p:bldP spid="40"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366216"/>
            <a:ext cx="3361907" cy="832764"/>
          </a:xfrm>
        </p:spPr>
        <p:txBody>
          <a:bodyPr/>
          <a:lstStyle/>
          <a:p>
            <a:r>
              <a:rPr lang="en-US"/>
              <a:t>Services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450180" y="2938767"/>
            <a:ext cx="5378549" cy="724143"/>
          </a:xfrm>
        </p:spPr>
        <p:txBody>
          <a:bodyPr/>
          <a:lstStyle/>
          <a:p>
            <a:r>
              <a:rPr lang="en-US" dirty="0"/>
              <a:t>Kubernetes Services</a:t>
            </a:r>
          </a:p>
        </p:txBody>
      </p:sp>
    </p:spTree>
    <p:extLst>
      <p:ext uri="{BB962C8B-B14F-4D97-AF65-F5344CB8AC3E}">
        <p14:creationId xmlns:p14="http://schemas.microsoft.com/office/powerpoint/2010/main" val="115510923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AD04943E-3CFF-42C7-A2A2-BB0044B2D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71" y="3479569"/>
            <a:ext cx="2667810" cy="2667810"/>
          </a:xfrm>
          <a:prstGeom prst="rect">
            <a:avLst/>
          </a:prstGeom>
        </p:spPr>
      </p:pic>
      <p:sp>
        <p:nvSpPr>
          <p:cNvPr id="9" name="TextBox 8">
            <a:extLst>
              <a:ext uri="{FF2B5EF4-FFF2-40B4-BE49-F238E27FC236}">
                <a16:creationId xmlns:a16="http://schemas.microsoft.com/office/drawing/2014/main" id="{89A45C3C-3B65-43E4-B262-04A737D175B6}"/>
              </a:ext>
            </a:extLst>
          </p:cNvPr>
          <p:cNvSpPr txBox="1"/>
          <p:nvPr/>
        </p:nvSpPr>
        <p:spPr>
          <a:xfrm>
            <a:off x="685918" y="6084548"/>
            <a:ext cx="2633734" cy="553998"/>
          </a:xfrm>
          <a:prstGeom prst="rect">
            <a:avLst/>
          </a:prstGeom>
          <a:noFill/>
        </p:spPr>
        <p:txBody>
          <a:bodyPr wrap="none" lIns="0" tIns="0" rIns="0" bIns="0" rtlCol="0">
            <a:spAutoFit/>
          </a:bodyPr>
          <a:lstStyle/>
          <a:p>
            <a:pPr algn="l"/>
            <a:r>
              <a:rPr lang="en-US" sz="3600" dirty="0">
                <a:solidFill>
                  <a:schemeClr val="accent3"/>
                </a:solidFill>
              </a:rPr>
              <a:t>AKS Dev Day</a:t>
            </a:r>
          </a:p>
        </p:txBody>
      </p:sp>
      <p:sp>
        <p:nvSpPr>
          <p:cNvPr id="16" name="Title 1">
            <a:extLst>
              <a:ext uri="{FF2B5EF4-FFF2-40B4-BE49-F238E27FC236}">
                <a16:creationId xmlns:a16="http://schemas.microsoft.com/office/drawing/2014/main" id="{C62B5A73-9CA0-4A63-9140-DD785F4166F0}"/>
              </a:ext>
            </a:extLst>
          </p:cNvPr>
          <p:cNvSpPr txBox="1">
            <a:spLocks/>
          </p:cNvSpPr>
          <p:nvPr/>
        </p:nvSpPr>
        <p:spPr>
          <a:xfrm>
            <a:off x="588263"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accent3"/>
                </a:solidFill>
              </a:rPr>
              <a:t>Break</a:t>
            </a:r>
          </a:p>
        </p:txBody>
      </p:sp>
      <p:sp>
        <p:nvSpPr>
          <p:cNvPr id="17" name="Rectangle 16">
            <a:extLst>
              <a:ext uri="{FF2B5EF4-FFF2-40B4-BE49-F238E27FC236}">
                <a16:creationId xmlns:a16="http://schemas.microsoft.com/office/drawing/2014/main" id="{5AAE7A82-A228-4677-9F44-0B272118B0D0}"/>
              </a:ext>
            </a:extLst>
          </p:cNvPr>
          <p:cNvSpPr/>
          <p:nvPr/>
        </p:nvSpPr>
        <p:spPr bwMode="auto">
          <a:xfrm>
            <a:off x="0" y="1088335"/>
            <a:ext cx="12192000" cy="893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72F4E6B0-D64E-4B75-9B64-824608CECD89}"/>
              </a:ext>
            </a:extLst>
          </p:cNvPr>
          <p:cNvSpPr/>
          <p:nvPr/>
        </p:nvSpPr>
        <p:spPr bwMode="auto">
          <a:xfrm>
            <a:off x="0" y="1088335"/>
            <a:ext cx="12192000" cy="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Title 1">
            <a:extLst>
              <a:ext uri="{FF2B5EF4-FFF2-40B4-BE49-F238E27FC236}">
                <a16:creationId xmlns:a16="http://schemas.microsoft.com/office/drawing/2014/main" id="{155D35B1-A89C-45D7-86BC-AACD75A5F8F3}"/>
              </a:ext>
            </a:extLst>
          </p:cNvPr>
          <p:cNvSpPr txBox="1">
            <a:spLocks/>
          </p:cNvSpPr>
          <p:nvPr/>
        </p:nvSpPr>
        <p:spPr>
          <a:xfrm>
            <a:off x="8421712"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dirty="0">
                <a:latin typeface="+mn-lt"/>
              </a:rPr>
              <a:t>15 minutes</a:t>
            </a:r>
          </a:p>
        </p:txBody>
      </p:sp>
      <p:pic>
        <p:nvPicPr>
          <p:cNvPr id="23" name="with-the-winds-volo-main-version-05-15-10020">
            <a:hlinkClick r:id="" action="ppaction://media"/>
            <a:extLst>
              <a:ext uri="{FF2B5EF4-FFF2-40B4-BE49-F238E27FC236}">
                <a16:creationId xmlns:a16="http://schemas.microsoft.com/office/drawing/2014/main" id="{EE88149D-51A4-448E-9D36-2A062CAB29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6629" y="6084548"/>
            <a:ext cx="406400" cy="406400"/>
          </a:xfrm>
          <a:prstGeom prst="rect">
            <a:avLst/>
          </a:prstGeom>
        </p:spPr>
      </p:pic>
    </p:spTree>
    <p:extLst>
      <p:ext uri="{BB962C8B-B14F-4D97-AF65-F5344CB8AC3E}">
        <p14:creationId xmlns:p14="http://schemas.microsoft.com/office/powerpoint/2010/main" val="4190373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600000"/>
                                        <p:tgtEl>
                                          <p:spTgt spid="19"/>
                                        </p:tgtEl>
                                        <p:attrNameLst>
                                          <p:attrName>ppt_x</p:attrName>
                                        </p:attrNameLst>
                                      </p:cBhvr>
                                      <p:tavLst>
                                        <p:tav tm="0">
                                          <p:val>
                                            <p:strVal val="ppt_x"/>
                                          </p:val>
                                        </p:tav>
                                        <p:tav tm="100000">
                                          <p:val>
                                            <p:strVal val="0-ppt_w/2"/>
                                          </p:val>
                                        </p:tav>
                                      </p:tavLst>
                                    </p:anim>
                                    <p:anim calcmode="lin" valueType="num">
                                      <p:cBhvr additive="base">
                                        <p:cTn id="7" dur="600000"/>
                                        <p:tgtEl>
                                          <p:spTgt spid="19"/>
                                        </p:tgtEl>
                                        <p:attrNameLst>
                                          <p:attrName>ppt_y</p:attrName>
                                        </p:attrNameLst>
                                      </p:cBhvr>
                                      <p:tavLst>
                                        <p:tav tm="0">
                                          <p:val>
                                            <p:strVal val="ppt_y"/>
                                          </p:val>
                                        </p:tav>
                                        <p:tav tm="100000">
                                          <p:val>
                                            <p:strVal val="ppt_y"/>
                                          </p:val>
                                        </p:tav>
                                      </p:tavLst>
                                    </p:anim>
                                    <p:set>
                                      <p:cBhvr>
                                        <p:cTn id="8" dur="1" fill="hold">
                                          <p:stCondLst>
                                            <p:cond delay="599999"/>
                                          </p:stCondLst>
                                        </p:cTn>
                                        <p:tgtEl>
                                          <p:spTgt spid="19"/>
                                        </p:tgtEl>
                                        <p:attrNameLst>
                                          <p:attrName>style.visibility</p:attrName>
                                        </p:attrNameLst>
                                      </p:cBhvr>
                                      <p:to>
                                        <p:strVal val="hidden"/>
                                      </p:to>
                                    </p:set>
                                  </p:childTnLst>
                                </p:cTn>
                              </p:par>
                              <p:par>
                                <p:cTn id="9" presetID="1" presetClass="mediacall" presetSubtype="0" fill="hold" nodeType="withEffect">
                                  <p:stCondLst>
                                    <p:cond delay="0"/>
                                  </p:stCondLst>
                                  <p:childTnLst>
                                    <p:cmd type="call" cmd="playFrom(0.0)">
                                      <p:cBhvr>
                                        <p:cTn id="10" dur="31605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1" repeatCount="indefinite" fill="hold" display="0">
                  <p:stCondLst>
                    <p:cond delay="indefinite"/>
                  </p:stCondLst>
                  <p:endCondLst>
                    <p:cond evt="onStopAudio" delay="0">
                      <p:tgtEl>
                        <p:sldTgt/>
                      </p:tgtEl>
                    </p:cond>
                  </p:endCondLst>
                </p:cTn>
                <p:tgtEl>
                  <p:spTgt spid="23"/>
                </p:tgtEl>
              </p:cMediaNode>
            </p:audio>
          </p:childTnLst>
        </p:cTn>
      </p:par>
    </p:tnLst>
    <p:bldLst>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2D5F5C-AFA2-BD44-B87A-810D4C9528BE}"/>
              </a:ext>
            </a:extLst>
          </p:cNvPr>
          <p:cNvSpPr>
            <a:spLocks noGrp="1"/>
          </p:cNvSpPr>
          <p:nvPr>
            <p:ph type="title"/>
          </p:nvPr>
        </p:nvSpPr>
        <p:spPr/>
        <p:txBody>
          <a:bodyPr/>
          <a:lstStyle/>
          <a:p>
            <a:r>
              <a:rPr lang="en-US" dirty="0"/>
              <a:t>Container Orchestrators</a:t>
            </a:r>
          </a:p>
        </p:txBody>
      </p:sp>
      <p:pic>
        <p:nvPicPr>
          <p:cNvPr id="2" name="Picture Placeholder 1">
            <a:extLst>
              <a:ext uri="{FF2B5EF4-FFF2-40B4-BE49-F238E27FC236}">
                <a16:creationId xmlns:a16="http://schemas.microsoft.com/office/drawing/2014/main" id="{5BE96051-A208-4791-8C79-D0095AB8702B}"/>
              </a:ext>
            </a:extLst>
          </p:cNvPr>
          <p:cNvPicPr>
            <a:picLocks noGrp="1" noChangeAspect="1"/>
          </p:cNvPicPr>
          <p:nvPr>
            <p:ph type="pic" sz="quarter" idx="10"/>
          </p:nvPr>
        </p:nvPicPr>
        <p:blipFill>
          <a:blip r:embed="rId3"/>
          <a:srcRect t="7748" b="7748"/>
          <a:stretch>
            <a:fillRect/>
          </a:stretch>
        </p:blipFill>
        <p:spPr>
          <a:prstGeom prst="rect">
            <a:avLst/>
          </a:prstGeom>
        </p:spPr>
      </p:pic>
      <p:pic>
        <p:nvPicPr>
          <p:cNvPr id="26" name="Picture 25">
            <a:extLst>
              <a:ext uri="{FF2B5EF4-FFF2-40B4-BE49-F238E27FC236}">
                <a16:creationId xmlns:a16="http://schemas.microsoft.com/office/drawing/2014/main" id="{FF79F083-1244-427A-8A89-3C0ECA28A1C5}"/>
              </a:ext>
            </a:extLst>
          </p:cNvPr>
          <p:cNvPicPr>
            <a:picLocks noChangeAspect="1"/>
          </p:cNvPicPr>
          <p:nvPr/>
        </p:nvPicPr>
        <p:blipFill>
          <a:blip r:embed="rId4"/>
          <a:stretch>
            <a:fillRect/>
          </a:stretch>
        </p:blipFill>
        <p:spPr>
          <a:xfrm>
            <a:off x="10371664" y="-118591"/>
            <a:ext cx="1747976" cy="1747976"/>
          </a:xfrm>
          <a:prstGeom prst="rect">
            <a:avLst/>
          </a:prstGeom>
        </p:spPr>
      </p:pic>
      <p:sp>
        <p:nvSpPr>
          <p:cNvPr id="8" name="Title 2">
            <a:extLst>
              <a:ext uri="{FF2B5EF4-FFF2-40B4-BE49-F238E27FC236}">
                <a16:creationId xmlns:a16="http://schemas.microsoft.com/office/drawing/2014/main" id="{C4DEA2EF-E369-4729-B697-AB529AC3D9B2}"/>
              </a:ext>
            </a:extLst>
          </p:cNvPr>
          <p:cNvSpPr txBox="1">
            <a:spLocks/>
          </p:cNvSpPr>
          <p:nvPr/>
        </p:nvSpPr>
        <p:spPr bwMode="ltGray">
          <a:xfrm>
            <a:off x="1595846" y="2305591"/>
            <a:ext cx="9000307" cy="2246818"/>
          </a:xfrm>
          <a:prstGeom prst="rect">
            <a:avLst/>
          </a:prstGeom>
          <a:noFill/>
        </p:spPr>
        <p:txBody>
          <a:bodyPr vert="horz" wrap="square" lIns="585216" tIns="585216" rIns="585216" bIns="585216" rtlCol="0" anchor="b" anchorCtr="0">
            <a:noAutofit/>
          </a:bodyPr>
          <a:lstStyle>
            <a:lvl1pPr algn="l" defTabSz="932742" rtl="0" eaLnBrk="1" latinLnBrk="0" hangingPunct="1">
              <a:lnSpc>
                <a:spcPct val="100000"/>
              </a:lnSpc>
              <a:spcBef>
                <a:spcPct val="0"/>
              </a:spcBef>
              <a:buNone/>
              <a:defRPr lang="en-US" sz="3600" b="0" kern="1200" cap="none" spc="0" baseline="0">
                <a:ln w="3175">
                  <a:noFill/>
                </a:ln>
                <a:solidFill>
                  <a:srgbClr val="FFFFFF"/>
                </a:solidFill>
                <a:effectLst/>
                <a:latin typeface="+mj-lt"/>
                <a:ea typeface="+mn-ea"/>
                <a:cs typeface="Segoe UI" pitchFamily="34" charset="0"/>
              </a:defRPr>
            </a:lvl1pPr>
          </a:lstStyle>
          <a:p>
            <a:pPr algn="ctr"/>
            <a:r>
              <a:rPr lang="en-US" dirty="0">
                <a:highlight>
                  <a:srgbClr val="808080"/>
                </a:highlight>
              </a:rPr>
              <a:t>Intro to Azure Kubernetes Service</a:t>
            </a:r>
          </a:p>
        </p:txBody>
      </p:sp>
    </p:spTree>
    <p:extLst>
      <p:ext uri="{BB962C8B-B14F-4D97-AF65-F5344CB8AC3E}">
        <p14:creationId xmlns:p14="http://schemas.microsoft.com/office/powerpoint/2010/main" val="19872317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Oval 263">
            <a:extLst>
              <a:ext uri="{FF2B5EF4-FFF2-40B4-BE49-F238E27FC236}">
                <a16:creationId xmlns:a16="http://schemas.microsoft.com/office/drawing/2014/main" id="{E163D9E5-680A-4D4D-8EDC-109B731589EF}"/>
              </a:ext>
            </a:extLst>
          </p:cNvPr>
          <p:cNvSpPr/>
          <p:nvPr/>
        </p:nvSpPr>
        <p:spPr bwMode="auto">
          <a:xfrm rot="16200000">
            <a:off x="9816962" y="2218821"/>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Kubernetes Service (AKS)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Simplify the deployment, management, and operations of Kubernetes</a:t>
            </a:r>
          </a:p>
        </p:txBody>
      </p:sp>
      <p:sp>
        <p:nvSpPr>
          <p:cNvPr id="93" name="TextBox 92">
            <a:extLst>
              <a:ext uri="{FF2B5EF4-FFF2-40B4-BE49-F238E27FC236}">
                <a16:creationId xmlns:a16="http://schemas.microsoft.com/office/drawing/2014/main" id="{0A7E8172-75AC-40C0-910A-913E8A0429B1}"/>
              </a:ext>
            </a:extLst>
          </p:cNvPr>
          <p:cNvSpPr txBox="1"/>
          <p:nvPr/>
        </p:nvSpPr>
        <p:spPr>
          <a:xfrm>
            <a:off x="2871099" y="2879482"/>
            <a:ext cx="2331104" cy="1104277"/>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Deploy and manage Kubernetes with ease </a:t>
            </a:r>
          </a:p>
        </p:txBody>
      </p:sp>
      <p:sp>
        <p:nvSpPr>
          <p:cNvPr id="95" name="TextBox 94">
            <a:extLst>
              <a:ext uri="{FF2B5EF4-FFF2-40B4-BE49-F238E27FC236}">
                <a16:creationId xmlns:a16="http://schemas.microsoft.com/office/drawing/2014/main" id="{04C1C9A8-F981-40C2-A48A-13CF0CE6AC22}"/>
              </a:ext>
            </a:extLst>
          </p:cNvPr>
          <p:cNvSpPr txBox="1"/>
          <p:nvPr/>
        </p:nvSpPr>
        <p:spPr>
          <a:xfrm>
            <a:off x="5798395" y="2879482"/>
            <a:ext cx="2688892"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Scale and run applications with confidence </a:t>
            </a:r>
          </a:p>
        </p:txBody>
      </p:sp>
      <p:sp>
        <p:nvSpPr>
          <p:cNvPr id="96" name="TextBox 95">
            <a:extLst>
              <a:ext uri="{FF2B5EF4-FFF2-40B4-BE49-F238E27FC236}">
                <a16:creationId xmlns:a16="http://schemas.microsoft.com/office/drawing/2014/main" id="{94C1E9DC-20B6-42D4-B26B-8EE24DAD9A3C}"/>
              </a:ext>
            </a:extLst>
          </p:cNvPr>
          <p:cNvSpPr txBox="1"/>
          <p:nvPr/>
        </p:nvSpPr>
        <p:spPr>
          <a:xfrm>
            <a:off x="8797735" y="2873685"/>
            <a:ext cx="2688892" cy="1104453"/>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Secure your Kubernetes environment</a:t>
            </a:r>
          </a:p>
        </p:txBody>
      </p:sp>
      <p:sp>
        <p:nvSpPr>
          <p:cNvPr id="97" name="TextBox 96">
            <a:extLst>
              <a:ext uri="{FF2B5EF4-FFF2-40B4-BE49-F238E27FC236}">
                <a16:creationId xmlns:a16="http://schemas.microsoft.com/office/drawing/2014/main" id="{0E82D77E-9634-4927-BC5E-FB0958DD6105}"/>
              </a:ext>
            </a:extLst>
          </p:cNvPr>
          <p:cNvSpPr txBox="1"/>
          <p:nvPr/>
        </p:nvSpPr>
        <p:spPr>
          <a:xfrm>
            <a:off x="2585356" y="5327914"/>
            <a:ext cx="2902591"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Accelerate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containerized application development  </a:t>
            </a:r>
          </a:p>
        </p:txBody>
      </p:sp>
      <p:sp>
        <p:nvSpPr>
          <p:cNvPr id="113" name="TextBox 112">
            <a:extLst>
              <a:ext uri="{FF2B5EF4-FFF2-40B4-BE49-F238E27FC236}">
                <a16:creationId xmlns:a16="http://schemas.microsoft.com/office/drawing/2014/main" id="{BAC6F8CA-11DF-4E7D-83AD-26C496823FF6}"/>
              </a:ext>
            </a:extLst>
          </p:cNvPr>
          <p:cNvSpPr txBox="1"/>
          <p:nvPr/>
        </p:nvSpPr>
        <p:spPr>
          <a:xfrm>
            <a:off x="5848380" y="5327914"/>
            <a:ext cx="2588921" cy="1120495"/>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Work how you want with open-source tools &amp; APIs </a:t>
            </a:r>
          </a:p>
        </p:txBody>
      </p:sp>
      <p:sp>
        <p:nvSpPr>
          <p:cNvPr id="115" name="TextBox 114">
            <a:extLst>
              <a:ext uri="{FF2B5EF4-FFF2-40B4-BE49-F238E27FC236}">
                <a16:creationId xmlns:a16="http://schemas.microsoft.com/office/drawing/2014/main" id="{4B016454-5E4A-4031-82CB-500C602450D7}"/>
              </a:ext>
            </a:extLst>
          </p:cNvPr>
          <p:cNvSpPr txBox="1"/>
          <p:nvPr/>
        </p:nvSpPr>
        <p:spPr>
          <a:xfrm>
            <a:off x="9292135" y="5322116"/>
            <a:ext cx="1700092" cy="1104277"/>
          </a:xfrm>
          <a:prstGeom prst="rect">
            <a:avLst/>
          </a:prstGeom>
          <a:noFill/>
        </p:spPr>
        <p:txBody>
          <a:bodyPr wrap="square" lIns="143407" tIns="143407" rIns="143407" bIns="143407" rtlCol="0">
            <a:spAutoFit/>
          </a:bodyPr>
          <a:lstStyle/>
          <a:p>
            <a:pPr algn="ctr" defTabSz="914192">
              <a:spcAft>
                <a:spcPts val="2353"/>
              </a:spcAft>
              <a:defRPr/>
            </a:pPr>
            <a:r>
              <a:rPr lang="en-US" sz="1765" dirty="0">
                <a:solidFill>
                  <a:srgbClr val="505050"/>
                </a:solidFill>
                <a:latin typeface="Segoe UI Semibold" panose="020B0702040204020203" pitchFamily="34" charset="0"/>
                <a:cs typeface="Segoe UI Semibold" panose="020B0702040204020203" pitchFamily="34" charset="0"/>
              </a:rPr>
              <a:t>Set up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CI/CD in a </a:t>
            </a:r>
            <a:br>
              <a:rPr lang="en-US" sz="1765">
                <a:solidFill>
                  <a:srgbClr val="505050"/>
                </a:solidFill>
                <a:latin typeface="Segoe UI Semibold" panose="020B0702040204020203" pitchFamily="34" charset="0"/>
                <a:cs typeface="Segoe UI Semibold" panose="020B0702040204020203" pitchFamily="34" charset="0"/>
              </a:rPr>
            </a:br>
            <a:r>
              <a:rPr lang="en-US" sz="1765" dirty="0">
                <a:solidFill>
                  <a:srgbClr val="505050"/>
                </a:solidFill>
                <a:latin typeface="Segoe UI Semibold" panose="020B0702040204020203" pitchFamily="34" charset="0"/>
                <a:cs typeface="Segoe UI Semibold" panose="020B0702040204020203" pitchFamily="34" charset="0"/>
              </a:rPr>
              <a:t>few clicks</a:t>
            </a:r>
          </a:p>
        </p:txBody>
      </p:sp>
      <p:sp>
        <p:nvSpPr>
          <p:cNvPr id="117" name="Oval 116">
            <a:extLst>
              <a:ext uri="{FF2B5EF4-FFF2-40B4-BE49-F238E27FC236}">
                <a16:creationId xmlns:a16="http://schemas.microsoft.com/office/drawing/2014/main" id="{3129E321-F7A1-4A40-A2DC-1EC65E22CA70}"/>
              </a:ext>
            </a:extLst>
          </p:cNvPr>
          <p:cNvSpPr/>
          <p:nvPr/>
        </p:nvSpPr>
        <p:spPr bwMode="auto">
          <a:xfrm rot="16200000">
            <a:off x="3711433" y="2218822"/>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35" name="Oval 134">
            <a:extLst>
              <a:ext uri="{FF2B5EF4-FFF2-40B4-BE49-F238E27FC236}">
                <a16:creationId xmlns:a16="http://schemas.microsoft.com/office/drawing/2014/main" id="{B982DE22-35C6-4BB3-8CC2-F8EB3FB86468}"/>
              </a:ext>
            </a:extLst>
          </p:cNvPr>
          <p:cNvSpPr/>
          <p:nvPr/>
        </p:nvSpPr>
        <p:spPr bwMode="auto">
          <a:xfrm rot="16200000">
            <a:off x="6817623"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51" name="Oval 150">
            <a:extLst>
              <a:ext uri="{FF2B5EF4-FFF2-40B4-BE49-F238E27FC236}">
                <a16:creationId xmlns:a16="http://schemas.microsoft.com/office/drawing/2014/main" id="{E163D9E5-680A-4D4D-8EDC-109B731589EF}"/>
              </a:ext>
            </a:extLst>
          </p:cNvPr>
          <p:cNvSpPr/>
          <p:nvPr/>
        </p:nvSpPr>
        <p:spPr bwMode="auto">
          <a:xfrm rot="16200000">
            <a:off x="9816962"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157" name="Oval 156">
            <a:extLst>
              <a:ext uri="{FF2B5EF4-FFF2-40B4-BE49-F238E27FC236}">
                <a16:creationId xmlns:a16="http://schemas.microsoft.com/office/drawing/2014/main" id="{0A30A13D-BF7E-42E2-AB74-334D5BCDA762}"/>
              </a:ext>
            </a:extLst>
          </p:cNvPr>
          <p:cNvSpPr/>
          <p:nvPr/>
        </p:nvSpPr>
        <p:spPr bwMode="auto">
          <a:xfrm rot="16200000">
            <a:off x="3711433" y="4524089"/>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50" name="Oval 249">
            <a:extLst>
              <a:ext uri="{FF2B5EF4-FFF2-40B4-BE49-F238E27FC236}">
                <a16:creationId xmlns:a16="http://schemas.microsoft.com/office/drawing/2014/main" id="{33910C4A-AFEA-451F-B1D1-2A3FD409F0EF}"/>
              </a:ext>
            </a:extLst>
          </p:cNvPr>
          <p:cNvSpPr/>
          <p:nvPr/>
        </p:nvSpPr>
        <p:spPr bwMode="auto">
          <a:xfrm rot="16200000">
            <a:off x="6817622" y="2218822"/>
            <a:ext cx="650437" cy="650437"/>
          </a:xfrm>
          <a:prstGeom prst="ellipse">
            <a:avLst/>
          </a:prstGeom>
          <a:solidFill>
            <a:srgbClr val="FFFFFF"/>
          </a:solidFill>
          <a:ln w="28575" cap="flat" cmpd="sng" algn="ctr">
            <a:solidFill>
              <a:srgbClr val="0072C6"/>
            </a:solidFill>
            <a:prstDash val="solid"/>
            <a:headEnd type="none" w="med" len="med"/>
            <a:tailEnd type="none" w="med" len="med"/>
          </a:ln>
          <a:effectLst/>
        </p:spPr>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kern="0">
              <a:gradFill>
                <a:gsLst>
                  <a:gs pos="0">
                    <a:srgbClr val="FFFFFF"/>
                  </a:gs>
                  <a:gs pos="100000">
                    <a:srgbClr val="FFFFFF"/>
                  </a:gs>
                </a:gsLst>
                <a:lin ang="5400000" scaled="0"/>
              </a:gradFill>
              <a:latin typeface="Segoe UI Light" charset="0"/>
            </a:endParaRPr>
          </a:p>
        </p:txBody>
      </p:sp>
      <p:sp>
        <p:nvSpPr>
          <p:cNvPr id="256" name="3D" title="Icon of a 3D box with square points on each corner">
            <a:extLst>
              <a:ext uri="{FF2B5EF4-FFF2-40B4-BE49-F238E27FC236}">
                <a16:creationId xmlns:a16="http://schemas.microsoft.com/office/drawing/2014/main" id="{41DDCA02-2F48-42B4-83F4-E4ADD7BDC6CD}"/>
              </a:ext>
            </a:extLst>
          </p:cNvPr>
          <p:cNvSpPr>
            <a:spLocks noChangeAspect="1" noEditPoints="1"/>
          </p:cNvSpPr>
          <p:nvPr/>
        </p:nvSpPr>
        <p:spPr bwMode="auto">
          <a:xfrm>
            <a:off x="3868985" y="4670022"/>
            <a:ext cx="335335" cy="35857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57" name="MiniExpand_E93A" title="Icon of a rectangle on the lower-left inside a larger rectangle with an arrow pointed to the upper-right corner">
            <a:extLst>
              <a:ext uri="{FF2B5EF4-FFF2-40B4-BE49-F238E27FC236}">
                <a16:creationId xmlns:a16="http://schemas.microsoft.com/office/drawing/2014/main" id="{0E357F49-3140-4122-BA38-EB105D4F3DEF}"/>
              </a:ext>
            </a:extLst>
          </p:cNvPr>
          <p:cNvSpPr>
            <a:spLocks noChangeAspect="1" noEditPoints="1"/>
          </p:cNvSpPr>
          <p:nvPr/>
        </p:nvSpPr>
        <p:spPr bwMode="auto">
          <a:xfrm>
            <a:off x="6976052" y="2402857"/>
            <a:ext cx="333577" cy="282364"/>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9050" cap="flat">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lin ang="5400000" scaled="1"/>
              </a:gradFill>
            </a:endParaRPr>
          </a:p>
        </p:txBody>
      </p:sp>
      <p:sp>
        <p:nvSpPr>
          <p:cNvPr id="259" name="shield_3" title="Icon of a shield with an exclamation point inside">
            <a:extLst>
              <a:ext uri="{FF2B5EF4-FFF2-40B4-BE49-F238E27FC236}">
                <a16:creationId xmlns:a16="http://schemas.microsoft.com/office/drawing/2014/main" id="{AFAF5F4D-B194-4E15-862D-FFE7612AE814}"/>
              </a:ext>
            </a:extLst>
          </p:cNvPr>
          <p:cNvSpPr>
            <a:spLocks noChangeAspect="1" noEditPoints="1"/>
          </p:cNvSpPr>
          <p:nvPr/>
        </p:nvSpPr>
        <p:spPr bwMode="auto">
          <a:xfrm>
            <a:off x="9966542" y="2366027"/>
            <a:ext cx="351279" cy="356026"/>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0" name="mouse" title="Icon of a computer mouse">
            <a:extLst>
              <a:ext uri="{FF2B5EF4-FFF2-40B4-BE49-F238E27FC236}">
                <a16:creationId xmlns:a16="http://schemas.microsoft.com/office/drawing/2014/main" id="{D2738C28-FEA7-4F59-BE07-F6EB3DF0737A}"/>
              </a:ext>
            </a:extLst>
          </p:cNvPr>
          <p:cNvSpPr>
            <a:spLocks noChangeAspect="1" noEditPoints="1"/>
          </p:cNvSpPr>
          <p:nvPr/>
        </p:nvSpPr>
        <p:spPr bwMode="auto">
          <a:xfrm>
            <a:off x="10019432" y="4670022"/>
            <a:ext cx="245500" cy="358570"/>
          </a:xfrm>
          <a:custGeom>
            <a:avLst/>
            <a:gdLst>
              <a:gd name="T0" fmla="*/ 230 w 230"/>
              <a:gd name="T1" fmla="*/ 224 h 339"/>
              <a:gd name="T2" fmla="*/ 115 w 230"/>
              <a:gd name="T3" fmla="*/ 339 h 339"/>
              <a:gd name="T4" fmla="*/ 115 w 230"/>
              <a:gd name="T5" fmla="*/ 339 h 339"/>
              <a:gd name="T6" fmla="*/ 0 w 230"/>
              <a:gd name="T7" fmla="*/ 224 h 339"/>
              <a:gd name="T8" fmla="*/ 0 w 230"/>
              <a:gd name="T9" fmla="*/ 224 h 339"/>
              <a:gd name="T10" fmla="*/ 0 w 230"/>
              <a:gd name="T11" fmla="*/ 76 h 339"/>
              <a:gd name="T12" fmla="*/ 76 w 230"/>
              <a:gd name="T13" fmla="*/ 0 h 339"/>
              <a:gd name="T14" fmla="*/ 155 w 230"/>
              <a:gd name="T15" fmla="*/ 0 h 339"/>
              <a:gd name="T16" fmla="*/ 230 w 230"/>
              <a:gd name="T17" fmla="*/ 76 h 339"/>
              <a:gd name="T18" fmla="*/ 230 w 230"/>
              <a:gd name="T19" fmla="*/ 224 h 339"/>
              <a:gd name="T20" fmla="*/ 115 w 230"/>
              <a:gd name="T21" fmla="*/ 0 h 339"/>
              <a:gd name="T22" fmla="*/ 115 w 230"/>
              <a:gd name="T23" fmla="*/ 126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0" h="339">
                <a:moveTo>
                  <a:pt x="230" y="224"/>
                </a:moveTo>
                <a:cubicBezTo>
                  <a:pt x="230" y="287"/>
                  <a:pt x="178" y="339"/>
                  <a:pt x="115" y="339"/>
                </a:cubicBezTo>
                <a:cubicBezTo>
                  <a:pt x="115" y="339"/>
                  <a:pt x="115" y="339"/>
                  <a:pt x="115" y="339"/>
                </a:cubicBezTo>
                <a:cubicBezTo>
                  <a:pt x="52" y="339"/>
                  <a:pt x="0" y="287"/>
                  <a:pt x="0" y="224"/>
                </a:cubicBezTo>
                <a:cubicBezTo>
                  <a:pt x="0" y="224"/>
                  <a:pt x="0" y="224"/>
                  <a:pt x="0" y="224"/>
                </a:cubicBezTo>
                <a:cubicBezTo>
                  <a:pt x="0" y="76"/>
                  <a:pt x="0" y="76"/>
                  <a:pt x="0" y="76"/>
                </a:cubicBezTo>
                <a:cubicBezTo>
                  <a:pt x="0" y="34"/>
                  <a:pt x="34" y="0"/>
                  <a:pt x="76" y="0"/>
                </a:cubicBezTo>
                <a:cubicBezTo>
                  <a:pt x="155" y="0"/>
                  <a:pt x="155" y="0"/>
                  <a:pt x="155" y="0"/>
                </a:cubicBezTo>
                <a:cubicBezTo>
                  <a:pt x="196" y="0"/>
                  <a:pt x="230" y="34"/>
                  <a:pt x="230" y="76"/>
                </a:cubicBezTo>
                <a:cubicBezTo>
                  <a:pt x="230" y="224"/>
                  <a:pt x="230" y="224"/>
                  <a:pt x="230" y="224"/>
                </a:cubicBezTo>
                <a:close/>
                <a:moveTo>
                  <a:pt x="115" y="0"/>
                </a:moveTo>
                <a:cubicBezTo>
                  <a:pt x="115" y="126"/>
                  <a:pt x="115" y="126"/>
                  <a:pt x="115" y="12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sp>
        <p:nvSpPr>
          <p:cNvPr id="262" name="tool" title="Icon of a skrewdriver and wrench"/>
          <p:cNvSpPr>
            <a:spLocks noChangeAspect="1" noEditPoints="1"/>
          </p:cNvSpPr>
          <p:nvPr/>
        </p:nvSpPr>
        <p:spPr bwMode="auto">
          <a:xfrm>
            <a:off x="7015562" y="4670022"/>
            <a:ext cx="254558" cy="35857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endParaRPr lang="en-US" sz="1765">
              <a:gradFill>
                <a:gsLst>
                  <a:gs pos="0">
                    <a:srgbClr val="505050"/>
                  </a:gs>
                  <a:gs pos="100000">
                    <a:srgbClr val="505050"/>
                  </a:gs>
                </a:gsLst>
              </a:gradFill>
            </a:endParaRPr>
          </a:p>
        </p:txBody>
      </p:sp>
      <p:sp>
        <p:nvSpPr>
          <p:cNvPr id="263" name="Touchscreen" title="Icon of a closed hand with one finger touching a screen">
            <a:extLst>
              <a:ext uri="{FF2B5EF4-FFF2-40B4-BE49-F238E27FC236}">
                <a16:creationId xmlns:a16="http://schemas.microsoft.com/office/drawing/2014/main" id="{40B6779A-2387-45F5-9DA6-99DFDA75CD43}"/>
              </a:ext>
            </a:extLst>
          </p:cNvPr>
          <p:cNvSpPr>
            <a:spLocks noChangeAspect="1" noEditPoints="1"/>
          </p:cNvSpPr>
          <p:nvPr/>
        </p:nvSpPr>
        <p:spPr bwMode="auto">
          <a:xfrm>
            <a:off x="3845435" y="2364754"/>
            <a:ext cx="382434" cy="35857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882">
              <a:gradFill>
                <a:gsLst>
                  <a:gs pos="0">
                    <a:srgbClr val="505050"/>
                  </a:gs>
                  <a:gs pos="100000">
                    <a:srgbClr val="505050"/>
                  </a:gs>
                </a:gsLst>
              </a:gradFill>
            </a:endParaRP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spTree>
    <p:extLst>
      <p:ext uri="{BB962C8B-B14F-4D97-AF65-F5344CB8AC3E}">
        <p14:creationId xmlns:p14="http://schemas.microsoft.com/office/powerpoint/2010/main" val="3116232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7460-E4F8-4B93-B528-9233632D1A4C}"/>
              </a:ext>
            </a:extLst>
          </p:cNvPr>
          <p:cNvSpPr>
            <a:spLocks noGrp="1"/>
          </p:cNvSpPr>
          <p:nvPr>
            <p:ph type="title"/>
          </p:nvPr>
        </p:nvSpPr>
        <p:spPr/>
        <p:txBody>
          <a:bodyPr/>
          <a:lstStyle/>
          <a:p>
            <a:r>
              <a:rPr lang="en-US" dirty="0">
                <a:solidFill>
                  <a:srgbClr val="0070C0"/>
                </a:solidFill>
                <a:latin typeface="Segoe UI Light" panose="020B0502040204020203" pitchFamily="34" charset="0"/>
                <a:cs typeface="Segoe UI Light" panose="020B0502040204020203" pitchFamily="34" charset="0"/>
              </a:rPr>
              <a:t>Manage Kubernetes with ease</a:t>
            </a:r>
          </a:p>
        </p:txBody>
      </p:sp>
      <p:grpSp>
        <p:nvGrpSpPr>
          <p:cNvPr id="4" name="Group 3">
            <a:extLst>
              <a:ext uri="{FF2B5EF4-FFF2-40B4-BE49-F238E27FC236}">
                <a16:creationId xmlns:a16="http://schemas.microsoft.com/office/drawing/2014/main" id="{EEC1D83E-9E62-4C2E-B9AF-8B77E9581969}"/>
              </a:ext>
            </a:extLst>
          </p:cNvPr>
          <p:cNvGrpSpPr/>
          <p:nvPr/>
        </p:nvGrpSpPr>
        <p:grpSpPr>
          <a:xfrm>
            <a:off x="9462435" y="1849027"/>
            <a:ext cx="2468880" cy="2468880"/>
            <a:chOff x="8765093" y="1977817"/>
            <a:chExt cx="2468880" cy="2468880"/>
          </a:xfrm>
        </p:grpSpPr>
        <p:sp>
          <p:nvSpPr>
            <p:cNvPr id="5" name="Rectangle: Rounded Corners 4">
              <a:extLst>
                <a:ext uri="{FF2B5EF4-FFF2-40B4-BE49-F238E27FC236}">
                  <a16:creationId xmlns:a16="http://schemas.microsoft.com/office/drawing/2014/main" id="{06383EC9-E983-4DBD-8DA7-C431D57F53B9}"/>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6" name="Group 5">
              <a:extLst>
                <a:ext uri="{FF2B5EF4-FFF2-40B4-BE49-F238E27FC236}">
                  <a16:creationId xmlns:a16="http://schemas.microsoft.com/office/drawing/2014/main" id="{C997568E-6450-476F-A8AF-ECF0BC7C7F37}"/>
                </a:ext>
              </a:extLst>
            </p:cNvPr>
            <p:cNvGrpSpPr/>
            <p:nvPr/>
          </p:nvGrpSpPr>
          <p:grpSpPr>
            <a:xfrm>
              <a:off x="8993428" y="2197592"/>
              <a:ext cx="2012210" cy="1990003"/>
              <a:chOff x="8909291" y="2017575"/>
              <a:chExt cx="2012210" cy="1990003"/>
            </a:xfrm>
          </p:grpSpPr>
          <p:grpSp>
            <p:nvGrpSpPr>
              <p:cNvPr id="7" name="Group 6">
                <a:extLst>
                  <a:ext uri="{FF2B5EF4-FFF2-40B4-BE49-F238E27FC236}">
                    <a16:creationId xmlns:a16="http://schemas.microsoft.com/office/drawing/2014/main" id="{60C17F32-7F1A-4660-BD36-BF8E70A65563}"/>
                  </a:ext>
                </a:extLst>
              </p:cNvPr>
              <p:cNvGrpSpPr/>
              <p:nvPr/>
            </p:nvGrpSpPr>
            <p:grpSpPr>
              <a:xfrm>
                <a:off x="8919965" y="2284216"/>
                <a:ext cx="1990863" cy="1723362"/>
                <a:chOff x="8954154" y="2284216"/>
                <a:chExt cx="1990863" cy="1723362"/>
              </a:xfrm>
            </p:grpSpPr>
            <p:grpSp>
              <p:nvGrpSpPr>
                <p:cNvPr id="9" name="Group 8">
                  <a:extLst>
                    <a:ext uri="{FF2B5EF4-FFF2-40B4-BE49-F238E27FC236}">
                      <a16:creationId xmlns:a16="http://schemas.microsoft.com/office/drawing/2014/main" id="{EE0F4B50-88D0-4967-A90C-9822EB7BCA51}"/>
                    </a:ext>
                  </a:extLst>
                </p:cNvPr>
                <p:cNvGrpSpPr/>
                <p:nvPr/>
              </p:nvGrpSpPr>
              <p:grpSpPr>
                <a:xfrm>
                  <a:off x="8954154" y="2404118"/>
                  <a:ext cx="601487" cy="703174"/>
                  <a:chOff x="5225756" y="3078294"/>
                  <a:chExt cx="601487" cy="703174"/>
                </a:xfrm>
              </p:grpSpPr>
              <p:sp>
                <p:nvSpPr>
                  <p:cNvPr id="26" name="Title 1">
                    <a:extLst>
                      <a:ext uri="{FF2B5EF4-FFF2-40B4-BE49-F238E27FC236}">
                        <a16:creationId xmlns:a16="http://schemas.microsoft.com/office/drawing/2014/main" id="{8C3F831B-7CFE-4C57-B66D-F0EE601AD3A8}"/>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27" name="Rectangle: Rounded Corners 26">
                    <a:extLst>
                      <a:ext uri="{FF2B5EF4-FFF2-40B4-BE49-F238E27FC236}">
                        <a16:creationId xmlns:a16="http://schemas.microsoft.com/office/drawing/2014/main" id="{FFFE390C-84C7-4009-A1FA-2FDCD5DA7B77}"/>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8" name="plug" title="Icon of a power plug showing an A to B connection">
                    <a:extLst>
                      <a:ext uri="{FF2B5EF4-FFF2-40B4-BE49-F238E27FC236}">
                        <a16:creationId xmlns:a16="http://schemas.microsoft.com/office/drawing/2014/main" id="{E472A1F1-FBE4-4DF8-9378-62AD34CD8CE3}"/>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7CF85B2D-0220-4A06-A17B-84284A967C87}"/>
                    </a:ext>
                  </a:extLst>
                </p:cNvPr>
                <p:cNvGrpSpPr/>
                <p:nvPr/>
              </p:nvGrpSpPr>
              <p:grpSpPr>
                <a:xfrm>
                  <a:off x="9648842" y="3181294"/>
                  <a:ext cx="601487" cy="826284"/>
                  <a:chOff x="5175257" y="3960674"/>
                  <a:chExt cx="601487" cy="826284"/>
                </a:xfrm>
              </p:grpSpPr>
              <p:sp>
                <p:nvSpPr>
                  <p:cNvPr id="23" name="Title 1">
                    <a:extLst>
                      <a:ext uri="{FF2B5EF4-FFF2-40B4-BE49-F238E27FC236}">
                        <a16:creationId xmlns:a16="http://schemas.microsoft.com/office/drawing/2014/main" id="{03F6E927-E012-4507-AC04-C04DE4B0B34C}"/>
                      </a:ext>
                    </a:extLst>
                  </p:cNvPr>
                  <p:cNvSpPr txBox="1">
                    <a:spLocks/>
                  </p:cNvSpPr>
                  <p:nvPr/>
                </p:nvSpPr>
                <p:spPr>
                  <a:xfrm>
                    <a:off x="5175257" y="3960674"/>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 Manager</a:t>
                    </a:r>
                  </a:p>
                </p:txBody>
              </p:sp>
              <p:sp>
                <p:nvSpPr>
                  <p:cNvPr id="24" name="Rectangle: Rounded Corners 23">
                    <a:extLst>
                      <a:ext uri="{FF2B5EF4-FFF2-40B4-BE49-F238E27FC236}">
                        <a16:creationId xmlns:a16="http://schemas.microsoft.com/office/drawing/2014/main" id="{2D7EA76A-1757-49D6-A275-5F50BAF2CB0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5" name="remote" title="Icon of a remote control">
                    <a:extLst>
                      <a:ext uri="{FF2B5EF4-FFF2-40B4-BE49-F238E27FC236}">
                        <a16:creationId xmlns:a16="http://schemas.microsoft.com/office/drawing/2014/main" id="{5323304A-85BF-490C-80FE-210944888606}"/>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9E784A35-D64A-45F1-A09A-AE94CCC76FC2}"/>
                    </a:ext>
                  </a:extLst>
                </p:cNvPr>
                <p:cNvGrpSpPr/>
                <p:nvPr/>
              </p:nvGrpSpPr>
              <p:grpSpPr>
                <a:xfrm>
                  <a:off x="8954154" y="3304404"/>
                  <a:ext cx="601487" cy="703174"/>
                  <a:chOff x="6300176" y="4082594"/>
                  <a:chExt cx="601487" cy="703174"/>
                </a:xfrm>
              </p:grpSpPr>
              <p:sp>
                <p:nvSpPr>
                  <p:cNvPr id="20" name="Title 1">
                    <a:extLst>
                      <a:ext uri="{FF2B5EF4-FFF2-40B4-BE49-F238E27FC236}">
                        <a16:creationId xmlns:a16="http://schemas.microsoft.com/office/drawing/2014/main" id="{31B11E19-0103-478B-911A-8C17952C2D48}"/>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21" name="Rectangle: Rounded Corners 20">
                    <a:extLst>
                      <a:ext uri="{FF2B5EF4-FFF2-40B4-BE49-F238E27FC236}">
                        <a16:creationId xmlns:a16="http://schemas.microsoft.com/office/drawing/2014/main" id="{1901B172-C374-473C-9FB4-E889F97ADED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2" name="Calendar" title="Icon of a calendar">
                    <a:extLst>
                      <a:ext uri="{FF2B5EF4-FFF2-40B4-BE49-F238E27FC236}">
                        <a16:creationId xmlns:a16="http://schemas.microsoft.com/office/drawing/2014/main" id="{913258B6-F0DD-4DEC-8BE8-CF8441E811A7}"/>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C9979CAC-7C76-47CC-8364-7ED70D063EAB}"/>
                    </a:ext>
                  </a:extLst>
                </p:cNvPr>
                <p:cNvGrpSpPr/>
                <p:nvPr/>
              </p:nvGrpSpPr>
              <p:grpSpPr>
                <a:xfrm>
                  <a:off x="9684409" y="2284216"/>
                  <a:ext cx="530352" cy="823076"/>
                  <a:chOff x="9663646" y="2378342"/>
                  <a:chExt cx="530352" cy="823076"/>
                </a:xfrm>
              </p:grpSpPr>
              <p:sp>
                <p:nvSpPr>
                  <p:cNvPr id="17" name="Rectangle: Rounded Corners 16">
                    <a:extLst>
                      <a:ext uri="{FF2B5EF4-FFF2-40B4-BE49-F238E27FC236}">
                        <a16:creationId xmlns:a16="http://schemas.microsoft.com/office/drawing/2014/main" id="{56EA2927-9240-4244-AF15-395B46CED945}"/>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atabase_EFC7" title="Icon of a cylinder">
                    <a:extLst>
                      <a:ext uri="{FF2B5EF4-FFF2-40B4-BE49-F238E27FC236}">
                        <a16:creationId xmlns:a16="http://schemas.microsoft.com/office/drawing/2014/main" id="{9ECDEE84-1C92-4643-B030-EA19E7AD9D2F}"/>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Title 1">
                    <a:extLst>
                      <a:ext uri="{FF2B5EF4-FFF2-40B4-BE49-F238E27FC236}">
                        <a16:creationId xmlns:a16="http://schemas.microsoft.com/office/drawing/2014/main" id="{30B9B80B-A4DE-4BB4-A10A-C34EF3564FF3}"/>
                      </a:ext>
                    </a:extLst>
                  </p:cNvPr>
                  <p:cNvSpPr txBox="1">
                    <a:spLocks/>
                  </p:cNvSpPr>
                  <p:nvPr/>
                </p:nvSpPr>
                <p:spPr>
                  <a:xfrm>
                    <a:off x="9746503" y="2378342"/>
                    <a:ext cx="364639"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a:t>
                    </a:r>
                    <a:r>
                      <a:rPr kumimoji="0" lang="en-US" sz="800"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tcd</a:t>
                    </a: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 Store</a:t>
                    </a:r>
                  </a:p>
                </p:txBody>
              </p:sp>
            </p:grpSp>
            <p:grpSp>
              <p:nvGrpSpPr>
                <p:cNvPr id="13" name="Group 12">
                  <a:extLst>
                    <a:ext uri="{FF2B5EF4-FFF2-40B4-BE49-F238E27FC236}">
                      <a16:creationId xmlns:a16="http://schemas.microsoft.com/office/drawing/2014/main" id="{289AB232-0D6B-47E5-B15F-25AE30236D89}"/>
                    </a:ext>
                  </a:extLst>
                </p:cNvPr>
                <p:cNvGrpSpPr/>
                <p:nvPr/>
              </p:nvGrpSpPr>
              <p:grpSpPr>
                <a:xfrm>
                  <a:off x="10343530" y="3181294"/>
                  <a:ext cx="601487" cy="826284"/>
                  <a:chOff x="10426657" y="3383175"/>
                  <a:chExt cx="601487" cy="826284"/>
                </a:xfrm>
              </p:grpSpPr>
              <p:sp>
                <p:nvSpPr>
                  <p:cNvPr id="14" name="Title 1">
                    <a:extLst>
                      <a:ext uri="{FF2B5EF4-FFF2-40B4-BE49-F238E27FC236}">
                        <a16:creationId xmlns:a16="http://schemas.microsoft.com/office/drawing/2014/main" id="{BBD557A9-14B6-4735-B06C-9C9B6A015744}"/>
                      </a:ext>
                    </a:extLst>
                  </p:cNvPr>
                  <p:cNvSpPr txBox="1">
                    <a:spLocks/>
                  </p:cNvSpPr>
                  <p:nvPr/>
                </p:nvSpPr>
                <p:spPr>
                  <a:xfrm>
                    <a:off x="10426657" y="3383175"/>
                    <a:ext cx="601487"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Cloud Controller</a:t>
                    </a:r>
                  </a:p>
                </p:txBody>
              </p:sp>
              <p:sp>
                <p:nvSpPr>
                  <p:cNvPr id="15" name="Rectangle: Rounded Corners 14">
                    <a:extLst>
                      <a:ext uri="{FF2B5EF4-FFF2-40B4-BE49-F238E27FC236}">
                        <a16:creationId xmlns:a16="http://schemas.microsoft.com/office/drawing/2014/main" id="{3CDAD8AB-0A12-44B7-B7BF-F4E960E5613D}"/>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 name="Freeform 13" title="Icon of a cloud">
                    <a:extLst>
                      <a:ext uri="{FF2B5EF4-FFF2-40B4-BE49-F238E27FC236}">
                        <a16:creationId xmlns:a16="http://schemas.microsoft.com/office/drawing/2014/main" id="{13A30976-A17E-4021-A10C-1F96DAC060AD}"/>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sp>
            <p:nvSpPr>
              <p:cNvPr id="8" name="Title 1">
                <a:extLst>
                  <a:ext uri="{FF2B5EF4-FFF2-40B4-BE49-F238E27FC236}">
                    <a16:creationId xmlns:a16="http://schemas.microsoft.com/office/drawing/2014/main" id="{178072FC-2835-411A-8A48-B31AFE6BECCC}"/>
                  </a:ext>
                </a:extLst>
              </p:cNvPr>
              <p:cNvSpPr txBox="1">
                <a:spLocks/>
              </p:cNvSpPr>
              <p:nvPr/>
            </p:nvSpPr>
            <p:spPr>
              <a:xfrm>
                <a:off x="8909291" y="2017575"/>
                <a:ext cx="201221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Self-managed master node(s)</a:t>
                </a:r>
              </a:p>
            </p:txBody>
          </p:sp>
        </p:grpSp>
      </p:grpSp>
      <p:grpSp>
        <p:nvGrpSpPr>
          <p:cNvPr id="29" name="Group 28">
            <a:extLst>
              <a:ext uri="{FF2B5EF4-FFF2-40B4-BE49-F238E27FC236}">
                <a16:creationId xmlns:a16="http://schemas.microsoft.com/office/drawing/2014/main" id="{7E474919-BC8F-41B1-A18B-EB31F2775437}"/>
              </a:ext>
            </a:extLst>
          </p:cNvPr>
          <p:cNvGrpSpPr/>
          <p:nvPr/>
        </p:nvGrpSpPr>
        <p:grpSpPr>
          <a:xfrm>
            <a:off x="5631366" y="4774826"/>
            <a:ext cx="6299946" cy="1167656"/>
            <a:chOff x="4934024" y="4903616"/>
            <a:chExt cx="6299946" cy="1167656"/>
          </a:xfrm>
        </p:grpSpPr>
        <p:sp>
          <p:nvSpPr>
            <p:cNvPr id="30" name="Rectangle: Rounded Corners 29">
              <a:extLst>
                <a:ext uri="{FF2B5EF4-FFF2-40B4-BE49-F238E27FC236}">
                  <a16:creationId xmlns:a16="http://schemas.microsoft.com/office/drawing/2014/main" id="{1E04431D-D437-400F-99C7-E0BB5F3D9FE0}"/>
                </a:ext>
              </a:extLst>
            </p:cNvPr>
            <p:cNvSpPr/>
            <p:nvPr/>
          </p:nvSpPr>
          <p:spPr bwMode="auto">
            <a:xfrm>
              <a:off x="4934024" y="5105713"/>
              <a:ext cx="6299946" cy="9655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1" name="Title 1">
              <a:extLst>
                <a:ext uri="{FF2B5EF4-FFF2-40B4-BE49-F238E27FC236}">
                  <a16:creationId xmlns:a16="http://schemas.microsoft.com/office/drawing/2014/main" id="{50F2ABD8-E11D-4CFB-B46C-6831F7898D32}"/>
                </a:ext>
              </a:extLst>
            </p:cNvPr>
            <p:cNvSpPr txBox="1">
              <a:spLocks/>
            </p:cNvSpPr>
            <p:nvPr/>
          </p:nvSpPr>
          <p:spPr>
            <a:xfrm>
              <a:off x="4934024" y="4903616"/>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Customer VMs</a:t>
              </a:r>
            </a:p>
          </p:txBody>
        </p:sp>
      </p:grpSp>
      <p:grpSp>
        <p:nvGrpSpPr>
          <p:cNvPr id="32" name="Group 31">
            <a:extLst>
              <a:ext uri="{FF2B5EF4-FFF2-40B4-BE49-F238E27FC236}">
                <a16:creationId xmlns:a16="http://schemas.microsoft.com/office/drawing/2014/main" id="{DF6FFC5C-4D3B-425D-83DA-653C31C1337A}"/>
              </a:ext>
            </a:extLst>
          </p:cNvPr>
          <p:cNvGrpSpPr/>
          <p:nvPr/>
        </p:nvGrpSpPr>
        <p:grpSpPr>
          <a:xfrm>
            <a:off x="6556764" y="2160123"/>
            <a:ext cx="822960" cy="1338869"/>
            <a:chOff x="5859422" y="2288913"/>
            <a:chExt cx="822960" cy="1338869"/>
          </a:xfrm>
        </p:grpSpPr>
        <p:sp>
          <p:nvSpPr>
            <p:cNvPr id="33" name="Title 1">
              <a:extLst>
                <a:ext uri="{FF2B5EF4-FFF2-40B4-BE49-F238E27FC236}">
                  <a16:creationId xmlns:a16="http://schemas.microsoft.com/office/drawing/2014/main" id="{D3C39C37-090E-47C5-9E50-9DB6326E1580}"/>
                </a:ext>
              </a:extLst>
            </p:cNvPr>
            <p:cNvSpPr txBox="1">
              <a:spLocks/>
            </p:cNvSpPr>
            <p:nvPr/>
          </p:nvSpPr>
          <p:spPr>
            <a:xfrm>
              <a:off x="5912112" y="2288913"/>
              <a:ext cx="717581"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App/ workload definition</a:t>
              </a:r>
            </a:p>
          </p:txBody>
        </p:sp>
        <p:sp>
          <p:nvSpPr>
            <p:cNvPr id="34" name="Rectangle: Rounded Corners 33">
              <a:extLst>
                <a:ext uri="{FF2B5EF4-FFF2-40B4-BE49-F238E27FC236}">
                  <a16:creationId xmlns:a16="http://schemas.microsoft.com/office/drawing/2014/main" id="{7101B06C-C5F7-45CA-B733-B2EF352B599E}"/>
                </a:ext>
              </a:extLst>
            </p:cNvPr>
            <p:cNvSpPr/>
            <p:nvPr/>
          </p:nvSpPr>
          <p:spPr bwMode="auto">
            <a:xfrm>
              <a:off x="5859422"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5" name="CRMArticles_EFF5" title="Icon of two documents stacked together with writing on them">
              <a:extLst>
                <a:ext uri="{FF2B5EF4-FFF2-40B4-BE49-F238E27FC236}">
                  <a16:creationId xmlns:a16="http://schemas.microsoft.com/office/drawing/2014/main" id="{C8AC4B7A-CF3E-4AEE-9D7D-8FD24E01F9A1}"/>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E95E2B3F-C149-4E3A-A100-224870637140}"/>
              </a:ext>
            </a:extLst>
          </p:cNvPr>
          <p:cNvGrpSpPr/>
          <p:nvPr/>
        </p:nvGrpSpPr>
        <p:grpSpPr>
          <a:xfrm>
            <a:off x="5631366" y="2467900"/>
            <a:ext cx="822960" cy="1031092"/>
            <a:chOff x="4934024" y="2596690"/>
            <a:chExt cx="822960" cy="1031092"/>
          </a:xfrm>
        </p:grpSpPr>
        <p:sp>
          <p:nvSpPr>
            <p:cNvPr id="37" name="Title 1">
              <a:extLst>
                <a:ext uri="{FF2B5EF4-FFF2-40B4-BE49-F238E27FC236}">
                  <a16:creationId xmlns:a16="http://schemas.microsoft.com/office/drawing/2014/main" id="{72E064DA-31D3-4C38-B451-31AF9866BC04}"/>
                </a:ext>
              </a:extLst>
            </p:cNvPr>
            <p:cNvSpPr txBox="1">
              <a:spLocks/>
            </p:cNvSpPr>
            <p:nvPr/>
          </p:nvSpPr>
          <p:spPr>
            <a:xfrm>
              <a:off x="4986714" y="2596690"/>
              <a:ext cx="717581"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User</a:t>
              </a:r>
            </a:p>
          </p:txBody>
        </p:sp>
        <p:sp>
          <p:nvSpPr>
            <p:cNvPr id="38" name="Rectangle: Rounded Corners 37">
              <a:extLst>
                <a:ext uri="{FF2B5EF4-FFF2-40B4-BE49-F238E27FC236}">
                  <a16:creationId xmlns:a16="http://schemas.microsoft.com/office/drawing/2014/main" id="{273F0657-7BF4-4060-8EA0-2B275CE8AD58}"/>
                </a:ext>
              </a:extLst>
            </p:cNvPr>
            <p:cNvSpPr/>
            <p:nvPr/>
          </p:nvSpPr>
          <p:spPr bwMode="auto">
            <a:xfrm>
              <a:off x="4934024" y="2804822"/>
              <a:ext cx="822960" cy="822960"/>
            </a:xfrm>
            <a:prstGeom prst="roundRect">
              <a:avLst>
                <a:gd name="adj" fmla="val 3125"/>
              </a:avLst>
            </a:prstGeom>
            <a:solidFill>
              <a:srgbClr val="FCFDFE">
                <a:alpha val="1000"/>
              </a:srgbClr>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9" name="people_4" title="Icon of a person">
              <a:extLst>
                <a:ext uri="{FF2B5EF4-FFF2-40B4-BE49-F238E27FC236}">
                  <a16:creationId xmlns:a16="http://schemas.microsoft.com/office/drawing/2014/main" id="{94B0109E-F13B-42EC-985A-C1A5B824D054}"/>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40" name="Straight Arrow Connector 39">
            <a:extLst>
              <a:ext uri="{FF2B5EF4-FFF2-40B4-BE49-F238E27FC236}">
                <a16:creationId xmlns:a16="http://schemas.microsoft.com/office/drawing/2014/main" id="{0E74AF21-DF89-4B26-B871-C5E9D50B1063}"/>
              </a:ext>
            </a:extLst>
          </p:cNvPr>
          <p:cNvCxnSpPr>
            <a:cxnSpLocks/>
            <a:stCxn id="34" idx="3"/>
            <a:endCxn id="86" idx="1"/>
          </p:cNvCxnSpPr>
          <p:nvPr/>
        </p:nvCxnSpPr>
        <p:spPr>
          <a:xfrm>
            <a:off x="7379724" y="3087512"/>
            <a:ext cx="629098"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5A60438-7EC2-43E6-96D7-60DE045A53D0}"/>
              </a:ext>
            </a:extLst>
          </p:cNvPr>
          <p:cNvCxnSpPr>
            <a:cxnSpLocks/>
            <a:stCxn id="86" idx="3"/>
            <a:endCxn id="93" idx="1"/>
          </p:cNvCxnSpPr>
          <p:nvPr/>
        </p:nvCxnSpPr>
        <p:spPr>
          <a:xfrm>
            <a:off x="8831782" y="3087512"/>
            <a:ext cx="630653" cy="0"/>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F67394D-6A8C-4B41-9433-D8B375EA928D}"/>
              </a:ext>
            </a:extLst>
          </p:cNvPr>
          <p:cNvGrpSpPr/>
          <p:nvPr/>
        </p:nvGrpSpPr>
        <p:grpSpPr>
          <a:xfrm>
            <a:off x="5803616" y="5099712"/>
            <a:ext cx="968156" cy="719981"/>
            <a:chOff x="4931506" y="5768408"/>
            <a:chExt cx="968156" cy="719981"/>
          </a:xfrm>
        </p:grpSpPr>
        <p:sp>
          <p:nvSpPr>
            <p:cNvPr id="43" name="Rectangle: Rounded Corners 42">
              <a:extLst>
                <a:ext uri="{FF2B5EF4-FFF2-40B4-BE49-F238E27FC236}">
                  <a16:creationId xmlns:a16="http://schemas.microsoft.com/office/drawing/2014/main" id="{411B6931-21B4-4F55-913F-D6D5B1E64A4F}"/>
                </a:ext>
              </a:extLst>
            </p:cNvPr>
            <p:cNvSpPr/>
            <p:nvPr/>
          </p:nvSpPr>
          <p:spPr bwMode="auto">
            <a:xfrm>
              <a:off x="4931506" y="594163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44" name="Title 1">
              <a:extLst>
                <a:ext uri="{FF2B5EF4-FFF2-40B4-BE49-F238E27FC236}">
                  <a16:creationId xmlns:a16="http://schemas.microsoft.com/office/drawing/2014/main" id="{E57CF246-6695-4871-85B4-94B1AC802F72}"/>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5" name="Title 1">
              <a:extLst>
                <a:ext uri="{FF2B5EF4-FFF2-40B4-BE49-F238E27FC236}">
                  <a16:creationId xmlns:a16="http://schemas.microsoft.com/office/drawing/2014/main" id="{1E4E7EDC-5B00-47A6-9D58-86A1C5C180E5}"/>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46" name="Group 45">
              <a:extLst>
                <a:ext uri="{FF2B5EF4-FFF2-40B4-BE49-F238E27FC236}">
                  <a16:creationId xmlns:a16="http://schemas.microsoft.com/office/drawing/2014/main" id="{554CFD21-8EA2-46CF-9F94-678097426C40}"/>
                </a:ext>
              </a:extLst>
            </p:cNvPr>
            <p:cNvGrpSpPr/>
            <p:nvPr/>
          </p:nvGrpSpPr>
          <p:grpSpPr>
            <a:xfrm>
              <a:off x="5078564" y="6178579"/>
              <a:ext cx="674040" cy="200439"/>
              <a:chOff x="8773830" y="4177977"/>
              <a:chExt cx="757312" cy="225202"/>
            </a:xfrm>
          </p:grpSpPr>
          <p:sp>
            <p:nvSpPr>
              <p:cNvPr id="47" name="Freeform: Shape 46">
                <a:extLst>
                  <a:ext uri="{FF2B5EF4-FFF2-40B4-BE49-F238E27FC236}">
                    <a16:creationId xmlns:a16="http://schemas.microsoft.com/office/drawing/2014/main" id="{771C9446-8DFE-41D8-8D29-0AEBE9F986D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CD6AE35F-5C01-4136-B5C7-38A991E83E44}"/>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50B89800-1E61-4CED-BECB-AF157F1F7A6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F70A4213-B093-47C8-BB1C-71188B7AEB29}"/>
              </a:ext>
            </a:extLst>
          </p:cNvPr>
          <p:cNvGrpSpPr/>
          <p:nvPr/>
        </p:nvGrpSpPr>
        <p:grpSpPr>
          <a:xfrm>
            <a:off x="7050439" y="5099712"/>
            <a:ext cx="968156" cy="719981"/>
            <a:chOff x="4931506" y="5768408"/>
            <a:chExt cx="968156" cy="719981"/>
          </a:xfrm>
        </p:grpSpPr>
        <p:sp>
          <p:nvSpPr>
            <p:cNvPr id="51" name="Rectangle: Rounded Corners 50">
              <a:extLst>
                <a:ext uri="{FF2B5EF4-FFF2-40B4-BE49-F238E27FC236}">
                  <a16:creationId xmlns:a16="http://schemas.microsoft.com/office/drawing/2014/main" id="{EC16E1D3-F6E6-43D0-A1F9-AC8A25E3B913}"/>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52" name="Title 1">
              <a:extLst>
                <a:ext uri="{FF2B5EF4-FFF2-40B4-BE49-F238E27FC236}">
                  <a16:creationId xmlns:a16="http://schemas.microsoft.com/office/drawing/2014/main" id="{C39D6D8C-BE4F-45D4-BFA7-35BCAD9C61CD}"/>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53" name="Title 1">
              <a:extLst>
                <a:ext uri="{FF2B5EF4-FFF2-40B4-BE49-F238E27FC236}">
                  <a16:creationId xmlns:a16="http://schemas.microsoft.com/office/drawing/2014/main" id="{81E66AF0-1A19-463F-BA16-04139811CEB2}"/>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54" name="Group 53">
              <a:extLst>
                <a:ext uri="{FF2B5EF4-FFF2-40B4-BE49-F238E27FC236}">
                  <a16:creationId xmlns:a16="http://schemas.microsoft.com/office/drawing/2014/main" id="{6A742029-0672-48A0-8AC0-4964FF49FD8B}"/>
                </a:ext>
              </a:extLst>
            </p:cNvPr>
            <p:cNvGrpSpPr/>
            <p:nvPr/>
          </p:nvGrpSpPr>
          <p:grpSpPr>
            <a:xfrm>
              <a:off x="5078564" y="6178579"/>
              <a:ext cx="674040" cy="200439"/>
              <a:chOff x="8773830" y="4177977"/>
              <a:chExt cx="757312" cy="225202"/>
            </a:xfrm>
          </p:grpSpPr>
          <p:sp>
            <p:nvSpPr>
              <p:cNvPr id="55" name="Freeform: Shape 54">
                <a:extLst>
                  <a:ext uri="{FF2B5EF4-FFF2-40B4-BE49-F238E27FC236}">
                    <a16:creationId xmlns:a16="http://schemas.microsoft.com/office/drawing/2014/main" id="{9C742A1B-DC7D-4A6C-ABF1-942373A476EE}"/>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3A6FCB5-65DB-4213-80E5-36E3ABBE978D}"/>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A880AC41-1729-4CA5-AC39-5919195130F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8" name="Group 57">
            <a:extLst>
              <a:ext uri="{FF2B5EF4-FFF2-40B4-BE49-F238E27FC236}">
                <a16:creationId xmlns:a16="http://schemas.microsoft.com/office/drawing/2014/main" id="{037246FD-7FA1-4110-8E1D-F725C40DF9E3}"/>
              </a:ext>
            </a:extLst>
          </p:cNvPr>
          <p:cNvGrpSpPr/>
          <p:nvPr/>
        </p:nvGrpSpPr>
        <p:grpSpPr>
          <a:xfrm>
            <a:off x="8297262" y="5099712"/>
            <a:ext cx="968156" cy="719981"/>
            <a:chOff x="4931506" y="5768408"/>
            <a:chExt cx="968156" cy="719981"/>
          </a:xfrm>
        </p:grpSpPr>
        <p:sp>
          <p:nvSpPr>
            <p:cNvPr id="59" name="Rectangle: Rounded Corners 58">
              <a:extLst>
                <a:ext uri="{FF2B5EF4-FFF2-40B4-BE49-F238E27FC236}">
                  <a16:creationId xmlns:a16="http://schemas.microsoft.com/office/drawing/2014/main" id="{F6DCD986-FCA0-4246-8DDF-5B23CC9836F7}"/>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0" name="Title 1">
              <a:extLst>
                <a:ext uri="{FF2B5EF4-FFF2-40B4-BE49-F238E27FC236}">
                  <a16:creationId xmlns:a16="http://schemas.microsoft.com/office/drawing/2014/main" id="{B67F6023-FF03-4F88-84FB-F15D1BCC5503}"/>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1" name="Title 1">
              <a:extLst>
                <a:ext uri="{FF2B5EF4-FFF2-40B4-BE49-F238E27FC236}">
                  <a16:creationId xmlns:a16="http://schemas.microsoft.com/office/drawing/2014/main" id="{04D21A43-3BFC-427F-977B-159D5D5901D6}"/>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62" name="Group 61">
              <a:extLst>
                <a:ext uri="{FF2B5EF4-FFF2-40B4-BE49-F238E27FC236}">
                  <a16:creationId xmlns:a16="http://schemas.microsoft.com/office/drawing/2014/main" id="{C5584091-E7E3-4A2E-BF1B-19C8A9C91FD0}"/>
                </a:ext>
              </a:extLst>
            </p:cNvPr>
            <p:cNvGrpSpPr/>
            <p:nvPr/>
          </p:nvGrpSpPr>
          <p:grpSpPr>
            <a:xfrm>
              <a:off x="5078564" y="6178579"/>
              <a:ext cx="674040" cy="200439"/>
              <a:chOff x="8773830" y="4177977"/>
              <a:chExt cx="757312" cy="225202"/>
            </a:xfrm>
          </p:grpSpPr>
          <p:sp>
            <p:nvSpPr>
              <p:cNvPr id="63" name="Freeform: Shape 62">
                <a:extLst>
                  <a:ext uri="{FF2B5EF4-FFF2-40B4-BE49-F238E27FC236}">
                    <a16:creationId xmlns:a16="http://schemas.microsoft.com/office/drawing/2014/main" id="{C0476B1F-F075-409F-8F5B-34B3F971D13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44BD73C3-E23C-4E25-B269-D8F709B6FBC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90BB505A-8D49-4B07-B7B0-6C35D67D728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6" name="Group 65">
            <a:extLst>
              <a:ext uri="{FF2B5EF4-FFF2-40B4-BE49-F238E27FC236}">
                <a16:creationId xmlns:a16="http://schemas.microsoft.com/office/drawing/2014/main" id="{CC579012-2700-46F1-8C95-C07563837E50}"/>
              </a:ext>
            </a:extLst>
          </p:cNvPr>
          <p:cNvGrpSpPr/>
          <p:nvPr/>
        </p:nvGrpSpPr>
        <p:grpSpPr>
          <a:xfrm>
            <a:off x="9544085" y="5099712"/>
            <a:ext cx="968156" cy="719981"/>
            <a:chOff x="4931506" y="5768408"/>
            <a:chExt cx="968156" cy="719981"/>
          </a:xfrm>
        </p:grpSpPr>
        <p:sp>
          <p:nvSpPr>
            <p:cNvPr id="67" name="Rectangle: Rounded Corners 66">
              <a:extLst>
                <a:ext uri="{FF2B5EF4-FFF2-40B4-BE49-F238E27FC236}">
                  <a16:creationId xmlns:a16="http://schemas.microsoft.com/office/drawing/2014/main" id="{CE54D1F9-44DA-4237-AB93-71997908B126}"/>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68" name="Title 1">
              <a:extLst>
                <a:ext uri="{FF2B5EF4-FFF2-40B4-BE49-F238E27FC236}">
                  <a16:creationId xmlns:a16="http://schemas.microsoft.com/office/drawing/2014/main" id="{5B3DB3BE-98A6-45C5-8A28-A6B9FB77D9C7}"/>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9" name="Title 1">
              <a:extLst>
                <a:ext uri="{FF2B5EF4-FFF2-40B4-BE49-F238E27FC236}">
                  <a16:creationId xmlns:a16="http://schemas.microsoft.com/office/drawing/2014/main" id="{CA2F3377-D8B7-489A-88A3-9AB33FA11E68}"/>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70" name="Group 69">
              <a:extLst>
                <a:ext uri="{FF2B5EF4-FFF2-40B4-BE49-F238E27FC236}">
                  <a16:creationId xmlns:a16="http://schemas.microsoft.com/office/drawing/2014/main" id="{AC27BB36-BAD3-4F49-AD36-3E3C7944CF62}"/>
                </a:ext>
              </a:extLst>
            </p:cNvPr>
            <p:cNvGrpSpPr/>
            <p:nvPr/>
          </p:nvGrpSpPr>
          <p:grpSpPr>
            <a:xfrm>
              <a:off x="5078564" y="6178579"/>
              <a:ext cx="674040" cy="200439"/>
              <a:chOff x="8773830" y="4177977"/>
              <a:chExt cx="757312" cy="225202"/>
            </a:xfrm>
          </p:grpSpPr>
          <p:sp>
            <p:nvSpPr>
              <p:cNvPr id="71" name="Freeform: Shape 70">
                <a:extLst>
                  <a:ext uri="{FF2B5EF4-FFF2-40B4-BE49-F238E27FC236}">
                    <a16:creationId xmlns:a16="http://schemas.microsoft.com/office/drawing/2014/main" id="{E50FED2A-3AC3-43EE-B316-E9F14BC82195}"/>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C08055-6EFA-4AD5-AF7E-71B4E649DE9D}"/>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A84AE7E-B828-48A4-A087-77A2728FB8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74" name="Group 73">
            <a:extLst>
              <a:ext uri="{FF2B5EF4-FFF2-40B4-BE49-F238E27FC236}">
                <a16:creationId xmlns:a16="http://schemas.microsoft.com/office/drawing/2014/main" id="{D9104D86-96AE-4EA7-A768-BBFAE005EB91}"/>
              </a:ext>
            </a:extLst>
          </p:cNvPr>
          <p:cNvGrpSpPr/>
          <p:nvPr/>
        </p:nvGrpSpPr>
        <p:grpSpPr>
          <a:xfrm>
            <a:off x="10790906" y="5099712"/>
            <a:ext cx="968156" cy="719981"/>
            <a:chOff x="4931506" y="5768408"/>
            <a:chExt cx="968156" cy="719981"/>
          </a:xfrm>
        </p:grpSpPr>
        <p:sp>
          <p:nvSpPr>
            <p:cNvPr id="75" name="Rectangle: Rounded Corners 74">
              <a:extLst>
                <a:ext uri="{FF2B5EF4-FFF2-40B4-BE49-F238E27FC236}">
                  <a16:creationId xmlns:a16="http://schemas.microsoft.com/office/drawing/2014/main" id="{59ABA428-4C8E-4718-85F8-9847512B399B}"/>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76" name="Title 1">
              <a:extLst>
                <a:ext uri="{FF2B5EF4-FFF2-40B4-BE49-F238E27FC236}">
                  <a16:creationId xmlns:a16="http://schemas.microsoft.com/office/drawing/2014/main" id="{DF53EC71-763C-48E2-A875-5F19F7C3091C}"/>
                </a:ext>
              </a:extLst>
            </p:cNvPr>
            <p:cNvSpPr txBox="1">
              <a:spLocks/>
            </p:cNvSpPr>
            <p:nvPr/>
          </p:nvSpPr>
          <p:spPr>
            <a:xfrm>
              <a:off x="4931506" y="576840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containerd</a:t>
              </a:r>
              <a:endParaRPr kumimoji="0" lang="en-US" sz="800" b="0" i="0" u="none" strike="noStrike" kern="1200" cap="none" spc="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7" name="Title 1">
              <a:extLst>
                <a:ext uri="{FF2B5EF4-FFF2-40B4-BE49-F238E27FC236}">
                  <a16:creationId xmlns:a16="http://schemas.microsoft.com/office/drawing/2014/main" id="{566A8C0F-0F5B-4563-88E2-8C9E2F653D59}"/>
                </a:ext>
              </a:extLst>
            </p:cNvPr>
            <p:cNvSpPr txBox="1">
              <a:spLocks/>
            </p:cNvSpPr>
            <p:nvPr/>
          </p:nvSpPr>
          <p:spPr>
            <a:xfrm>
              <a:off x="5114841" y="59944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8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Pods</a:t>
              </a:r>
            </a:p>
          </p:txBody>
        </p:sp>
        <p:grpSp>
          <p:nvGrpSpPr>
            <p:cNvPr id="78" name="Group 77">
              <a:extLst>
                <a:ext uri="{FF2B5EF4-FFF2-40B4-BE49-F238E27FC236}">
                  <a16:creationId xmlns:a16="http://schemas.microsoft.com/office/drawing/2014/main" id="{E840657A-5692-4B77-9686-24CBF5BA1AC7}"/>
                </a:ext>
              </a:extLst>
            </p:cNvPr>
            <p:cNvGrpSpPr/>
            <p:nvPr/>
          </p:nvGrpSpPr>
          <p:grpSpPr>
            <a:xfrm>
              <a:off x="5078564" y="6178579"/>
              <a:ext cx="674040" cy="200439"/>
              <a:chOff x="8773830" y="4177977"/>
              <a:chExt cx="757312" cy="225202"/>
            </a:xfrm>
          </p:grpSpPr>
          <p:sp>
            <p:nvSpPr>
              <p:cNvPr id="79" name="Freeform: Shape 78">
                <a:extLst>
                  <a:ext uri="{FF2B5EF4-FFF2-40B4-BE49-F238E27FC236}">
                    <a16:creationId xmlns:a16="http://schemas.microsoft.com/office/drawing/2014/main" id="{9018AE48-2149-4830-8BBF-6D94824A7CA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596B30F2-4E0B-451A-AD88-2639F508EA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06E8C1B7-74E5-41EC-B16C-5587252E05C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82" name="Straight Arrow Connector 81">
            <a:extLst>
              <a:ext uri="{FF2B5EF4-FFF2-40B4-BE49-F238E27FC236}">
                <a16:creationId xmlns:a16="http://schemas.microsoft.com/office/drawing/2014/main" id="{DD93CA36-32FD-4202-8F8B-B405157C4504}"/>
              </a:ext>
            </a:extLst>
          </p:cNvPr>
          <p:cNvCxnSpPr>
            <a:cxnSpLocks/>
          </p:cNvCxnSpPr>
          <p:nvPr/>
        </p:nvCxnSpPr>
        <p:spPr>
          <a:xfrm>
            <a:off x="10696875" y="4321952"/>
            <a:ext cx="0" cy="6309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Title 1">
            <a:extLst>
              <a:ext uri="{FF2B5EF4-FFF2-40B4-BE49-F238E27FC236}">
                <a16:creationId xmlns:a16="http://schemas.microsoft.com/office/drawing/2014/main" id="{F38E67A3-FF07-473C-AE5A-AAFBDD5B71CC}"/>
              </a:ext>
            </a:extLst>
          </p:cNvPr>
          <p:cNvSpPr txBox="1">
            <a:spLocks/>
          </p:cNvSpPr>
          <p:nvPr/>
        </p:nvSpPr>
        <p:spPr>
          <a:xfrm>
            <a:off x="10830598" y="4483532"/>
            <a:ext cx="1188720"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 pods over private tunnel</a:t>
            </a:r>
          </a:p>
        </p:txBody>
      </p:sp>
      <p:grpSp>
        <p:nvGrpSpPr>
          <p:cNvPr id="84" name="Group 83">
            <a:extLst>
              <a:ext uri="{FF2B5EF4-FFF2-40B4-BE49-F238E27FC236}">
                <a16:creationId xmlns:a16="http://schemas.microsoft.com/office/drawing/2014/main" id="{FB9AC271-B6E5-4841-840F-B176DC0644D2}"/>
              </a:ext>
            </a:extLst>
          </p:cNvPr>
          <p:cNvGrpSpPr/>
          <p:nvPr/>
        </p:nvGrpSpPr>
        <p:grpSpPr>
          <a:xfrm>
            <a:off x="8008822" y="2314011"/>
            <a:ext cx="822960" cy="1184981"/>
            <a:chOff x="7311480" y="2442801"/>
            <a:chExt cx="822960" cy="1184981"/>
          </a:xfrm>
        </p:grpSpPr>
        <p:sp>
          <p:nvSpPr>
            <p:cNvPr id="85" name="Title 1">
              <a:extLst>
                <a:ext uri="{FF2B5EF4-FFF2-40B4-BE49-F238E27FC236}">
                  <a16:creationId xmlns:a16="http://schemas.microsoft.com/office/drawing/2014/main" id="{CDA4B79A-DF0B-4C0D-B66E-4A9AD0D4896D}"/>
                </a:ext>
              </a:extLst>
            </p:cNvPr>
            <p:cNvSpPr txBox="1">
              <a:spLocks/>
            </p:cNvSpPr>
            <p:nvPr/>
          </p:nvSpPr>
          <p:spPr>
            <a:xfrm>
              <a:off x="7320211" y="2442801"/>
              <a:ext cx="805499"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Kubernetes API endpoint</a:t>
              </a:r>
            </a:p>
          </p:txBody>
        </p:sp>
        <p:sp>
          <p:nvSpPr>
            <p:cNvPr id="86" name="Rectangle: Rounded Corners 85">
              <a:extLst>
                <a:ext uri="{FF2B5EF4-FFF2-40B4-BE49-F238E27FC236}">
                  <a16:creationId xmlns:a16="http://schemas.microsoft.com/office/drawing/2014/main" id="{D04C86F7-510E-406D-899D-5FDBCBB2625F}"/>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7" name="Graphic 13">
              <a:extLst>
                <a:ext uri="{FF2B5EF4-FFF2-40B4-BE49-F238E27FC236}">
                  <a16:creationId xmlns:a16="http://schemas.microsoft.com/office/drawing/2014/main" id="{3F6F47A0-BC7F-4E46-BEF5-D386B8A11485}"/>
                </a:ext>
              </a:extLst>
            </p:cNvPr>
            <p:cNvGrpSpPr/>
            <p:nvPr/>
          </p:nvGrpSpPr>
          <p:grpSpPr>
            <a:xfrm>
              <a:off x="7452453" y="2949973"/>
              <a:ext cx="541014" cy="532658"/>
              <a:chOff x="4862512" y="2214562"/>
              <a:chExt cx="2466975" cy="2428875"/>
            </a:xfrm>
          </p:grpSpPr>
          <p:sp>
            <p:nvSpPr>
              <p:cNvPr id="88" name="Freeform: Shape 87">
                <a:extLst>
                  <a:ext uri="{FF2B5EF4-FFF2-40B4-BE49-F238E27FC236}">
                    <a16:creationId xmlns:a16="http://schemas.microsoft.com/office/drawing/2014/main" id="{243DFE7A-AC20-4F92-9D52-1D55444B0CEB}"/>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0B260D61-F179-4B80-90ED-3BFC51C8E463}"/>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0403838-9E29-424C-A39E-349470A1817F}"/>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E5C31755-C12B-4B76-8874-21160BFAB94B}"/>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032090A0-359D-4A82-8170-E7FD8C25E83D}"/>
              </a:ext>
            </a:extLst>
          </p:cNvPr>
          <p:cNvGrpSpPr/>
          <p:nvPr/>
        </p:nvGrpSpPr>
        <p:grpSpPr>
          <a:xfrm>
            <a:off x="9462435" y="1652235"/>
            <a:ext cx="2468880" cy="2669717"/>
            <a:chOff x="8765093" y="1781025"/>
            <a:chExt cx="2468880" cy="2669717"/>
          </a:xfrm>
        </p:grpSpPr>
        <p:sp>
          <p:nvSpPr>
            <p:cNvPr id="93" name="Rectangle: Rounded Corners 92">
              <a:extLst>
                <a:ext uri="{FF2B5EF4-FFF2-40B4-BE49-F238E27FC236}">
                  <a16:creationId xmlns:a16="http://schemas.microsoft.com/office/drawing/2014/main" id="{7DE5D845-4C46-42E3-9462-3AD46F6F8E8F}"/>
                </a:ext>
              </a:extLst>
            </p:cNvPr>
            <p:cNvSpPr/>
            <p:nvPr/>
          </p:nvSpPr>
          <p:spPr bwMode="auto">
            <a:xfrm>
              <a:off x="8765093" y="1981862"/>
              <a:ext cx="2468880" cy="2468880"/>
            </a:xfrm>
            <a:prstGeom prst="roundRect">
              <a:avLst>
                <a:gd name="adj" fmla="val 3125"/>
              </a:avLst>
            </a:prstGeom>
            <a:solidFill>
              <a:srgbClr val="FCFDFE"/>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Title 1">
              <a:extLst>
                <a:ext uri="{FF2B5EF4-FFF2-40B4-BE49-F238E27FC236}">
                  <a16:creationId xmlns:a16="http://schemas.microsoft.com/office/drawing/2014/main" id="{EF4C2EE8-6692-4137-BB19-70EF209CC80E}"/>
                </a:ext>
              </a:extLst>
            </p:cNvPr>
            <p:cNvSpPr txBox="1">
              <a:spLocks/>
            </p:cNvSpPr>
            <p:nvPr/>
          </p:nvSpPr>
          <p:spPr>
            <a:xfrm>
              <a:off x="8765093" y="1781025"/>
              <a:ext cx="198977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managed control plane</a:t>
              </a:r>
            </a:p>
          </p:txBody>
        </p:sp>
        <p:grpSp>
          <p:nvGrpSpPr>
            <p:cNvPr id="95" name="Group 94">
              <a:extLst>
                <a:ext uri="{FF2B5EF4-FFF2-40B4-BE49-F238E27FC236}">
                  <a16:creationId xmlns:a16="http://schemas.microsoft.com/office/drawing/2014/main" id="{4F1F00A7-58C9-4D4A-8EF0-D3DCC6FFF9E0}"/>
                </a:ext>
              </a:extLst>
            </p:cNvPr>
            <p:cNvGrpSpPr/>
            <p:nvPr/>
          </p:nvGrpSpPr>
          <p:grpSpPr>
            <a:xfrm>
              <a:off x="9162785" y="2570190"/>
              <a:ext cx="1673497" cy="1292225"/>
              <a:chOff x="9196711" y="2690054"/>
              <a:chExt cx="1673497" cy="1292225"/>
            </a:xfrm>
          </p:grpSpPr>
          <p:grpSp>
            <p:nvGrpSpPr>
              <p:cNvPr id="96" name="Group 4">
                <a:extLst>
                  <a:ext uri="{FF2B5EF4-FFF2-40B4-BE49-F238E27FC236}">
                    <a16:creationId xmlns:a16="http://schemas.microsoft.com/office/drawing/2014/main" id="{6B6606EE-7F26-40EB-84F3-0EC7AB1EC3B4}"/>
                  </a:ext>
                </a:extLst>
              </p:cNvPr>
              <p:cNvGrpSpPr>
                <a:grpSpLocks noChangeAspect="1"/>
              </p:cNvGrpSpPr>
              <p:nvPr/>
            </p:nvGrpSpPr>
            <p:grpSpPr bwMode="auto">
              <a:xfrm>
                <a:off x="9196711" y="2690054"/>
                <a:ext cx="1668463" cy="1292225"/>
                <a:chOff x="3315" y="1752"/>
                <a:chExt cx="1051" cy="814"/>
              </a:xfrm>
              <a:solidFill>
                <a:srgbClr val="0078D4"/>
              </a:solidFill>
            </p:grpSpPr>
            <p:sp>
              <p:nvSpPr>
                <p:cNvPr id="100" name="Freeform 5">
                  <a:extLst>
                    <a:ext uri="{FF2B5EF4-FFF2-40B4-BE49-F238E27FC236}">
                      <a16:creationId xmlns:a16="http://schemas.microsoft.com/office/drawing/2014/main" id="{5028C249-9F0A-457F-8143-A8C8652B1016}"/>
                    </a:ext>
                  </a:extLst>
                </p:cNvPr>
                <p:cNvSpPr>
                  <a:spLocks/>
                </p:cNvSpPr>
                <p:nvPr/>
              </p:nvSpPr>
              <p:spPr bwMode="auto">
                <a:xfrm>
                  <a:off x="3315" y="1752"/>
                  <a:ext cx="574" cy="725"/>
                </a:xfrm>
                <a:custGeom>
                  <a:avLst/>
                  <a:gdLst>
                    <a:gd name="T0" fmla="*/ 265 w 574"/>
                    <a:gd name="T1" fmla="*/ 253 h 725"/>
                    <a:gd name="T2" fmla="*/ 574 w 574"/>
                    <a:gd name="T3" fmla="*/ 0 h 725"/>
                    <a:gd name="T4" fmla="*/ 242 w 574"/>
                    <a:gd name="T5" fmla="*/ 724 h 725"/>
                    <a:gd name="T6" fmla="*/ 0 w 574"/>
                    <a:gd name="T7" fmla="*/ 725 h 725"/>
                    <a:gd name="T8" fmla="*/ 265 w 574"/>
                    <a:gd name="T9" fmla="*/ 253 h 725"/>
                  </a:gdLst>
                  <a:ahLst/>
                  <a:cxnLst>
                    <a:cxn ang="0">
                      <a:pos x="T0" y="T1"/>
                    </a:cxn>
                    <a:cxn ang="0">
                      <a:pos x="T2" y="T3"/>
                    </a:cxn>
                    <a:cxn ang="0">
                      <a:pos x="T4" y="T5"/>
                    </a:cxn>
                    <a:cxn ang="0">
                      <a:pos x="T6" y="T7"/>
                    </a:cxn>
                    <a:cxn ang="0">
                      <a:pos x="T8" y="T9"/>
                    </a:cxn>
                  </a:cxnLst>
                  <a:rect l="0" t="0" r="r" b="b"/>
                  <a:pathLst>
                    <a:path w="574" h="725">
                      <a:moveTo>
                        <a:pt x="265" y="253"/>
                      </a:moveTo>
                      <a:lnTo>
                        <a:pt x="574" y="0"/>
                      </a:lnTo>
                      <a:lnTo>
                        <a:pt x="242" y="724"/>
                      </a:lnTo>
                      <a:lnTo>
                        <a:pt x="0" y="725"/>
                      </a:lnTo>
                      <a:lnTo>
                        <a:pt x="265" y="2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6">
                  <a:extLst>
                    <a:ext uri="{FF2B5EF4-FFF2-40B4-BE49-F238E27FC236}">
                      <a16:creationId xmlns:a16="http://schemas.microsoft.com/office/drawing/2014/main" id="{04F78591-0D9F-49FC-AB8E-A821DFD70278}"/>
                    </a:ext>
                  </a:extLst>
                </p:cNvPr>
                <p:cNvSpPr>
                  <a:spLocks/>
                </p:cNvSpPr>
                <p:nvPr/>
              </p:nvSpPr>
              <p:spPr bwMode="auto">
                <a:xfrm>
                  <a:off x="3563" y="1803"/>
                  <a:ext cx="803" cy="763"/>
                </a:xfrm>
                <a:custGeom>
                  <a:avLst/>
                  <a:gdLst>
                    <a:gd name="T0" fmla="*/ 0 w 803"/>
                    <a:gd name="T1" fmla="*/ 757 h 763"/>
                    <a:gd name="T2" fmla="*/ 485 w 803"/>
                    <a:gd name="T3" fmla="*/ 675 h 763"/>
                    <a:gd name="T4" fmla="*/ 232 w 803"/>
                    <a:gd name="T5" fmla="*/ 369 h 763"/>
                    <a:gd name="T6" fmla="*/ 367 w 803"/>
                    <a:gd name="T7" fmla="*/ 0 h 763"/>
                    <a:gd name="T8" fmla="*/ 803 w 803"/>
                    <a:gd name="T9" fmla="*/ 763 h 763"/>
                    <a:gd name="T10" fmla="*/ 0 w 803"/>
                    <a:gd name="T11" fmla="*/ 757 h 763"/>
                  </a:gdLst>
                  <a:ahLst/>
                  <a:cxnLst>
                    <a:cxn ang="0">
                      <a:pos x="T0" y="T1"/>
                    </a:cxn>
                    <a:cxn ang="0">
                      <a:pos x="T2" y="T3"/>
                    </a:cxn>
                    <a:cxn ang="0">
                      <a:pos x="T4" y="T5"/>
                    </a:cxn>
                    <a:cxn ang="0">
                      <a:pos x="T6" y="T7"/>
                    </a:cxn>
                    <a:cxn ang="0">
                      <a:pos x="T8" y="T9"/>
                    </a:cxn>
                    <a:cxn ang="0">
                      <a:pos x="T10" y="T11"/>
                    </a:cxn>
                  </a:cxnLst>
                  <a:rect l="0" t="0" r="r" b="b"/>
                  <a:pathLst>
                    <a:path w="803" h="763">
                      <a:moveTo>
                        <a:pt x="0" y="757"/>
                      </a:moveTo>
                      <a:lnTo>
                        <a:pt x="485" y="675"/>
                      </a:lnTo>
                      <a:lnTo>
                        <a:pt x="232" y="369"/>
                      </a:lnTo>
                      <a:lnTo>
                        <a:pt x="367" y="0"/>
                      </a:lnTo>
                      <a:lnTo>
                        <a:pt x="803" y="763"/>
                      </a:lnTo>
                      <a:lnTo>
                        <a:pt x="0" y="7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7" name="Group 96">
                <a:extLst>
                  <a:ext uri="{FF2B5EF4-FFF2-40B4-BE49-F238E27FC236}">
                    <a16:creationId xmlns:a16="http://schemas.microsoft.com/office/drawing/2014/main" id="{418DC60C-ED1F-4C92-87B9-1EDC6A4A23A6}"/>
                  </a:ext>
                </a:extLst>
              </p:cNvPr>
              <p:cNvGrpSpPr/>
              <p:nvPr/>
            </p:nvGrpSpPr>
            <p:grpSpPr>
              <a:xfrm>
                <a:off x="10267693" y="2983633"/>
                <a:ext cx="602515" cy="602515"/>
                <a:chOff x="7211505" y="4977353"/>
                <a:chExt cx="989814" cy="989814"/>
              </a:xfrm>
            </p:grpSpPr>
            <p:sp>
              <p:nvSpPr>
                <p:cNvPr id="98" name="Oval 97">
                  <a:extLst>
                    <a:ext uri="{FF2B5EF4-FFF2-40B4-BE49-F238E27FC236}">
                      <a16:creationId xmlns:a16="http://schemas.microsoft.com/office/drawing/2014/main" id="{D5441D83-2C64-40ED-A9E8-3DAD0A6F92D5}"/>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Processing_E9F5" title="Icon of two interlocked gears">
                  <a:extLst>
                    <a:ext uri="{FF2B5EF4-FFF2-40B4-BE49-F238E27FC236}">
                      <a16:creationId xmlns:a16="http://schemas.microsoft.com/office/drawing/2014/main" id="{6BB4DB09-6EA9-4778-866C-5E30F8DA69CC}"/>
                    </a:ext>
                  </a:extLst>
                </p:cNvPr>
                <p:cNvSpPr>
                  <a:spLocks noChangeAspect="1" noEditPoints="1"/>
                </p:cNvSpPr>
                <p:nvPr/>
              </p:nvSpPr>
              <p:spPr bwMode="auto">
                <a:xfrm>
                  <a:off x="7383003" y="5190591"/>
                  <a:ext cx="646819" cy="563338"/>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grpSp>
      <p:graphicFrame>
        <p:nvGraphicFramePr>
          <p:cNvPr id="102" name="Table 101">
            <a:extLst>
              <a:ext uri="{FF2B5EF4-FFF2-40B4-BE49-F238E27FC236}">
                <a16:creationId xmlns:a16="http://schemas.microsoft.com/office/drawing/2014/main" id="{1C598D2F-84E8-44BE-8980-C7D0DCE4C34D}"/>
              </a:ext>
            </a:extLst>
          </p:cNvPr>
          <p:cNvGraphicFramePr>
            <a:graphicFrameLocks noGrp="1"/>
          </p:cNvGraphicFramePr>
          <p:nvPr/>
        </p:nvGraphicFramePr>
        <p:xfrm>
          <a:off x="389059" y="1580615"/>
          <a:ext cx="4625692" cy="4173841"/>
        </p:xfrm>
        <a:graphic>
          <a:graphicData uri="http://schemas.openxmlformats.org/drawingml/2006/table">
            <a:tbl>
              <a:tblPr firstRow="1" bandRow="1">
                <a:tableStyleId>{5C22544A-7EE6-4342-B048-85BDC9FD1C3A}</a:tableStyleId>
              </a:tblPr>
              <a:tblGrid>
                <a:gridCol w="1882492">
                  <a:extLst>
                    <a:ext uri="{9D8B030D-6E8A-4147-A177-3AD203B41FA5}">
                      <a16:colId xmlns:a16="http://schemas.microsoft.com/office/drawing/2014/main" val="1718013709"/>
                    </a:ext>
                  </a:extLst>
                </a:gridCol>
                <a:gridCol w="1371600">
                  <a:extLst>
                    <a:ext uri="{9D8B030D-6E8A-4147-A177-3AD203B41FA5}">
                      <a16:colId xmlns:a16="http://schemas.microsoft.com/office/drawing/2014/main" val="1990358366"/>
                    </a:ext>
                  </a:extLst>
                </a:gridCol>
                <a:gridCol w="1371600">
                  <a:extLst>
                    <a:ext uri="{9D8B030D-6E8A-4147-A177-3AD203B41FA5}">
                      <a16:colId xmlns:a16="http://schemas.microsoft.com/office/drawing/2014/main" val="1769369918"/>
                    </a:ext>
                  </a:extLst>
                </a:gridCol>
              </a:tblGrid>
              <a:tr h="62474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b="0" kern="1200" baseline="0">
                          <a:solidFill>
                            <a:srgbClr val="000000"/>
                          </a:solidFill>
                          <a:latin typeface="Segoe UI Semibold" panose="020B0702040204020203" pitchFamily="34" charset="0"/>
                          <a:ea typeface="+mn-ea"/>
                          <a:cs typeface="Segoe UI Semibold" panose="020B0702040204020203" pitchFamily="34" charset="0"/>
                        </a:rPr>
                        <a:t>Responsibilities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DIY with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Kubernetes</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a:solidFill>
                            <a:srgbClr val="0078D4"/>
                          </a:solidFill>
                          <a:latin typeface="Segoe UI Semibold" panose="020B0702040204020203" pitchFamily="34" charset="0"/>
                          <a:cs typeface="Segoe UI Semibold" panose="020B0702040204020203" pitchFamily="34" charset="0"/>
                        </a:rPr>
                        <a:t>Managed Kubernetes </a:t>
                      </a:r>
                      <a:br>
                        <a:rPr lang="en-US" sz="1200" b="0" dirty="0">
                          <a:solidFill>
                            <a:srgbClr val="0078D4"/>
                          </a:solidFill>
                          <a:latin typeface="Segoe UI Semibold" panose="020B0702040204020203" pitchFamily="34" charset="0"/>
                          <a:cs typeface="Segoe UI Semibold" panose="020B0702040204020203" pitchFamily="34" charset="0"/>
                        </a:rPr>
                      </a:br>
                      <a:r>
                        <a:rPr lang="en-US" sz="1200" b="0" dirty="0">
                          <a:solidFill>
                            <a:srgbClr val="0078D4"/>
                          </a:solidFill>
                          <a:latin typeface="Segoe UI Semibold" panose="020B0702040204020203" pitchFamily="34" charset="0"/>
                          <a:cs typeface="Segoe UI Semibold" panose="020B0702040204020203" pitchFamily="34" charset="0"/>
                        </a:rPr>
                        <a:t>on Azure</a:t>
                      </a:r>
                    </a:p>
                  </a:txBody>
                  <a:tcPr marL="91427" marR="91427" marT="45713" marB="45713"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71007751"/>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Containerization </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4825">
                <a:tc>
                  <a:txBody>
                    <a:bodyPr/>
                    <a:lstStyle/>
                    <a:p>
                      <a:pPr marL="0" algn="l" defTabSz="914367" rtl="0" eaLnBrk="1" latinLnBrk="0" hangingPunct="1"/>
                      <a:r>
                        <a:rPr lang="en-US" sz="1200" kern="1200" baseline="0">
                          <a:solidFill>
                            <a:srgbClr val="000000"/>
                          </a:solidFill>
                          <a:latin typeface="+mn-lt"/>
                          <a:ea typeface="+mn-ea"/>
                          <a:cs typeface="Segoe UI Semibold" panose="020B0702040204020203" pitchFamily="34" charset="0"/>
                        </a:rPr>
                        <a:t>Application iteration, debugging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CI/CD</a:t>
                      </a: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dirty="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04825">
                <a:tc>
                  <a:txBody>
                    <a:bodyPr/>
                    <a:lstStyle/>
                    <a:p>
                      <a:r>
                        <a:rPr lang="en-US" sz="1200" baseline="0">
                          <a:solidFill>
                            <a:srgbClr val="000000"/>
                          </a:solidFill>
                          <a:latin typeface="+mn-lt"/>
                          <a:cs typeface="Segoe UI Semibold" panose="020B0702040204020203" pitchFamily="34" charset="0"/>
                        </a:rPr>
                        <a:t>Provisioning, upgrades, patches</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01490433"/>
                  </a:ext>
                </a:extLst>
              </a:tr>
              <a:tr h="504825">
                <a:tc>
                  <a:txBody>
                    <a:bodyPr/>
                    <a:lstStyle/>
                    <a:p>
                      <a:r>
                        <a:rPr lang="en-US" sz="1200" baseline="0">
                          <a:solidFill>
                            <a:srgbClr val="000000"/>
                          </a:solidFill>
                          <a:latin typeface="+mn-lt"/>
                          <a:cs typeface="Segoe UI Semibold" panose="020B0702040204020203" pitchFamily="34" charset="0"/>
                        </a:rPr>
                        <a:t>Reliability availability</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973836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Scaling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4487615"/>
                  </a:ext>
                </a:extLst>
              </a:tr>
              <a:tr h="50482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200" kern="1200" baseline="0">
                          <a:solidFill>
                            <a:srgbClr val="000000"/>
                          </a:solidFill>
                          <a:latin typeface="+mn-lt"/>
                          <a:ea typeface="+mn-ea"/>
                          <a:cs typeface="Segoe UI Semibold" panose="020B0702040204020203" pitchFamily="34" charset="0"/>
                        </a:rPr>
                        <a:t>Monitoring and logging</a:t>
                      </a:r>
                    </a:p>
                  </a:txBody>
                  <a:tcPr marL="89630" marR="89630" marT="44814" marB="44814"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200">
                        <a:solidFill>
                          <a:schemeClr val="tx1"/>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lang="en-US" sz="1200" dirty="0">
                        <a:solidFill>
                          <a:srgbClr val="0078D4"/>
                        </a:solidFill>
                      </a:endParaRPr>
                    </a:p>
                  </a:txBody>
                  <a:tcPr marL="91427" marR="91427" marT="45713" marB="45713"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59418288"/>
                  </a:ext>
                </a:extLst>
              </a:tr>
            </a:tbl>
          </a:graphicData>
        </a:graphic>
      </p:graphicFrame>
      <p:grpSp>
        <p:nvGrpSpPr>
          <p:cNvPr id="103" name="Group 102">
            <a:extLst>
              <a:ext uri="{FF2B5EF4-FFF2-40B4-BE49-F238E27FC236}">
                <a16:creationId xmlns:a16="http://schemas.microsoft.com/office/drawing/2014/main" id="{CC9A49E9-A55C-41B4-B65C-DACA43B336C2}"/>
              </a:ext>
            </a:extLst>
          </p:cNvPr>
          <p:cNvGrpSpPr>
            <a:grpSpLocks/>
          </p:cNvGrpSpPr>
          <p:nvPr/>
        </p:nvGrpSpPr>
        <p:grpSpPr>
          <a:xfrm>
            <a:off x="1554952" y="6019747"/>
            <a:ext cx="2293906" cy="280638"/>
            <a:chOff x="9699487" y="5507406"/>
            <a:chExt cx="2293906" cy="280638"/>
          </a:xfrm>
        </p:grpSpPr>
        <p:grpSp>
          <p:nvGrpSpPr>
            <p:cNvPr id="104" name="Group 103">
              <a:extLst>
                <a:ext uri="{FF2B5EF4-FFF2-40B4-BE49-F238E27FC236}">
                  <a16:creationId xmlns:a16="http://schemas.microsoft.com/office/drawing/2014/main" id="{6485B44C-1C44-4218-9E4F-98262C0878A8}"/>
                </a:ext>
              </a:extLst>
            </p:cNvPr>
            <p:cNvGrpSpPr>
              <a:grpSpLocks/>
            </p:cNvGrpSpPr>
            <p:nvPr/>
          </p:nvGrpSpPr>
          <p:grpSpPr>
            <a:xfrm>
              <a:off x="9699487" y="5507406"/>
              <a:ext cx="1093628" cy="280638"/>
              <a:chOff x="10901270" y="5193554"/>
              <a:chExt cx="1093628" cy="280638"/>
            </a:xfrm>
          </p:grpSpPr>
          <p:sp>
            <p:nvSpPr>
              <p:cNvPr id="108" name="Rectangle 107">
                <a:extLst>
                  <a:ext uri="{FF2B5EF4-FFF2-40B4-BE49-F238E27FC236}">
                    <a16:creationId xmlns:a16="http://schemas.microsoft.com/office/drawing/2014/main" id="{515E6768-AE92-4414-9123-E7B8275060E1}"/>
                  </a:ext>
                </a:extLst>
              </p:cNvPr>
              <p:cNvSpPr>
                <a:spLocks/>
              </p:cNvSpPr>
              <p:nvPr/>
            </p:nvSpPr>
            <p:spPr>
              <a:xfrm>
                <a:off x="10901270" y="5194893"/>
                <a:ext cx="250999" cy="2509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Rectangle 108">
                <a:extLst>
                  <a:ext uri="{FF2B5EF4-FFF2-40B4-BE49-F238E27FC236}">
                    <a16:creationId xmlns:a16="http://schemas.microsoft.com/office/drawing/2014/main" id="{C097D2A8-CE01-4F37-BD36-6A90868AAAAB}"/>
                  </a:ext>
                </a:extLst>
              </p:cNvPr>
              <p:cNvSpPr>
                <a:spLocks/>
              </p:cNvSpPr>
              <p:nvPr/>
            </p:nvSpPr>
            <p:spPr>
              <a:xfrm>
                <a:off x="11234327" y="5193554"/>
                <a:ext cx="760571" cy="280638"/>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Customer</a:t>
                </a:r>
              </a:p>
            </p:txBody>
          </p:sp>
        </p:grpSp>
        <p:grpSp>
          <p:nvGrpSpPr>
            <p:cNvPr id="105" name="Group 104">
              <a:extLst>
                <a:ext uri="{FF2B5EF4-FFF2-40B4-BE49-F238E27FC236}">
                  <a16:creationId xmlns:a16="http://schemas.microsoft.com/office/drawing/2014/main" id="{C155B320-5D8C-46FF-B43E-C7D2550DE29F}"/>
                </a:ext>
              </a:extLst>
            </p:cNvPr>
            <p:cNvGrpSpPr>
              <a:grpSpLocks/>
            </p:cNvGrpSpPr>
            <p:nvPr/>
          </p:nvGrpSpPr>
          <p:grpSpPr>
            <a:xfrm>
              <a:off x="10920233" y="5511045"/>
              <a:ext cx="1073160" cy="276999"/>
              <a:chOff x="10911524" y="5707309"/>
              <a:chExt cx="1073160" cy="276999"/>
            </a:xfrm>
          </p:grpSpPr>
          <p:sp>
            <p:nvSpPr>
              <p:cNvPr id="106" name="Rectangle 105">
                <a:extLst>
                  <a:ext uri="{FF2B5EF4-FFF2-40B4-BE49-F238E27FC236}">
                    <a16:creationId xmlns:a16="http://schemas.microsoft.com/office/drawing/2014/main" id="{067118F8-043C-4D3B-B775-1E73C33D1AE2}"/>
                  </a:ext>
                </a:extLst>
              </p:cNvPr>
              <p:cNvSpPr>
                <a:spLocks/>
              </p:cNvSpPr>
              <p:nvPr/>
            </p:nvSpPr>
            <p:spPr>
              <a:xfrm>
                <a:off x="10911524" y="5708648"/>
                <a:ext cx="250999" cy="25099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07" name="Rectangle 106">
                <a:extLst>
                  <a:ext uri="{FF2B5EF4-FFF2-40B4-BE49-F238E27FC236}">
                    <a16:creationId xmlns:a16="http://schemas.microsoft.com/office/drawing/2014/main" id="{6014CED5-42BE-4492-8EFA-24264C8A9831}"/>
                  </a:ext>
                </a:extLst>
              </p:cNvPr>
              <p:cNvSpPr>
                <a:spLocks/>
              </p:cNvSpPr>
              <p:nvPr/>
            </p:nvSpPr>
            <p:spPr>
              <a:xfrm>
                <a:off x="11247944" y="5707309"/>
                <a:ext cx="736740" cy="276999"/>
              </a:xfrm>
              <a:prstGeom prst="rect">
                <a:avLst/>
              </a:prstGeom>
            </p:spPr>
            <p:txBody>
              <a:bodyPr wrap="none" lIns="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a:t>
                </a:r>
              </a:p>
            </p:txBody>
          </p:sp>
        </p:grpSp>
      </p:grpSp>
      <p:sp>
        <p:nvSpPr>
          <p:cNvPr id="110" name="Rectangle 109">
            <a:extLst>
              <a:ext uri="{FF2B5EF4-FFF2-40B4-BE49-F238E27FC236}">
                <a16:creationId xmlns:a16="http://schemas.microsoft.com/office/drawing/2014/main" id="{A3C5E304-3679-4C2F-B165-CE283F1831E4}"/>
              </a:ext>
            </a:extLst>
          </p:cNvPr>
          <p:cNvSpPr>
            <a:spLocks/>
          </p:cNvSpPr>
          <p:nvPr/>
        </p:nvSpPr>
        <p:spPr>
          <a:xfrm>
            <a:off x="2833161" y="3863544"/>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0710EEFA-1C7E-48AA-87AA-EE3CBF9823C5}"/>
              </a:ext>
            </a:extLst>
          </p:cNvPr>
          <p:cNvSpPr>
            <a:spLocks/>
          </p:cNvSpPr>
          <p:nvPr/>
        </p:nvSpPr>
        <p:spPr>
          <a:xfrm>
            <a:off x="2833161" y="4368465"/>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2" name="Rectangle 111">
            <a:extLst>
              <a:ext uri="{FF2B5EF4-FFF2-40B4-BE49-F238E27FC236}">
                <a16:creationId xmlns:a16="http://schemas.microsoft.com/office/drawing/2014/main" id="{BE22A932-A6EC-4DC3-A03B-894E478011C7}"/>
              </a:ext>
            </a:extLst>
          </p:cNvPr>
          <p:cNvSpPr>
            <a:spLocks/>
          </p:cNvSpPr>
          <p:nvPr/>
        </p:nvSpPr>
        <p:spPr>
          <a:xfrm>
            <a:off x="2833161" y="4873386"/>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3" name="Rectangle 112">
            <a:extLst>
              <a:ext uri="{FF2B5EF4-FFF2-40B4-BE49-F238E27FC236}">
                <a16:creationId xmlns:a16="http://schemas.microsoft.com/office/drawing/2014/main" id="{69F755EB-288E-4C6D-85DB-3E567198EA67}"/>
              </a:ext>
            </a:extLst>
          </p:cNvPr>
          <p:cNvSpPr>
            <a:spLocks/>
          </p:cNvSpPr>
          <p:nvPr/>
        </p:nvSpPr>
        <p:spPr>
          <a:xfrm>
            <a:off x="2833161" y="5378308"/>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4" name="Rectangle 113">
            <a:extLst>
              <a:ext uri="{FF2B5EF4-FFF2-40B4-BE49-F238E27FC236}">
                <a16:creationId xmlns:a16="http://schemas.microsoft.com/office/drawing/2014/main" id="{74D39575-D3C6-4D55-9D9F-8A32F4E13259}"/>
              </a:ext>
            </a:extLst>
          </p:cNvPr>
          <p:cNvSpPr>
            <a:spLocks/>
          </p:cNvSpPr>
          <p:nvPr/>
        </p:nvSpPr>
        <p:spPr>
          <a:xfrm>
            <a:off x="2833161" y="2348781"/>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1B64BF2C-9484-4DA2-8437-61119FDE264F}"/>
              </a:ext>
            </a:extLst>
          </p:cNvPr>
          <p:cNvSpPr>
            <a:spLocks/>
          </p:cNvSpPr>
          <p:nvPr/>
        </p:nvSpPr>
        <p:spPr>
          <a:xfrm>
            <a:off x="2833161" y="2853702"/>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F1A7125C-918F-4DF7-B18A-F52A66EED0CB}"/>
              </a:ext>
            </a:extLst>
          </p:cNvPr>
          <p:cNvSpPr>
            <a:spLocks/>
          </p:cNvSpPr>
          <p:nvPr/>
        </p:nvSpPr>
        <p:spPr>
          <a:xfrm>
            <a:off x="2833161" y="3358623"/>
            <a:ext cx="249549" cy="2495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6DB8A400-8BF8-496B-B1AA-F1A245E010E6}"/>
              </a:ext>
            </a:extLst>
          </p:cNvPr>
          <p:cNvSpPr>
            <a:spLocks/>
          </p:cNvSpPr>
          <p:nvPr/>
        </p:nvSpPr>
        <p:spPr>
          <a:xfrm>
            <a:off x="4204762" y="3868686"/>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8" name="Rectangle 117">
            <a:extLst>
              <a:ext uri="{FF2B5EF4-FFF2-40B4-BE49-F238E27FC236}">
                <a16:creationId xmlns:a16="http://schemas.microsoft.com/office/drawing/2014/main" id="{83839C3F-B577-4FF8-A672-0D36D8571B05}"/>
              </a:ext>
            </a:extLst>
          </p:cNvPr>
          <p:cNvSpPr>
            <a:spLocks/>
          </p:cNvSpPr>
          <p:nvPr/>
        </p:nvSpPr>
        <p:spPr>
          <a:xfrm>
            <a:off x="4204762" y="4875100"/>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E0652930-04BB-4251-AE27-CA007210E9C5}"/>
              </a:ext>
            </a:extLst>
          </p:cNvPr>
          <p:cNvSpPr>
            <a:spLocks/>
          </p:cNvSpPr>
          <p:nvPr/>
        </p:nvSpPr>
        <p:spPr>
          <a:xfrm>
            <a:off x="4204762" y="5378308"/>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0" name="Rectangle 119">
            <a:extLst>
              <a:ext uri="{FF2B5EF4-FFF2-40B4-BE49-F238E27FC236}">
                <a16:creationId xmlns:a16="http://schemas.microsoft.com/office/drawing/2014/main" id="{524DCBCB-CDB0-4961-AEB3-0DA19AC99542}"/>
              </a:ext>
            </a:extLst>
          </p:cNvPr>
          <p:cNvSpPr>
            <a:spLocks/>
          </p:cNvSpPr>
          <p:nvPr/>
        </p:nvSpPr>
        <p:spPr>
          <a:xfrm>
            <a:off x="4204762" y="4371893"/>
            <a:ext cx="249549" cy="249549"/>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F37EFBA6-AC47-4E43-84A0-05DB55BEE1D7}"/>
              </a:ext>
            </a:extLst>
          </p:cNvPr>
          <p:cNvGrpSpPr>
            <a:grpSpLocks/>
          </p:cNvGrpSpPr>
          <p:nvPr/>
        </p:nvGrpSpPr>
        <p:grpSpPr>
          <a:xfrm>
            <a:off x="4203343" y="2343639"/>
            <a:ext cx="252387" cy="254691"/>
            <a:chOff x="7895257" y="6287059"/>
            <a:chExt cx="339999" cy="343103"/>
          </a:xfrm>
          <a:solidFill>
            <a:schemeClr val="bg2"/>
          </a:solidFill>
        </p:grpSpPr>
        <p:sp>
          <p:nvSpPr>
            <p:cNvPr id="122" name="Rectangle 121">
              <a:extLst>
                <a:ext uri="{FF2B5EF4-FFF2-40B4-BE49-F238E27FC236}">
                  <a16:creationId xmlns:a16="http://schemas.microsoft.com/office/drawing/2014/main" id="{518E603B-EB09-40BA-BFCA-69CE30C72A06}"/>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23" name="Right Triangle 122">
              <a:extLst>
                <a:ext uri="{FF2B5EF4-FFF2-40B4-BE49-F238E27FC236}">
                  <a16:creationId xmlns:a16="http://schemas.microsoft.com/office/drawing/2014/main" id="{9E0E7045-003F-46A6-A332-D38119A9C86C}"/>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3" name="Right Triangle 132">
            <a:extLst>
              <a:ext uri="{FF2B5EF4-FFF2-40B4-BE49-F238E27FC236}">
                <a16:creationId xmlns:a16="http://schemas.microsoft.com/office/drawing/2014/main" id="{F90DC684-DBB3-4AE1-920E-0EBEB45EA9E4}"/>
              </a:ext>
            </a:extLst>
          </p:cNvPr>
          <p:cNvSpPr>
            <a:spLocks/>
          </p:cNvSpPr>
          <p:nvPr/>
        </p:nvSpPr>
        <p:spPr bwMode="auto">
          <a:xfrm rot="16200000">
            <a:off x="4208197" y="2348453"/>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B7A34392-CF80-4CEC-80F4-D0B8EE665CCF}"/>
              </a:ext>
            </a:extLst>
          </p:cNvPr>
          <p:cNvGrpSpPr>
            <a:grpSpLocks/>
          </p:cNvGrpSpPr>
          <p:nvPr/>
        </p:nvGrpSpPr>
        <p:grpSpPr>
          <a:xfrm>
            <a:off x="4208405" y="2849198"/>
            <a:ext cx="252387" cy="254691"/>
            <a:chOff x="7895257" y="6287059"/>
            <a:chExt cx="339999" cy="343103"/>
          </a:xfrm>
          <a:solidFill>
            <a:schemeClr val="bg2"/>
          </a:solidFill>
        </p:grpSpPr>
        <p:sp>
          <p:nvSpPr>
            <p:cNvPr id="135" name="Rectangle 134">
              <a:extLst>
                <a:ext uri="{FF2B5EF4-FFF2-40B4-BE49-F238E27FC236}">
                  <a16:creationId xmlns:a16="http://schemas.microsoft.com/office/drawing/2014/main" id="{93696967-E425-4A5D-A92A-EBAD388F3864}"/>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ight Triangle 135">
              <a:extLst>
                <a:ext uri="{FF2B5EF4-FFF2-40B4-BE49-F238E27FC236}">
                  <a16:creationId xmlns:a16="http://schemas.microsoft.com/office/drawing/2014/main" id="{1863CB9B-1556-4F40-BDCE-D1FF31973A01}"/>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7" name="Right Triangle 136">
            <a:extLst>
              <a:ext uri="{FF2B5EF4-FFF2-40B4-BE49-F238E27FC236}">
                <a16:creationId xmlns:a16="http://schemas.microsoft.com/office/drawing/2014/main" id="{DDF9D597-4363-4C48-AFEA-A0901F5D44BA}"/>
              </a:ext>
            </a:extLst>
          </p:cNvPr>
          <p:cNvSpPr>
            <a:spLocks/>
          </p:cNvSpPr>
          <p:nvPr/>
        </p:nvSpPr>
        <p:spPr bwMode="auto">
          <a:xfrm rot="16200000">
            <a:off x="4213259" y="2854012"/>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8" name="Group 137">
            <a:extLst>
              <a:ext uri="{FF2B5EF4-FFF2-40B4-BE49-F238E27FC236}">
                <a16:creationId xmlns:a16="http://schemas.microsoft.com/office/drawing/2014/main" id="{E650C229-6B65-4461-97D9-8792C40171E3}"/>
              </a:ext>
            </a:extLst>
          </p:cNvPr>
          <p:cNvGrpSpPr>
            <a:grpSpLocks/>
          </p:cNvGrpSpPr>
          <p:nvPr/>
        </p:nvGrpSpPr>
        <p:grpSpPr>
          <a:xfrm>
            <a:off x="4208345" y="3353692"/>
            <a:ext cx="252387" cy="254691"/>
            <a:chOff x="7895257" y="6287059"/>
            <a:chExt cx="339999" cy="343103"/>
          </a:xfrm>
          <a:solidFill>
            <a:schemeClr val="bg2"/>
          </a:solidFill>
        </p:grpSpPr>
        <p:sp>
          <p:nvSpPr>
            <p:cNvPr id="139" name="Rectangle 138">
              <a:extLst>
                <a:ext uri="{FF2B5EF4-FFF2-40B4-BE49-F238E27FC236}">
                  <a16:creationId xmlns:a16="http://schemas.microsoft.com/office/drawing/2014/main" id="{637DDB0A-7F38-492C-ACB1-C64C85E13947}"/>
                </a:ext>
              </a:extLst>
            </p:cNvPr>
            <p:cNvSpPr>
              <a:spLocks/>
            </p:cNvSpPr>
            <p:nvPr/>
          </p:nvSpPr>
          <p:spPr>
            <a:xfrm>
              <a:off x="7899080" y="6287059"/>
              <a:ext cx="336176" cy="33617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ight Triangle 139">
              <a:extLst>
                <a:ext uri="{FF2B5EF4-FFF2-40B4-BE49-F238E27FC236}">
                  <a16:creationId xmlns:a16="http://schemas.microsoft.com/office/drawing/2014/main" id="{718E39AC-E252-47F3-91E2-FC11970F819C}"/>
                </a:ext>
              </a:extLst>
            </p:cNvPr>
            <p:cNvSpPr>
              <a:spLocks/>
            </p:cNvSpPr>
            <p:nvPr/>
          </p:nvSpPr>
          <p:spPr bwMode="auto">
            <a:xfrm rot="16200000">
              <a:off x="7895256" y="6293985"/>
              <a:ext cx="336178" cy="336176"/>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1" name="Right Triangle 140">
            <a:extLst>
              <a:ext uri="{FF2B5EF4-FFF2-40B4-BE49-F238E27FC236}">
                <a16:creationId xmlns:a16="http://schemas.microsoft.com/office/drawing/2014/main" id="{88701242-0291-455D-9977-BCA93EA53736}"/>
              </a:ext>
            </a:extLst>
          </p:cNvPr>
          <p:cNvSpPr>
            <a:spLocks/>
          </p:cNvSpPr>
          <p:nvPr/>
        </p:nvSpPr>
        <p:spPr bwMode="auto">
          <a:xfrm rot="16200000">
            <a:off x="4213199" y="3358506"/>
            <a:ext cx="249550" cy="249549"/>
          </a:xfrm>
          <a:prstGeom prst="r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011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1000"/>
                                        <p:tgtEl>
                                          <p:spTgt spid="92"/>
                                        </p:tgtEl>
                                      </p:cBhvr>
                                    </p:animEffect>
                                    <p:anim calcmode="lin" valueType="num">
                                      <p:cBhvr>
                                        <p:cTn id="33" dur="1000" fill="hold"/>
                                        <p:tgtEl>
                                          <p:spTgt spid="92"/>
                                        </p:tgtEl>
                                        <p:attrNameLst>
                                          <p:attrName>ppt_x</p:attrName>
                                        </p:attrNameLst>
                                      </p:cBhvr>
                                      <p:tavLst>
                                        <p:tav tm="0">
                                          <p:val>
                                            <p:strVal val="#ppt_x"/>
                                          </p:val>
                                        </p:tav>
                                        <p:tav tm="100000">
                                          <p:val>
                                            <p:strVal val="#ppt_x"/>
                                          </p:val>
                                        </p:tav>
                                      </p:tavLst>
                                    </p:anim>
                                    <p:anim calcmode="lin" valueType="num">
                                      <p:cBhvr>
                                        <p:cTn id="34" dur="1000" fill="hold"/>
                                        <p:tgtEl>
                                          <p:spTgt spid="92"/>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wipe(up)">
                                      <p:cBhvr>
                                        <p:cTn id="38" dur="500"/>
                                        <p:tgtEl>
                                          <p:spTgt spid="82"/>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500"/>
                                        <p:tgtEl>
                                          <p:spTgt spid="83"/>
                                        </p:tgtEl>
                                      </p:cBhvr>
                                    </p:animEffect>
                                  </p:childTnLst>
                                </p:cTn>
                              </p:par>
                              <p:par>
                                <p:cTn id="42" presetID="10" presetClass="entr" presetSubtype="0" fill="hold" nodeType="withEffect">
                                  <p:stCondLst>
                                    <p:cond delay="50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fade">
                                      <p:cBhvr>
                                        <p:cTn id="48" dur="500"/>
                                        <p:tgtEl>
                                          <p:spTgt spid="42"/>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500"/>
                                        <p:tgtEl>
                                          <p:spTgt spid="66"/>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74"/>
                                        </p:tgtEl>
                                        <p:attrNameLst>
                                          <p:attrName>style.visibility</p:attrName>
                                        </p:attrNameLst>
                                      </p:cBhvr>
                                      <p:to>
                                        <p:strVal val="visible"/>
                                      </p:to>
                                    </p:set>
                                    <p:animEffect transition="in" filter="fade">
                                      <p:cBhvr>
                                        <p:cTn id="6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itle 4">
            <a:extLst>
              <a:ext uri="{FF2B5EF4-FFF2-40B4-BE49-F238E27FC236}">
                <a16:creationId xmlns:a16="http://schemas.microsoft.com/office/drawing/2014/main" id="{E51932BE-1B6F-4AB1-80BF-62AD583D03C3}"/>
              </a:ext>
            </a:extLst>
          </p:cNvPr>
          <p:cNvSpPr txBox="1">
            <a:spLocks/>
          </p:cNvSpPr>
          <p:nvPr/>
        </p:nvSpPr>
        <p:spPr>
          <a:xfrm>
            <a:off x="2094545" y="515592"/>
            <a:ext cx="10096592" cy="871379"/>
          </a:xfrm>
          <a:prstGeom prst="rect">
            <a:avLst/>
          </a:prstGeom>
        </p:spPr>
        <p:txBody>
          <a:bodyPr vert="horz" wrap="square" lIns="146284" tIns="91427" rIns="146284" bIns="91427" rtlCol="0" anchor="t">
            <a:noAutofit/>
          </a:bodyPr>
          <a:lstStyle>
            <a:lvl1pPr algn="l" defTabSz="914192" rtl="0" eaLnBrk="1" latinLnBrk="0" hangingPunct="1">
              <a:lnSpc>
                <a:spcPct val="90000"/>
              </a:lnSpc>
              <a:spcBef>
                <a:spcPct val="0"/>
              </a:spcBef>
              <a:buNone/>
              <a:defRPr lang="en-US" sz="5293" b="0" kern="1200" cap="none" spc="-100"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182">
              <a:defRPr/>
            </a:pPr>
            <a:r>
              <a:rPr lang="en-US" sz="4800" spc="-98" dirty="0">
                <a:solidFill>
                  <a:srgbClr val="505050"/>
                </a:solidFill>
                <a:latin typeface="Segoe UI Light"/>
              </a:rPr>
              <a:t>Azure Kubernetes Service (AKS)</a:t>
            </a:r>
          </a:p>
        </p:txBody>
      </p:sp>
      <p:sp>
        <p:nvSpPr>
          <p:cNvPr id="215" name="TextBox 214">
            <a:extLst>
              <a:ext uri="{FF2B5EF4-FFF2-40B4-BE49-F238E27FC236}">
                <a16:creationId xmlns:a16="http://schemas.microsoft.com/office/drawing/2014/main" id="{40EC4DB3-70CC-4163-8738-B44091FED9B1}"/>
              </a:ext>
            </a:extLst>
          </p:cNvPr>
          <p:cNvSpPr txBox="1"/>
          <p:nvPr/>
        </p:nvSpPr>
        <p:spPr>
          <a:xfrm>
            <a:off x="2094544" y="1223504"/>
            <a:ext cx="10096592" cy="672076"/>
          </a:xfrm>
          <a:prstGeom prst="rect">
            <a:avLst/>
          </a:prstGeom>
          <a:noFill/>
        </p:spPr>
        <p:txBody>
          <a:bodyPr wrap="square" lIns="146284" tIns="146284" rIns="146284" bIns="146284" rtlCol="0">
            <a:spAutoFit/>
          </a:bodyPr>
          <a:lstStyle/>
          <a:p>
            <a:pPr algn="ctr" defTabSz="914225">
              <a:spcAft>
                <a:spcPts val="600"/>
              </a:spcAft>
              <a:defRPr/>
            </a:pPr>
            <a:r>
              <a:rPr lang="en-US" sz="2400" dirty="0">
                <a:solidFill>
                  <a:srgbClr val="0072C6"/>
                </a:solidFill>
                <a:latin typeface="Segoe UI"/>
                <a:cs typeface="Segoe UI Semibold" panose="020B0702040204020203" pitchFamily="34" charset="0"/>
              </a:rPr>
              <a:t>Additional benefits</a:t>
            </a:r>
          </a:p>
        </p:txBody>
      </p:sp>
      <p:sp>
        <p:nvSpPr>
          <p:cNvPr id="94" name="Rectangle 93">
            <a:extLst>
              <a:ext uri="{FF2B5EF4-FFF2-40B4-BE49-F238E27FC236}">
                <a16:creationId xmlns:a16="http://schemas.microsoft.com/office/drawing/2014/main" id="{C9A68FFD-FCB9-47CD-8A4F-ADD171026445}"/>
              </a:ext>
            </a:extLst>
          </p:cNvPr>
          <p:cNvSpPr/>
          <p:nvPr/>
        </p:nvSpPr>
        <p:spPr bwMode="auto">
          <a:xfrm>
            <a:off x="866" y="974"/>
            <a:ext cx="2091361"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176"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116" name="Straight Connector 115">
            <a:extLst>
              <a:ext uri="{FF2B5EF4-FFF2-40B4-BE49-F238E27FC236}">
                <a16:creationId xmlns:a16="http://schemas.microsoft.com/office/drawing/2014/main" id="{8CD1C57A-8262-465E-BCF8-E557D9D668F0}"/>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FF5FF89-E2B8-409E-A95D-47F87C4EC041}"/>
              </a:ext>
            </a:extLst>
          </p:cNvPr>
          <p:cNvCxnSpPr/>
          <p:nvPr/>
        </p:nvCxnSpPr>
        <p:spPr>
          <a:xfrm>
            <a:off x="2092226" y="974"/>
            <a:ext cx="0" cy="6856055"/>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9" name="Rectangle: Rounded Corners 34">
            <a:extLst>
              <a:ext uri="{FF2B5EF4-FFF2-40B4-BE49-F238E27FC236}">
                <a16:creationId xmlns:a16="http://schemas.microsoft.com/office/drawing/2014/main" id="{505A3D9F-B2D5-4A73-A8EE-31AE0F20AC9E}"/>
              </a:ext>
            </a:extLst>
          </p:cNvPr>
          <p:cNvSpPr/>
          <p:nvPr/>
        </p:nvSpPr>
        <p:spPr bwMode="auto">
          <a:xfrm>
            <a:off x="379308" y="5932052"/>
            <a:ext cx="1331851" cy="484927"/>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accent1"/>
                </a:solidFill>
                <a:latin typeface="+mj-lt"/>
                <a:ea typeface="Segoe UI" charset="0"/>
                <a:cs typeface="Segoe UI" charset="0"/>
              </a:rPr>
              <a:t>Azure Kubernetes Service (AKS)</a:t>
            </a:r>
          </a:p>
        </p:txBody>
      </p:sp>
      <p:sp>
        <p:nvSpPr>
          <p:cNvPr id="143" name="Rectangle: Rounded Corners 36">
            <a:extLst>
              <a:ext uri="{FF2B5EF4-FFF2-40B4-BE49-F238E27FC236}">
                <a16:creationId xmlns:a16="http://schemas.microsoft.com/office/drawing/2014/main" id="{2E5563A4-0930-4AB5-9F47-80F951A0420B}"/>
              </a:ext>
            </a:extLst>
          </p:cNvPr>
          <p:cNvSpPr/>
          <p:nvPr/>
        </p:nvSpPr>
        <p:spPr bwMode="auto">
          <a:xfrm>
            <a:off x="384063" y="2634387"/>
            <a:ext cx="1331851" cy="510094"/>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cs typeface="Segoe UI" panose="020B0502040204020203" pitchFamily="34" charset="0"/>
              </a:rPr>
              <a:t>Azure Container Registry (ACR)</a:t>
            </a:r>
          </a:p>
        </p:txBody>
      </p:sp>
      <p:grpSp>
        <p:nvGrpSpPr>
          <p:cNvPr id="144" name="Group 143">
            <a:extLst>
              <a:ext uri="{FF2B5EF4-FFF2-40B4-BE49-F238E27FC236}">
                <a16:creationId xmlns:a16="http://schemas.microsoft.com/office/drawing/2014/main" id="{DF644B34-D1BA-4F69-9152-377861D0E29B}"/>
              </a:ext>
            </a:extLst>
          </p:cNvPr>
          <p:cNvGrpSpPr/>
          <p:nvPr/>
        </p:nvGrpSpPr>
        <p:grpSpPr>
          <a:xfrm>
            <a:off x="807519" y="2255332"/>
            <a:ext cx="484936" cy="384331"/>
            <a:chOff x="3517678" y="3062050"/>
            <a:chExt cx="1225868" cy="971550"/>
          </a:xfrm>
        </p:grpSpPr>
        <p:sp>
          <p:nvSpPr>
            <p:cNvPr id="145" name="Freeform: Shape 99">
              <a:extLst>
                <a:ext uri="{FF2B5EF4-FFF2-40B4-BE49-F238E27FC236}">
                  <a16:creationId xmlns:a16="http://schemas.microsoft.com/office/drawing/2014/main" id="{841FFD7E-FDEC-45DC-860B-8AB1852A3307}"/>
                </a:ext>
              </a:extLst>
            </p:cNvPr>
            <p:cNvSpPr/>
            <p:nvPr/>
          </p:nvSpPr>
          <p:spPr>
            <a:xfrm>
              <a:off x="3517678" y="3062050"/>
              <a:ext cx="1095375" cy="695325"/>
            </a:xfrm>
            <a:custGeom>
              <a:avLst/>
              <a:gdLst/>
              <a:ahLst/>
              <a:cxnLst/>
              <a:rect l="0" t="0" r="0" b="0"/>
              <a:pathLst>
                <a:path w="1095375" h="695325">
                  <a:moveTo>
                    <a:pt x="1072039" y="493871"/>
                  </a:moveTo>
                  <a:cubicBezTo>
                    <a:pt x="1073944" y="483394"/>
                    <a:pt x="1074896" y="47196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20579" y="44291"/>
                    <a:pt x="767239" y="21431"/>
                    <a:pt x="711041" y="21431"/>
                  </a:cubicBezTo>
                  <a:lnTo>
                    <a:pt x="711041" y="21431"/>
                  </a:ln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371951" y="676751"/>
                    <a:pt x="505301" y="676751"/>
                    <a:pt x="589121" y="676751"/>
                  </a:cubicBez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6" name="Freeform: Shape 100">
              <a:extLst>
                <a:ext uri="{FF2B5EF4-FFF2-40B4-BE49-F238E27FC236}">
                  <a16:creationId xmlns:a16="http://schemas.microsoft.com/office/drawing/2014/main" id="{48C897FC-16DA-45C1-9D26-3FF17B791D79}"/>
                </a:ext>
              </a:extLst>
            </p:cNvPr>
            <p:cNvSpPr/>
            <p:nvPr/>
          </p:nvSpPr>
          <p:spPr>
            <a:xfrm>
              <a:off x="4086321" y="3937397"/>
              <a:ext cx="657225" cy="95250"/>
            </a:xfrm>
            <a:custGeom>
              <a:avLst/>
              <a:gdLst/>
              <a:ahLst/>
              <a:cxnLst/>
              <a:rect l="0" t="0" r="0" b="0"/>
              <a:pathLst>
                <a:path w="657225" h="95250">
                  <a:moveTo>
                    <a:pt x="21431" y="21431"/>
                  </a:moveTo>
                  <a:lnTo>
                    <a:pt x="170021" y="81439"/>
                  </a:lnTo>
                  <a:lnTo>
                    <a:pt x="640556" y="2143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7" name="Freeform: Shape 101">
              <a:extLst>
                <a:ext uri="{FF2B5EF4-FFF2-40B4-BE49-F238E27FC236}">
                  <a16:creationId xmlns:a16="http://schemas.microsoft.com/office/drawing/2014/main" id="{8A07B7D8-9E9B-4871-8A47-1CFF37F0CDCD}"/>
                </a:ext>
              </a:extLst>
            </p:cNvPr>
            <p:cNvSpPr/>
            <p:nvPr/>
          </p:nvSpPr>
          <p:spPr>
            <a:xfrm>
              <a:off x="4086321" y="3773567"/>
              <a:ext cx="38100" cy="200025"/>
            </a:xfrm>
            <a:custGeom>
              <a:avLst/>
              <a:gdLst/>
              <a:ahLst/>
              <a:cxnLst/>
              <a:rect l="0" t="0" r="0" b="0"/>
              <a:pathLst>
                <a:path w="38100" h="200025">
                  <a:moveTo>
                    <a:pt x="21431" y="21431"/>
                  </a:moveTo>
                  <a:lnTo>
                    <a:pt x="21431" y="18526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8" name="Freeform: Shape 102">
              <a:extLst>
                <a:ext uri="{FF2B5EF4-FFF2-40B4-BE49-F238E27FC236}">
                  <a16:creationId xmlns:a16="http://schemas.microsoft.com/office/drawing/2014/main" id="{E84DBDCA-AC25-4D7C-8E5E-CFF7AFCFD00B}"/>
                </a:ext>
              </a:extLst>
            </p:cNvPr>
            <p:cNvSpPr/>
            <p:nvPr/>
          </p:nvSpPr>
          <p:spPr>
            <a:xfrm>
              <a:off x="4086321"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49" name="Freeform: Shape 103">
              <a:extLst>
                <a:ext uri="{FF2B5EF4-FFF2-40B4-BE49-F238E27FC236}">
                  <a16:creationId xmlns:a16="http://schemas.microsoft.com/office/drawing/2014/main" id="{F60A6B47-D527-4C25-BCA2-9B0A249793EA}"/>
                </a:ext>
              </a:extLst>
            </p:cNvPr>
            <p:cNvSpPr/>
            <p:nvPr/>
          </p:nvSpPr>
          <p:spPr>
            <a:xfrm>
              <a:off x="4086321" y="3488770"/>
              <a:ext cx="657225" cy="104775"/>
            </a:xfrm>
            <a:custGeom>
              <a:avLst/>
              <a:gdLst/>
              <a:ahLst/>
              <a:cxnLst/>
              <a:rect l="0" t="0" r="0" b="0"/>
              <a:pathLst>
                <a:path w="657225" h="104775">
                  <a:moveTo>
                    <a:pt x="640556" y="86201"/>
                  </a:moveTo>
                  <a:lnTo>
                    <a:pt x="170974" y="21431"/>
                  </a:lnTo>
                  <a:lnTo>
                    <a:pt x="21431" y="82391"/>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0" name="Freeform: Shape 104">
              <a:extLst>
                <a:ext uri="{FF2B5EF4-FFF2-40B4-BE49-F238E27FC236}">
                  <a16:creationId xmlns:a16="http://schemas.microsoft.com/office/drawing/2014/main" id="{C30E930E-2077-4FF6-A103-5148EB97946E}"/>
                </a:ext>
              </a:extLst>
            </p:cNvPr>
            <p:cNvSpPr/>
            <p:nvPr/>
          </p:nvSpPr>
          <p:spPr>
            <a:xfrm>
              <a:off x="4235863" y="3488770"/>
              <a:ext cx="38100" cy="238125"/>
            </a:xfrm>
            <a:custGeom>
              <a:avLst/>
              <a:gdLst/>
              <a:ahLst/>
              <a:cxnLst/>
              <a:rect l="0" t="0" r="0" b="0"/>
              <a:pathLst>
                <a:path w="38100" h="238125">
                  <a:moveTo>
                    <a:pt x="21431" y="220504"/>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2" name="Freeform: Shape 105">
              <a:extLst>
                <a:ext uri="{FF2B5EF4-FFF2-40B4-BE49-F238E27FC236}">
                  <a16:creationId xmlns:a16="http://schemas.microsoft.com/office/drawing/2014/main" id="{7A5F1FF9-A80B-49DF-A117-5F3896995F3B}"/>
                </a:ext>
              </a:extLst>
            </p:cNvPr>
            <p:cNvSpPr/>
            <p:nvPr/>
          </p:nvSpPr>
          <p:spPr>
            <a:xfrm>
              <a:off x="4234911" y="3747850"/>
              <a:ext cx="38100" cy="285750"/>
            </a:xfrm>
            <a:custGeom>
              <a:avLst/>
              <a:gdLst/>
              <a:ahLst/>
              <a:cxnLst/>
              <a:rect l="0" t="0" r="0" b="0"/>
              <a:pathLst>
                <a:path w="38100" h="285750">
                  <a:moveTo>
                    <a:pt x="21431" y="270986"/>
                  </a:moveTo>
                  <a:lnTo>
                    <a:pt x="2143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3" name="Freeform: Shape 106">
              <a:extLst>
                <a:ext uri="{FF2B5EF4-FFF2-40B4-BE49-F238E27FC236}">
                  <a16:creationId xmlns:a16="http://schemas.microsoft.com/office/drawing/2014/main" id="{45681254-8CB9-4B09-A9B8-BEB9C77146A7}"/>
                </a:ext>
              </a:extLst>
            </p:cNvPr>
            <p:cNvSpPr/>
            <p:nvPr/>
          </p:nvSpPr>
          <p:spPr>
            <a:xfrm>
              <a:off x="4086321" y="3747850"/>
              <a:ext cx="190500" cy="66675"/>
            </a:xfrm>
            <a:custGeom>
              <a:avLst/>
              <a:gdLst/>
              <a:ahLst/>
              <a:cxnLst/>
              <a:rect l="0" t="0" r="0" b="0"/>
              <a:pathLst>
                <a:path w="190500" h="66675">
                  <a:moveTo>
                    <a:pt x="21431" y="47149"/>
                  </a:moveTo>
                  <a:lnTo>
                    <a:pt x="170021"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5" name="Freeform: Shape 107">
              <a:extLst>
                <a:ext uri="{FF2B5EF4-FFF2-40B4-BE49-F238E27FC236}">
                  <a16:creationId xmlns:a16="http://schemas.microsoft.com/office/drawing/2014/main" id="{74A86B6A-09AB-4419-A64A-C791EA174951}"/>
                </a:ext>
              </a:extLst>
            </p:cNvPr>
            <p:cNvSpPr/>
            <p:nvPr/>
          </p:nvSpPr>
          <p:spPr>
            <a:xfrm>
              <a:off x="4086321" y="3687842"/>
              <a:ext cx="190500" cy="66675"/>
            </a:xfrm>
            <a:custGeom>
              <a:avLst/>
              <a:gdLst/>
              <a:ahLst/>
              <a:cxnLst/>
              <a:rect l="0" t="0" r="0" b="0"/>
              <a:pathLst>
                <a:path w="190500" h="66675">
                  <a:moveTo>
                    <a:pt x="21431" y="51911"/>
                  </a:moveTo>
                  <a:lnTo>
                    <a:pt x="170974" y="2143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6" name="Freeform: Shape 108">
              <a:extLst>
                <a:ext uri="{FF2B5EF4-FFF2-40B4-BE49-F238E27FC236}">
                  <a16:creationId xmlns:a16="http://schemas.microsoft.com/office/drawing/2014/main" id="{C8353C10-8C09-4822-B5E9-C3EA8A3C937F}"/>
                </a:ext>
              </a:extLst>
            </p:cNvPr>
            <p:cNvSpPr/>
            <p:nvPr/>
          </p:nvSpPr>
          <p:spPr>
            <a:xfrm>
              <a:off x="4234911" y="3747850"/>
              <a:ext cx="504825" cy="57150"/>
            </a:xfrm>
            <a:custGeom>
              <a:avLst/>
              <a:gdLst/>
              <a:ahLst/>
              <a:cxnLst/>
              <a:rect l="0" t="0" r="0" b="0"/>
              <a:pathLst>
                <a:path w="504825" h="57150">
                  <a:moveTo>
                    <a:pt x="21431" y="21431"/>
                  </a:moveTo>
                  <a:lnTo>
                    <a:pt x="491966" y="4238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8" name="Freeform: Shape 109">
              <a:extLst>
                <a:ext uri="{FF2B5EF4-FFF2-40B4-BE49-F238E27FC236}">
                  <a16:creationId xmlns:a16="http://schemas.microsoft.com/office/drawing/2014/main" id="{65230DB4-55D1-4E06-8BE5-FCA7947DB515}"/>
                </a:ext>
              </a:extLst>
            </p:cNvPr>
            <p:cNvSpPr/>
            <p:nvPr/>
          </p:nvSpPr>
          <p:spPr>
            <a:xfrm>
              <a:off x="4235863" y="3687842"/>
              <a:ext cx="504825" cy="66675"/>
            </a:xfrm>
            <a:custGeom>
              <a:avLst/>
              <a:gdLst/>
              <a:ahLst/>
              <a:cxnLst/>
              <a:rect l="0" t="0" r="0" b="0"/>
              <a:pathLst>
                <a:path w="504825" h="66675">
                  <a:moveTo>
                    <a:pt x="21431" y="21431"/>
                  </a:moveTo>
                  <a:lnTo>
                    <a:pt x="491014" y="51911"/>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59" name="Freeform: Shape 110">
              <a:extLst>
                <a:ext uri="{FF2B5EF4-FFF2-40B4-BE49-F238E27FC236}">
                  <a16:creationId xmlns:a16="http://schemas.microsoft.com/office/drawing/2014/main" id="{D6ACF17D-F469-4DFE-9E5B-855EEB7A03C7}"/>
                </a:ext>
              </a:extLst>
            </p:cNvPr>
            <p:cNvSpPr/>
            <p:nvPr/>
          </p:nvSpPr>
          <p:spPr>
            <a:xfrm>
              <a:off x="4705446" y="3768805"/>
              <a:ext cx="38100" cy="209550"/>
            </a:xfrm>
            <a:custGeom>
              <a:avLst/>
              <a:gdLst/>
              <a:ahLst/>
              <a:cxnLst/>
              <a:rect l="0" t="0" r="0" b="0"/>
              <a:pathLst>
                <a:path w="38100" h="209550">
                  <a:moveTo>
                    <a:pt x="21431" y="21431"/>
                  </a:moveTo>
                  <a:lnTo>
                    <a:pt x="21431" y="19002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60" name="Freeform: Shape 111">
              <a:extLst>
                <a:ext uri="{FF2B5EF4-FFF2-40B4-BE49-F238E27FC236}">
                  <a16:creationId xmlns:a16="http://schemas.microsoft.com/office/drawing/2014/main" id="{F8EC5407-D52A-4B38-BFBF-CE60FB51FC33}"/>
                </a:ext>
              </a:extLst>
            </p:cNvPr>
            <p:cNvSpPr/>
            <p:nvPr/>
          </p:nvSpPr>
          <p:spPr>
            <a:xfrm>
              <a:off x="4705446" y="3553540"/>
              <a:ext cx="38100" cy="200025"/>
            </a:xfrm>
            <a:custGeom>
              <a:avLst/>
              <a:gdLst/>
              <a:ahLst/>
              <a:cxnLst/>
              <a:rect l="0" t="0" r="0" b="0"/>
              <a:pathLst>
                <a:path w="38100" h="200025">
                  <a:moveTo>
                    <a:pt x="21431" y="21431"/>
                  </a:moveTo>
                  <a:lnTo>
                    <a:pt x="21431" y="186214"/>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grpSp>
        <p:nvGrpSpPr>
          <p:cNvPr id="161" name="Group 160">
            <a:extLst>
              <a:ext uri="{FF2B5EF4-FFF2-40B4-BE49-F238E27FC236}">
                <a16:creationId xmlns:a16="http://schemas.microsoft.com/office/drawing/2014/main" id="{CB040AEC-E56A-4298-BB0A-69DB4D07243B}"/>
              </a:ext>
            </a:extLst>
          </p:cNvPr>
          <p:cNvGrpSpPr/>
          <p:nvPr/>
        </p:nvGrpSpPr>
        <p:grpSpPr>
          <a:xfrm>
            <a:off x="384063" y="3258261"/>
            <a:ext cx="1331851" cy="865929"/>
            <a:chOff x="391763" y="3716529"/>
            <a:chExt cx="1358557" cy="883293"/>
          </a:xfrm>
        </p:grpSpPr>
        <p:sp>
          <p:nvSpPr>
            <p:cNvPr id="163" name="Rectangle: Rounded Corners 38">
              <a:extLst>
                <a:ext uri="{FF2B5EF4-FFF2-40B4-BE49-F238E27FC236}">
                  <a16:creationId xmlns:a16="http://schemas.microsoft.com/office/drawing/2014/main" id="{25FBAE8A-9472-47AC-93D1-080F209BF460}"/>
                </a:ext>
              </a:extLst>
            </p:cNvPr>
            <p:cNvSpPr/>
            <p:nvPr/>
          </p:nvSpPr>
          <p:spPr bwMode="auto">
            <a:xfrm>
              <a:off x="391763" y="4227189"/>
              <a:ext cx="1358557" cy="37263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latin typeface="Segoe UI"/>
                </a:rPr>
                <a:t>Service Fabric</a:t>
              </a:r>
              <a:endParaRPr lang="en-US" sz="1176" dirty="0">
                <a:solidFill>
                  <a:schemeClr val="bg1">
                    <a:lumMod val="65000"/>
                  </a:schemeClr>
                </a:solidFill>
                <a:latin typeface="Segoe UI"/>
                <a:cs typeface="Segoe UI" panose="020B0502040204020203" pitchFamily="34" charset="0"/>
              </a:endParaRPr>
            </a:p>
          </p:txBody>
        </p:sp>
        <p:pic>
          <p:nvPicPr>
            <p:cNvPr id="164" name="Picture 163">
              <a:extLst>
                <a:ext uri="{FF2B5EF4-FFF2-40B4-BE49-F238E27FC236}">
                  <a16:creationId xmlns:a16="http://schemas.microsoft.com/office/drawing/2014/main" id="{59C36D5A-13EE-4EEA-9D9B-036B6120E378}"/>
                </a:ext>
              </a:extLst>
            </p:cNvPr>
            <p:cNvPicPr>
              <a:picLocks noChangeAspect="1"/>
            </p:cNvPicPr>
            <p:nvPr/>
          </p:nvPicPr>
          <p:blipFill>
            <a:blip r:embed="rId3" cstate="screen">
              <a:alphaModFix amt="50000"/>
              <a:extLst>
                <a:ext uri="{28A0092B-C50C-407E-A947-70E740481C1C}">
                  <a14:useLocalDpi xmlns:a14="http://schemas.microsoft.com/office/drawing/2010/main"/>
                </a:ext>
              </a:extLst>
            </a:blip>
            <a:stretch>
              <a:fillRect/>
            </a:stretch>
          </p:blipFill>
          <p:spPr>
            <a:xfrm>
              <a:off x="791401" y="3716529"/>
              <a:ext cx="559280" cy="559280"/>
            </a:xfrm>
            <a:prstGeom prst="rect">
              <a:avLst/>
            </a:prstGeom>
          </p:spPr>
        </p:pic>
      </p:grpSp>
      <p:sp>
        <p:nvSpPr>
          <p:cNvPr id="165" name="Rectangle: Rounded Corners 38">
            <a:extLst>
              <a:ext uri="{FF2B5EF4-FFF2-40B4-BE49-F238E27FC236}">
                <a16:creationId xmlns:a16="http://schemas.microsoft.com/office/drawing/2014/main" id="{70CB29BB-7B6E-4551-AAAB-B95064EB4498}"/>
              </a:ext>
            </a:extLst>
          </p:cNvPr>
          <p:cNvSpPr/>
          <p:nvPr/>
        </p:nvSpPr>
        <p:spPr bwMode="auto">
          <a:xfrm>
            <a:off x="384063" y="691350"/>
            <a:ext cx="1331851" cy="374528"/>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App Service</a:t>
            </a:r>
          </a:p>
        </p:txBody>
      </p:sp>
      <p:pic>
        <p:nvPicPr>
          <p:cNvPr id="166" name="Picture 165">
            <a:extLst>
              <a:ext uri="{FF2B5EF4-FFF2-40B4-BE49-F238E27FC236}">
                <a16:creationId xmlns:a16="http://schemas.microsoft.com/office/drawing/2014/main" id="{25144D49-0393-497E-8EA5-8A0B0DB7EB81}"/>
              </a:ext>
            </a:extLst>
          </p:cNvPr>
          <p:cNvPicPr>
            <a:picLocks noChangeAspect="1"/>
          </p:cNvPicPr>
          <p:nvPr/>
        </p:nvPicPr>
        <p:blipFill>
          <a:blip r:embed="rId4">
            <a:biLevel thresh="75000"/>
            <a:alphaModFix amt="20000"/>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711906" y="4280352"/>
            <a:ext cx="616254" cy="538455"/>
          </a:xfrm>
          <a:prstGeom prst="rect">
            <a:avLst/>
          </a:prstGeom>
          <a:noFill/>
          <a:ln>
            <a:noFill/>
          </a:ln>
        </p:spPr>
      </p:pic>
      <p:sp>
        <p:nvSpPr>
          <p:cNvPr id="167" name="TextBox 166">
            <a:extLst>
              <a:ext uri="{FF2B5EF4-FFF2-40B4-BE49-F238E27FC236}">
                <a16:creationId xmlns:a16="http://schemas.microsoft.com/office/drawing/2014/main" id="{D7A9A770-3175-41D2-ADC1-0CCDEA08A0F8}"/>
              </a:ext>
            </a:extLst>
          </p:cNvPr>
          <p:cNvSpPr txBox="1"/>
          <p:nvPr/>
        </p:nvSpPr>
        <p:spPr>
          <a:xfrm>
            <a:off x="154967" y="4847675"/>
            <a:ext cx="1819532" cy="397032"/>
          </a:xfrm>
          <a:prstGeom prst="rect">
            <a:avLst/>
          </a:prstGeom>
          <a:noFill/>
        </p:spPr>
        <p:txBody>
          <a:bodyPr wrap="square">
            <a:spAutoFit/>
          </a:bodyPr>
          <a:lstStyle/>
          <a:p>
            <a:pPr algn="ctr" defTabSz="913927" fontAlgn="base">
              <a:lnSpc>
                <a:spcPct val="90000"/>
              </a:lnSpc>
              <a:spcBef>
                <a:spcPct val="0"/>
              </a:spcBef>
              <a:spcAft>
                <a:spcPct val="0"/>
              </a:spcAft>
              <a:defRPr/>
            </a:pPr>
            <a:r>
              <a:rPr lang="en-US" sz="1100" dirty="0">
                <a:solidFill>
                  <a:schemeClr val="bg1">
                    <a:lumMod val="65000"/>
                  </a:schemeClr>
                </a:solidFill>
                <a:latin typeface="Segoe UI"/>
                <a:cs typeface="Segoe UI" panose="020B0502040204020203" pitchFamily="34" charset="0"/>
              </a:rPr>
              <a:t>Azure Container Apps </a:t>
            </a:r>
            <a:br>
              <a:rPr lang="en-US" sz="1100" dirty="0">
                <a:solidFill>
                  <a:schemeClr val="bg1">
                    <a:lumMod val="65000"/>
                  </a:schemeClr>
                </a:solidFill>
                <a:latin typeface="Segoe UI"/>
                <a:cs typeface="Segoe UI" panose="020B0502040204020203" pitchFamily="34" charset="0"/>
              </a:rPr>
            </a:br>
            <a:r>
              <a:rPr lang="en-US" sz="1100" dirty="0">
                <a:solidFill>
                  <a:schemeClr val="bg1">
                    <a:lumMod val="65000"/>
                  </a:schemeClr>
                </a:solidFill>
                <a:latin typeface="Segoe UI"/>
                <a:cs typeface="Segoe UI" panose="020B0502040204020203" pitchFamily="34" charset="0"/>
              </a:rPr>
              <a:t>(Preview)</a:t>
            </a:r>
          </a:p>
        </p:txBody>
      </p:sp>
      <p:sp>
        <p:nvSpPr>
          <p:cNvPr id="168" name="Rectangle: Rounded Corners 35">
            <a:extLst>
              <a:ext uri="{FF2B5EF4-FFF2-40B4-BE49-F238E27FC236}">
                <a16:creationId xmlns:a16="http://schemas.microsoft.com/office/drawing/2014/main" id="{7923746E-01CE-4A52-B0D4-31116B292680}"/>
              </a:ext>
            </a:extLst>
          </p:cNvPr>
          <p:cNvSpPr/>
          <p:nvPr/>
        </p:nvSpPr>
        <p:spPr bwMode="auto">
          <a:xfrm>
            <a:off x="381613" y="1601572"/>
            <a:ext cx="1331851" cy="483231"/>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14" tIns="89630" rIns="44814" bIns="89630" numCol="1" spcCol="0" rtlCol="0" fromWordArt="0" anchor="b" anchorCtr="0" forceAA="0" compatLnSpc="1">
            <a:prstTxWarp prst="textNoShape">
              <a:avLst/>
            </a:prstTxWarp>
            <a:noAutofit/>
          </a:bodyPr>
          <a:lstStyle/>
          <a:p>
            <a:pPr algn="ctr" defTabSz="913927" fontAlgn="base">
              <a:lnSpc>
                <a:spcPct val="90000"/>
              </a:lnSpc>
              <a:spcBef>
                <a:spcPct val="0"/>
              </a:spcBef>
              <a:spcAft>
                <a:spcPct val="0"/>
              </a:spcAft>
              <a:defRPr/>
            </a:pPr>
            <a:r>
              <a:rPr lang="en-US" sz="1176" dirty="0">
                <a:solidFill>
                  <a:schemeClr val="bg1">
                    <a:lumMod val="65000"/>
                  </a:schemeClr>
                </a:solidFill>
                <a:ea typeface="Segoe UI Semibold" charset="0"/>
                <a:cs typeface="Segoe UI Semibold" charset="0"/>
              </a:rPr>
              <a:t>Azure Container Instances (ACI)</a:t>
            </a:r>
          </a:p>
        </p:txBody>
      </p:sp>
      <p:grpSp>
        <p:nvGrpSpPr>
          <p:cNvPr id="169" name="Group 168">
            <a:extLst>
              <a:ext uri="{FF2B5EF4-FFF2-40B4-BE49-F238E27FC236}">
                <a16:creationId xmlns:a16="http://schemas.microsoft.com/office/drawing/2014/main" id="{6829C777-5CFA-4C4C-AB1D-E47C5FAEA426}"/>
              </a:ext>
            </a:extLst>
          </p:cNvPr>
          <p:cNvGrpSpPr/>
          <p:nvPr/>
        </p:nvGrpSpPr>
        <p:grpSpPr>
          <a:xfrm>
            <a:off x="832866" y="1217775"/>
            <a:ext cx="429344" cy="380809"/>
            <a:chOff x="2878931" y="2940843"/>
            <a:chExt cx="1095375" cy="971550"/>
          </a:xfrm>
        </p:grpSpPr>
        <p:sp>
          <p:nvSpPr>
            <p:cNvPr id="170" name="Freeform: Shape 84">
              <a:extLst>
                <a:ext uri="{FF2B5EF4-FFF2-40B4-BE49-F238E27FC236}">
                  <a16:creationId xmlns:a16="http://schemas.microsoft.com/office/drawing/2014/main" id="{A1467ECF-D193-4A72-80F5-72A48E39FCB0}"/>
                </a:ext>
              </a:extLst>
            </p:cNvPr>
            <p:cNvSpPr/>
            <p:nvPr/>
          </p:nvSpPr>
          <p:spPr>
            <a:xfrm>
              <a:off x="2878931" y="2940843"/>
              <a:ext cx="1095375" cy="695325"/>
            </a:xfrm>
            <a:custGeom>
              <a:avLst/>
              <a:gdLst/>
              <a:ahLst/>
              <a:cxnLst/>
              <a:rect l="0" t="0" r="0" b="0"/>
              <a:pathLst>
                <a:path w="1095375" h="695325">
                  <a:moveTo>
                    <a:pt x="711041" y="21431"/>
                  </a:moveTo>
                  <a:cubicBezTo>
                    <a:pt x="634841" y="21431"/>
                    <a:pt x="566261" y="63341"/>
                    <a:pt x="527209" y="126206"/>
                  </a:cubicBezTo>
                  <a:cubicBezTo>
                    <a:pt x="502444" y="114776"/>
                    <a:pt x="473869" y="110014"/>
                    <a:pt x="444341" y="110014"/>
                  </a:cubicBezTo>
                  <a:cubicBezTo>
                    <a:pt x="387191" y="110014"/>
                    <a:pt x="335756" y="130969"/>
                    <a:pt x="295751" y="168116"/>
                  </a:cubicBezTo>
                  <a:cubicBezTo>
                    <a:pt x="272891" y="190024"/>
                    <a:pt x="255746" y="215741"/>
                    <a:pt x="244316" y="245269"/>
                  </a:cubicBezTo>
                  <a:cubicBezTo>
                    <a:pt x="241459" y="245269"/>
                    <a:pt x="238601" y="245269"/>
                    <a:pt x="235744" y="245269"/>
                  </a:cubicBezTo>
                  <a:cubicBezTo>
                    <a:pt x="180499" y="245269"/>
                    <a:pt x="126206" y="268129"/>
                    <a:pt x="85249" y="309086"/>
                  </a:cubicBezTo>
                  <a:cubicBezTo>
                    <a:pt x="44291" y="350044"/>
                    <a:pt x="21431" y="403384"/>
                    <a:pt x="21431" y="460534"/>
                  </a:cubicBezTo>
                  <a:cubicBezTo>
                    <a:pt x="21431" y="517684"/>
                    <a:pt x="44291" y="571024"/>
                    <a:pt x="85249" y="611981"/>
                  </a:cubicBezTo>
                  <a:cubicBezTo>
                    <a:pt x="126206" y="653891"/>
                    <a:pt x="179546" y="676751"/>
                    <a:pt x="235744" y="676751"/>
                  </a:cubicBezTo>
                  <a:cubicBezTo>
                    <a:pt x="860584" y="676751"/>
                    <a:pt x="860584" y="676751"/>
                    <a:pt x="860584" y="676751"/>
                  </a:cubicBezTo>
                  <a:cubicBezTo>
                    <a:pt x="919639" y="676751"/>
                    <a:pt x="972979" y="653891"/>
                    <a:pt x="1013936" y="611981"/>
                  </a:cubicBezTo>
                  <a:cubicBezTo>
                    <a:pt x="1052989" y="571024"/>
                    <a:pt x="1074896" y="517684"/>
                    <a:pt x="1074896" y="460534"/>
                  </a:cubicBezTo>
                  <a:cubicBezTo>
                    <a:pt x="1074896" y="403384"/>
                    <a:pt x="1052989" y="350044"/>
                    <a:pt x="1013936" y="310039"/>
                  </a:cubicBezTo>
                  <a:cubicBezTo>
                    <a:pt x="987266" y="282416"/>
                    <a:pt x="954881" y="263366"/>
                    <a:pt x="920591" y="252889"/>
                  </a:cubicBezTo>
                  <a:cubicBezTo>
                    <a:pt x="920591" y="248126"/>
                    <a:pt x="920591" y="243364"/>
                    <a:pt x="920591" y="236696"/>
                  </a:cubicBezTo>
                  <a:cubicBezTo>
                    <a:pt x="920591" y="180499"/>
                    <a:pt x="899636" y="127159"/>
                    <a:pt x="860584" y="86201"/>
                  </a:cubicBezTo>
                  <a:cubicBezTo>
                    <a:pt x="819626" y="44291"/>
                    <a:pt x="766286" y="21431"/>
                    <a:pt x="711041" y="21431"/>
                  </a:cubicBezTo>
                  <a:lnTo>
                    <a:pt x="711041" y="21431"/>
                  </a:lnTo>
                  <a:close/>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1" name="Freeform: Shape 85">
              <a:extLst>
                <a:ext uri="{FF2B5EF4-FFF2-40B4-BE49-F238E27FC236}">
                  <a16:creationId xmlns:a16="http://schemas.microsoft.com/office/drawing/2014/main" id="{68B74724-1C79-49A0-883A-A324A98CBEC8}"/>
                </a:ext>
              </a:extLst>
            </p:cNvPr>
            <p:cNvSpPr/>
            <p:nvPr/>
          </p:nvSpPr>
          <p:spPr>
            <a:xfrm>
              <a:off x="3333274" y="3101816"/>
              <a:ext cx="257175" cy="142875"/>
            </a:xfrm>
            <a:custGeom>
              <a:avLst/>
              <a:gdLst/>
              <a:ahLst/>
              <a:cxnLst/>
              <a:rect l="0" t="0" r="0" b="0"/>
              <a:pathLst>
                <a:path w="257175" h="142875">
                  <a:moveTo>
                    <a:pt x="237649" y="129064"/>
                  </a:moveTo>
                  <a:lnTo>
                    <a:pt x="130016" y="21431"/>
                  </a:lnTo>
                  <a:lnTo>
                    <a:pt x="21431" y="130016"/>
                  </a:lnTo>
                </a:path>
              </a:pathLst>
            </a:custGeom>
            <a:no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2" name="Freeform: Shape 86">
              <a:extLst>
                <a:ext uri="{FF2B5EF4-FFF2-40B4-BE49-F238E27FC236}">
                  <a16:creationId xmlns:a16="http://schemas.microsoft.com/office/drawing/2014/main" id="{B36BDE94-12F1-43CA-A2F7-C1C1C41E43CE}"/>
                </a:ext>
              </a:extLst>
            </p:cNvPr>
            <p:cNvSpPr/>
            <p:nvPr/>
          </p:nvSpPr>
          <p:spPr>
            <a:xfrm>
              <a:off x="3441859" y="3101816"/>
              <a:ext cx="38100" cy="371475"/>
            </a:xfrm>
            <a:custGeom>
              <a:avLst/>
              <a:gdLst/>
              <a:ahLst/>
              <a:cxnLst/>
              <a:rect l="0" t="0" r="0" b="0"/>
              <a:pathLst>
                <a:path w="38100" h="371475">
                  <a:moveTo>
                    <a:pt x="21431" y="21431"/>
                  </a:moveTo>
                  <a:lnTo>
                    <a:pt x="21431" y="354806"/>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3" name="Freeform: Shape 87">
              <a:extLst>
                <a:ext uri="{FF2B5EF4-FFF2-40B4-BE49-F238E27FC236}">
                  <a16:creationId xmlns:a16="http://schemas.microsoft.com/office/drawing/2014/main" id="{FCCC4BFD-0854-4BF0-A2CB-821DDC07DD4C}"/>
                </a:ext>
              </a:extLst>
            </p:cNvPr>
            <p:cNvSpPr/>
            <p:nvPr/>
          </p:nvSpPr>
          <p:spPr>
            <a:xfrm>
              <a:off x="3192304" y="3378993"/>
              <a:ext cx="533400" cy="533400"/>
            </a:xfrm>
            <a:custGeom>
              <a:avLst/>
              <a:gdLst/>
              <a:ahLst/>
              <a:cxnLst/>
              <a:rect l="0" t="0" r="0" b="0"/>
              <a:pathLst>
                <a:path w="533400" h="533400">
                  <a:moveTo>
                    <a:pt x="21431" y="21431"/>
                  </a:moveTo>
                  <a:lnTo>
                    <a:pt x="519589" y="21431"/>
                  </a:lnTo>
                  <a:lnTo>
                    <a:pt x="519589" y="519589"/>
                  </a:lnTo>
                  <a:lnTo>
                    <a:pt x="21431" y="519589"/>
                  </a:lnTo>
                  <a:close/>
                </a:path>
              </a:pathLst>
            </a:custGeom>
            <a:solidFill>
              <a:srgbClr val="F2F2F2"/>
            </a:solidFill>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4" name="Freeform: Shape 88">
              <a:extLst>
                <a:ext uri="{FF2B5EF4-FFF2-40B4-BE49-F238E27FC236}">
                  <a16:creationId xmlns:a16="http://schemas.microsoft.com/office/drawing/2014/main" id="{BE8CC674-E306-4EFC-8A07-054F4751C3EF}"/>
                </a:ext>
              </a:extLst>
            </p:cNvPr>
            <p:cNvSpPr/>
            <p:nvPr/>
          </p:nvSpPr>
          <p:spPr>
            <a:xfrm>
              <a:off x="3441859"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5" name="Freeform: Shape 89">
              <a:extLst>
                <a:ext uri="{FF2B5EF4-FFF2-40B4-BE49-F238E27FC236}">
                  <a16:creationId xmlns:a16="http://schemas.microsoft.com/office/drawing/2014/main" id="{B4A28156-D4D8-4CEC-A8C8-0CE42259F99B}"/>
                </a:ext>
              </a:extLst>
            </p:cNvPr>
            <p:cNvSpPr/>
            <p:nvPr/>
          </p:nvSpPr>
          <p:spPr>
            <a:xfrm>
              <a:off x="3562826"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76" name="Freeform: Shape 90">
              <a:extLst>
                <a:ext uri="{FF2B5EF4-FFF2-40B4-BE49-F238E27FC236}">
                  <a16:creationId xmlns:a16="http://schemas.microsoft.com/office/drawing/2014/main" id="{3FCF94D3-72BD-4741-A203-A05F882315CF}"/>
                </a:ext>
              </a:extLst>
            </p:cNvPr>
            <p:cNvSpPr/>
            <p:nvPr/>
          </p:nvSpPr>
          <p:spPr>
            <a:xfrm>
              <a:off x="3305651" y="3497103"/>
              <a:ext cx="38100" cy="304800"/>
            </a:xfrm>
            <a:custGeom>
              <a:avLst/>
              <a:gdLst/>
              <a:ahLst/>
              <a:cxnLst/>
              <a:rect l="0" t="0" r="0" b="0"/>
              <a:pathLst>
                <a:path w="38100" h="304800">
                  <a:moveTo>
                    <a:pt x="21431" y="21431"/>
                  </a:moveTo>
                  <a:lnTo>
                    <a:pt x="21431" y="287179"/>
                  </a:lnTo>
                </a:path>
              </a:pathLst>
            </a:custGeom>
            <a:ln w="12700" cap="rnd">
              <a:solidFill>
                <a:schemeClr val="bg1">
                  <a:lumMod val="65000"/>
                </a:schemeClr>
              </a:solidFill>
              <a:prstDash val="solid"/>
              <a:round/>
            </a:ln>
          </p:spPr>
          <p:txBody>
            <a:bodyPr/>
            <a:lstStyle/>
            <a:p>
              <a:pPr defTabSz="914192">
                <a:lnSpc>
                  <a:spcPct val="90000"/>
                </a:lnSpc>
                <a:defRPr/>
              </a:pPr>
              <a:endParaRPr lang="en-US" sz="1176">
                <a:solidFill>
                  <a:srgbClr val="505050"/>
                </a:solidFill>
                <a:latin typeface="Segoe UI"/>
              </a:endParaRPr>
            </a:p>
          </p:txBody>
        </p:sp>
      </p:grpSp>
      <p:pic>
        <p:nvPicPr>
          <p:cNvPr id="177" name="Picture 176">
            <a:extLst>
              <a:ext uri="{FF2B5EF4-FFF2-40B4-BE49-F238E27FC236}">
                <a16:creationId xmlns:a16="http://schemas.microsoft.com/office/drawing/2014/main" id="{1B1F16FF-E6B1-4B04-9B22-D0882EE0D249}"/>
              </a:ext>
            </a:extLst>
          </p:cNvPr>
          <p:cNvPicPr>
            <a:picLocks noChangeAspect="1"/>
          </p:cNvPicPr>
          <p:nvPr/>
        </p:nvPicPr>
        <p:blipFill>
          <a:blip r:embed="rId6" cstate="screen">
            <a:alphaModFix amt="40000"/>
            <a:extLst>
              <a:ext uri="{28A0092B-C50C-407E-A947-70E740481C1C}">
                <a14:useLocalDpi xmlns:a14="http://schemas.microsoft.com/office/drawing/2010/main"/>
              </a:ext>
            </a:extLst>
          </a:blip>
          <a:stretch>
            <a:fillRect/>
          </a:stretch>
        </p:blipFill>
        <p:spPr>
          <a:xfrm>
            <a:off x="845133" y="315401"/>
            <a:ext cx="409708" cy="409708"/>
          </a:xfrm>
          <a:prstGeom prst="rect">
            <a:avLst/>
          </a:prstGeom>
        </p:spPr>
      </p:pic>
      <p:grpSp>
        <p:nvGrpSpPr>
          <p:cNvPr id="178" name="Group 177">
            <a:extLst>
              <a:ext uri="{FF2B5EF4-FFF2-40B4-BE49-F238E27FC236}">
                <a16:creationId xmlns:a16="http://schemas.microsoft.com/office/drawing/2014/main" id="{662CFE56-1C0A-4E22-8785-63CFF9CB095E}"/>
              </a:ext>
            </a:extLst>
          </p:cNvPr>
          <p:cNvGrpSpPr/>
          <p:nvPr/>
        </p:nvGrpSpPr>
        <p:grpSpPr>
          <a:xfrm>
            <a:off x="844748" y="5529782"/>
            <a:ext cx="410480" cy="396192"/>
            <a:chOff x="2368476" y="589018"/>
            <a:chExt cx="1012508" cy="977265"/>
          </a:xfrm>
        </p:grpSpPr>
        <p:sp>
          <p:nvSpPr>
            <p:cNvPr id="179" name="Freeform: Shape 178">
              <a:extLst>
                <a:ext uri="{FF2B5EF4-FFF2-40B4-BE49-F238E27FC236}">
                  <a16:creationId xmlns:a16="http://schemas.microsoft.com/office/drawing/2014/main" id="{16717ED7-E71E-45D3-8302-2EBF889004F8}"/>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0" name="Freeform: Shape 179">
              <a:extLst>
                <a:ext uri="{FF2B5EF4-FFF2-40B4-BE49-F238E27FC236}">
                  <a16:creationId xmlns:a16="http://schemas.microsoft.com/office/drawing/2014/main" id="{A7EAEFDD-8E09-4F04-8733-7540E7498C5C}"/>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1" name="Freeform: Shape 180">
              <a:extLst>
                <a:ext uri="{FF2B5EF4-FFF2-40B4-BE49-F238E27FC236}">
                  <a16:creationId xmlns:a16="http://schemas.microsoft.com/office/drawing/2014/main" id="{D4D79503-5A6B-4A90-93C9-8A30A699012F}"/>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2" name="Freeform: Shape 181">
              <a:extLst>
                <a:ext uri="{FF2B5EF4-FFF2-40B4-BE49-F238E27FC236}">
                  <a16:creationId xmlns:a16="http://schemas.microsoft.com/office/drawing/2014/main" id="{CB352ADC-7DEC-4C7F-A69D-CC29A4C4AE7A}"/>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3" name="Freeform: Shape 182">
              <a:extLst>
                <a:ext uri="{FF2B5EF4-FFF2-40B4-BE49-F238E27FC236}">
                  <a16:creationId xmlns:a16="http://schemas.microsoft.com/office/drawing/2014/main" id="{7B55F789-0B6D-4C41-A9EA-33E6DFBB1ED9}"/>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4" name="Freeform: Shape 183">
              <a:extLst>
                <a:ext uri="{FF2B5EF4-FFF2-40B4-BE49-F238E27FC236}">
                  <a16:creationId xmlns:a16="http://schemas.microsoft.com/office/drawing/2014/main" id="{399617BC-6869-4E69-B842-90090ABE1E88}"/>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5" name="Freeform: Shape 184">
              <a:extLst>
                <a:ext uri="{FF2B5EF4-FFF2-40B4-BE49-F238E27FC236}">
                  <a16:creationId xmlns:a16="http://schemas.microsoft.com/office/drawing/2014/main" id="{ED1C2CEA-0F67-4302-B4CD-650D23DAFA53}"/>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6" name="Freeform: Shape 185">
              <a:extLst>
                <a:ext uri="{FF2B5EF4-FFF2-40B4-BE49-F238E27FC236}">
                  <a16:creationId xmlns:a16="http://schemas.microsoft.com/office/drawing/2014/main" id="{CD4BD34A-75E5-49A7-A462-DBAC5DDB7911}"/>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7" name="Freeform: Shape 186">
              <a:extLst>
                <a:ext uri="{FF2B5EF4-FFF2-40B4-BE49-F238E27FC236}">
                  <a16:creationId xmlns:a16="http://schemas.microsoft.com/office/drawing/2014/main" id="{A8002025-C981-419B-A439-3410BDD3546A}"/>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8" name="Freeform: Shape 187">
              <a:extLst>
                <a:ext uri="{FF2B5EF4-FFF2-40B4-BE49-F238E27FC236}">
                  <a16:creationId xmlns:a16="http://schemas.microsoft.com/office/drawing/2014/main" id="{1E5CEFD8-FFDA-40AE-9A8B-1D805D41F68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89" name="Freeform: Shape 188">
              <a:extLst>
                <a:ext uri="{FF2B5EF4-FFF2-40B4-BE49-F238E27FC236}">
                  <a16:creationId xmlns:a16="http://schemas.microsoft.com/office/drawing/2014/main" id="{4D57A6EA-2FE9-4ECA-8F43-10B25A981C43}"/>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0" name="Freeform: Shape 189">
              <a:extLst>
                <a:ext uri="{FF2B5EF4-FFF2-40B4-BE49-F238E27FC236}">
                  <a16:creationId xmlns:a16="http://schemas.microsoft.com/office/drawing/2014/main" id="{DBA5832C-C91E-4FFB-82C5-0647D2A3114A}"/>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1" name="Freeform: Shape 190">
              <a:extLst>
                <a:ext uri="{FF2B5EF4-FFF2-40B4-BE49-F238E27FC236}">
                  <a16:creationId xmlns:a16="http://schemas.microsoft.com/office/drawing/2014/main" id="{3243F743-78F1-49BB-9A95-684D94AC3271}"/>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2" name="Freeform: Shape 191">
              <a:extLst>
                <a:ext uri="{FF2B5EF4-FFF2-40B4-BE49-F238E27FC236}">
                  <a16:creationId xmlns:a16="http://schemas.microsoft.com/office/drawing/2014/main" id="{6DF44A91-8832-4165-A165-107E5083DB03}"/>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3" name="Freeform: Shape 192">
              <a:extLst>
                <a:ext uri="{FF2B5EF4-FFF2-40B4-BE49-F238E27FC236}">
                  <a16:creationId xmlns:a16="http://schemas.microsoft.com/office/drawing/2014/main" id="{01348B36-FA1E-4B53-9338-F34E8DAD75AC}"/>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4" name="Freeform: Shape 193">
              <a:extLst>
                <a:ext uri="{FF2B5EF4-FFF2-40B4-BE49-F238E27FC236}">
                  <a16:creationId xmlns:a16="http://schemas.microsoft.com/office/drawing/2014/main" id="{065F1A4A-1F68-4F1A-97E9-8E844E71B484}"/>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5" name="Freeform: Shape 194">
              <a:extLst>
                <a:ext uri="{FF2B5EF4-FFF2-40B4-BE49-F238E27FC236}">
                  <a16:creationId xmlns:a16="http://schemas.microsoft.com/office/drawing/2014/main" id="{8D5E37FC-758D-434B-A763-2BBC6854FCA9}"/>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6" name="Freeform: Shape 195">
              <a:extLst>
                <a:ext uri="{FF2B5EF4-FFF2-40B4-BE49-F238E27FC236}">
                  <a16:creationId xmlns:a16="http://schemas.microsoft.com/office/drawing/2014/main" id="{2CAE5429-8FBA-47FC-B096-8DA99E9B27FE}"/>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7" name="Freeform: Shape 196">
              <a:extLst>
                <a:ext uri="{FF2B5EF4-FFF2-40B4-BE49-F238E27FC236}">
                  <a16:creationId xmlns:a16="http://schemas.microsoft.com/office/drawing/2014/main" id="{E8814F1B-8C59-492E-83E2-9A2C4F678B6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8" name="Freeform: Shape 197">
              <a:extLst>
                <a:ext uri="{FF2B5EF4-FFF2-40B4-BE49-F238E27FC236}">
                  <a16:creationId xmlns:a16="http://schemas.microsoft.com/office/drawing/2014/main" id="{79170382-C500-43CE-9A38-CA0ACA5A782B}"/>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sp>
          <p:nvSpPr>
            <p:cNvPr id="199" name="Freeform: Shape 198">
              <a:extLst>
                <a:ext uri="{FF2B5EF4-FFF2-40B4-BE49-F238E27FC236}">
                  <a16:creationId xmlns:a16="http://schemas.microsoft.com/office/drawing/2014/main" id="{3402B2B6-6D61-4962-AF80-3B20233FE4DF}"/>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defTabSz="914192">
                <a:lnSpc>
                  <a:spcPct val="90000"/>
                </a:lnSpc>
                <a:defRPr/>
              </a:pPr>
              <a:endParaRPr lang="en-US" sz="1176">
                <a:solidFill>
                  <a:srgbClr val="505050"/>
                </a:solidFill>
                <a:latin typeface="Segoe UI"/>
              </a:endParaRPr>
            </a:p>
          </p:txBody>
        </p:sp>
      </p:grpSp>
      <p:sp>
        <p:nvSpPr>
          <p:cNvPr id="80" name="TextBox 79">
            <a:extLst>
              <a:ext uri="{FF2B5EF4-FFF2-40B4-BE49-F238E27FC236}">
                <a16:creationId xmlns:a16="http://schemas.microsoft.com/office/drawing/2014/main" id="{1B1CF185-9544-4468-B27B-047694939E7D}"/>
              </a:ext>
            </a:extLst>
          </p:cNvPr>
          <p:cNvSpPr txBox="1"/>
          <p:nvPr/>
        </p:nvSpPr>
        <p:spPr>
          <a:xfrm>
            <a:off x="3123826" y="2069405"/>
            <a:ext cx="7125069" cy="3884140"/>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1"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Free!</a:t>
            </a:r>
            <a:r>
              <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 You only pay for worker nodes in cluster, not for the masters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Management of your service through Azure portal</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CNCF-certified as Kubernetes conformant.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AKS is compliant with SOC, ISO, PCI DSS, and HIPAA</a:t>
            </a:r>
            <a:endParaRPr kumimoji="0" lang="en-US" sz="28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8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81" name="Picture 2" descr="GitHub - cncf/artwork: 🎨CNCF-related logos and artwork">
            <a:extLst>
              <a:ext uri="{FF2B5EF4-FFF2-40B4-BE49-F238E27FC236}">
                <a16:creationId xmlns:a16="http://schemas.microsoft.com/office/drawing/2014/main" id="{911E3A46-9D22-4667-8220-3C3B81D62A5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9774" y="4853714"/>
            <a:ext cx="1608539" cy="1608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6911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a:extLst>
              <a:ext uri="{FF2B5EF4-FFF2-40B4-BE49-F238E27FC236}">
                <a16:creationId xmlns:a16="http://schemas.microsoft.com/office/drawing/2014/main" id="{821137D2-2E6D-3A4B-9656-404970BF4CB8}"/>
              </a:ext>
            </a:extLst>
          </p:cNvPr>
          <p:cNvSpPr txBox="1"/>
          <p:nvPr/>
        </p:nvSpPr>
        <p:spPr>
          <a:xfrm>
            <a:off x="9344949" y="4642088"/>
            <a:ext cx="1592262"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Azure Log analytics with Container Insights</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33" name="Group 32">
            <a:extLst>
              <a:ext uri="{FF2B5EF4-FFF2-40B4-BE49-F238E27FC236}">
                <a16:creationId xmlns:a16="http://schemas.microsoft.com/office/drawing/2014/main" id="{C01D066E-3765-B24B-B620-7FDEC96721AA}"/>
              </a:ext>
            </a:extLst>
          </p:cNvPr>
          <p:cNvGrpSpPr/>
          <p:nvPr/>
        </p:nvGrpSpPr>
        <p:grpSpPr>
          <a:xfrm>
            <a:off x="9342411" y="2839141"/>
            <a:ext cx="1594800" cy="1602000"/>
            <a:chOff x="584200" y="3560884"/>
            <a:chExt cx="659875" cy="659875"/>
          </a:xfrm>
        </p:grpSpPr>
        <p:sp>
          <p:nvSpPr>
            <p:cNvPr id="52" name="Oval 51">
              <a:extLst>
                <a:ext uri="{FF2B5EF4-FFF2-40B4-BE49-F238E27FC236}">
                  <a16:creationId xmlns:a16="http://schemas.microsoft.com/office/drawing/2014/main" id="{F4C32D5F-D317-2A41-9B20-D5E7D1B73B8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53" name="Oval 52">
              <a:extLst>
                <a:ext uri="{FF2B5EF4-FFF2-40B4-BE49-F238E27FC236}">
                  <a16:creationId xmlns:a16="http://schemas.microsoft.com/office/drawing/2014/main" id="{3533D2B4-4E69-1348-9200-50861655EF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38" name="TextBox 37">
            <a:extLst>
              <a:ext uri="{FF2B5EF4-FFF2-40B4-BE49-F238E27FC236}">
                <a16:creationId xmlns:a16="http://schemas.microsoft.com/office/drawing/2014/main" id="{30878ECC-D588-BD44-8BAC-7E365CB314C5}"/>
              </a:ext>
            </a:extLst>
          </p:cNvPr>
          <p:cNvSpPr txBox="1"/>
          <p:nvPr/>
        </p:nvSpPr>
        <p:spPr>
          <a:xfrm>
            <a:off x="9344947" y="2398404"/>
            <a:ext cx="1592263" cy="276999"/>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Monitoring</a:t>
            </a:r>
          </a:p>
        </p:txBody>
      </p:sp>
      <p:sp>
        <p:nvSpPr>
          <p:cNvPr id="40" name="TextBox 39">
            <a:extLst>
              <a:ext uri="{FF2B5EF4-FFF2-40B4-BE49-F238E27FC236}">
                <a16:creationId xmlns:a16="http://schemas.microsoft.com/office/drawing/2014/main" id="{9F115836-AC54-D542-8EB4-688AA0807BAF}"/>
              </a:ext>
            </a:extLst>
          </p:cNvPr>
          <p:cNvSpPr txBox="1"/>
          <p:nvPr/>
        </p:nvSpPr>
        <p:spPr>
          <a:xfrm>
            <a:off x="3764447" y="4626848"/>
            <a:ext cx="1577975"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Node </a:t>
            </a:r>
            <a:r>
              <a:rPr kumimoji="0" lang="en-US" sz="1400" b="0" i="0" u="none" strike="noStrike" kern="1200" cap="none" spc="0" normalizeH="0" baseline="0" noProof="0" dirty="0" err="1">
                <a:ln>
                  <a:noFill/>
                </a:ln>
                <a:solidFill>
                  <a:srgbClr val="000000"/>
                </a:solidFill>
                <a:effectLst/>
                <a:uLnTx/>
                <a:uFillTx/>
                <a:latin typeface="Segoe UI Semibold"/>
                <a:ea typeface="+mn-ea"/>
                <a:cs typeface="+mn-cs"/>
              </a:rPr>
              <a:t>Autoscaler</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Virtual Nodes</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4" name="Group 3" descr="Icon location">
            <a:extLst>
              <a:ext uri="{FF2B5EF4-FFF2-40B4-BE49-F238E27FC236}">
                <a16:creationId xmlns:a16="http://schemas.microsoft.com/office/drawing/2014/main" id="{2C53A3EA-A276-6844-9283-8794FB408AE0}"/>
              </a:ext>
            </a:extLst>
          </p:cNvPr>
          <p:cNvGrpSpPr/>
          <p:nvPr/>
        </p:nvGrpSpPr>
        <p:grpSpPr>
          <a:xfrm>
            <a:off x="3764447" y="2823010"/>
            <a:ext cx="1603783" cy="1603783"/>
            <a:chOff x="2470150" y="3560884"/>
            <a:chExt cx="659875" cy="659875"/>
          </a:xfrm>
        </p:grpSpPr>
        <p:grpSp>
          <p:nvGrpSpPr>
            <p:cNvPr id="24" name="Group 23">
              <a:extLst>
                <a:ext uri="{FF2B5EF4-FFF2-40B4-BE49-F238E27FC236}">
                  <a16:creationId xmlns:a16="http://schemas.microsoft.com/office/drawing/2014/main" id="{BCE3D5B7-DDDA-0645-B453-19118EC75F4F}"/>
                </a:ext>
              </a:extLst>
            </p:cNvPr>
            <p:cNvGrpSpPr/>
            <p:nvPr/>
          </p:nvGrpSpPr>
          <p:grpSpPr>
            <a:xfrm>
              <a:off x="2470150" y="3560884"/>
              <a:ext cx="659875" cy="659875"/>
              <a:chOff x="584200" y="3560884"/>
              <a:chExt cx="659875" cy="659875"/>
            </a:xfrm>
          </p:grpSpPr>
          <p:sp>
            <p:nvSpPr>
              <p:cNvPr id="25" name="Oval 24">
                <a:extLst>
                  <a:ext uri="{FF2B5EF4-FFF2-40B4-BE49-F238E27FC236}">
                    <a16:creationId xmlns:a16="http://schemas.microsoft.com/office/drawing/2014/main" id="{4DAF055E-ED1E-C341-9322-1D0D1FAAB9A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9E5F196D-214C-164E-8A44-B9B89EAC5501}"/>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57" name="Brain_3" title="Icon of a brain">
              <a:extLst>
                <a:ext uri="{FF2B5EF4-FFF2-40B4-BE49-F238E27FC236}">
                  <a16:creationId xmlns:a16="http://schemas.microsoft.com/office/drawing/2014/main" id="{803117F3-C0F5-DB49-80FA-B7C141768BB9}"/>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029391D6-7A49-C24A-845C-BD6753E67D60}"/>
              </a:ext>
            </a:extLst>
          </p:cNvPr>
          <p:cNvSpPr txBox="1"/>
          <p:nvPr/>
        </p:nvSpPr>
        <p:spPr>
          <a:xfrm>
            <a:off x="3780937" y="2121405"/>
            <a:ext cx="1577975"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Cluster </a:t>
            </a:r>
            <a:r>
              <a:rPr kumimoji="0" lang="en-US" sz="1800" b="0" i="0" u="none" strike="noStrike" kern="1200" cap="none" spc="0" normalizeH="0" baseline="0" noProof="0" dirty="0" err="1">
                <a:ln>
                  <a:noFill/>
                </a:ln>
                <a:solidFill>
                  <a:srgbClr val="0078D4"/>
                </a:solidFill>
                <a:effectLst/>
                <a:uLnTx/>
                <a:uFillTx/>
                <a:latin typeface="Segoe UI Semibold"/>
                <a:ea typeface="+mn-ea"/>
                <a:cs typeface="+mn-cs"/>
              </a:rPr>
              <a:t>Autoscaler</a:t>
            </a:r>
            <a:endParaRPr kumimoji="0" lang="en-US" sz="18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39" name="TextBox 38">
            <a:extLst>
              <a:ext uri="{FF2B5EF4-FFF2-40B4-BE49-F238E27FC236}">
                <a16:creationId xmlns:a16="http://schemas.microsoft.com/office/drawing/2014/main" id="{AE7B703F-6E4B-D049-9076-3A3FAF4BA062}"/>
              </a:ext>
            </a:extLst>
          </p:cNvPr>
          <p:cNvSpPr txBox="1"/>
          <p:nvPr/>
        </p:nvSpPr>
        <p:spPr>
          <a:xfrm>
            <a:off x="947580" y="4626848"/>
            <a:ext cx="1595438"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Availability Zones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99.95% SLA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Self-Healing</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21" name="Group 20">
            <a:extLst>
              <a:ext uri="{FF2B5EF4-FFF2-40B4-BE49-F238E27FC236}">
                <a16:creationId xmlns:a16="http://schemas.microsoft.com/office/drawing/2014/main" id="{EE0693D1-59F4-7049-849C-8AC8D86B9D2E}"/>
              </a:ext>
            </a:extLst>
          </p:cNvPr>
          <p:cNvGrpSpPr/>
          <p:nvPr/>
        </p:nvGrpSpPr>
        <p:grpSpPr>
          <a:xfrm>
            <a:off x="947580" y="2823901"/>
            <a:ext cx="1602000" cy="1602000"/>
            <a:chOff x="584200" y="3560884"/>
            <a:chExt cx="659875" cy="659875"/>
          </a:xfrm>
        </p:grpSpPr>
        <p:sp>
          <p:nvSpPr>
            <p:cNvPr id="22" name="Oval 21">
              <a:extLst>
                <a:ext uri="{FF2B5EF4-FFF2-40B4-BE49-F238E27FC236}">
                  <a16:creationId xmlns:a16="http://schemas.microsoft.com/office/drawing/2014/main" id="{0EF6AFD1-553D-9945-9F10-ECD973A9FC6D}"/>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23" name="Oval 22">
              <a:extLst>
                <a:ext uri="{FF2B5EF4-FFF2-40B4-BE49-F238E27FC236}">
                  <a16:creationId xmlns:a16="http://schemas.microsoft.com/office/drawing/2014/main" id="{182C8F8B-C93B-9F4B-8B15-617A09E1D55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36" name="TextBox 35">
            <a:extLst>
              <a:ext uri="{FF2B5EF4-FFF2-40B4-BE49-F238E27FC236}">
                <a16:creationId xmlns:a16="http://schemas.microsoft.com/office/drawing/2014/main" id="{39814648-3E02-844F-AD45-4B3A4F8A65AF}"/>
              </a:ext>
            </a:extLst>
          </p:cNvPr>
          <p:cNvSpPr txBox="1"/>
          <p:nvPr/>
        </p:nvSpPr>
        <p:spPr>
          <a:xfrm>
            <a:off x="764379" y="2106165"/>
            <a:ext cx="1975879" cy="553998"/>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High Availability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800" dirty="0">
                <a:solidFill>
                  <a:srgbClr val="0078D4"/>
                </a:solidFill>
                <a:latin typeface="Segoe UI Semibold"/>
              </a:rPr>
              <a:t>High Reliability</a:t>
            </a:r>
            <a:endParaRPr kumimoji="0" lang="en-US" sz="18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BAA03A58-8F02-754C-AD45-8136295694EC}"/>
              </a:ext>
            </a:extLst>
          </p:cNvPr>
          <p:cNvSpPr>
            <a:spLocks noGrp="1"/>
          </p:cNvSpPr>
          <p:nvPr>
            <p:ph type="title"/>
          </p:nvPr>
        </p:nvSpPr>
        <p:spPr/>
        <p:txBody>
          <a:bodyPr/>
          <a:lstStyle/>
          <a:p>
            <a:r>
              <a:rPr lang="en-US" dirty="0">
                <a:solidFill>
                  <a:srgbClr val="0070C0"/>
                </a:solidFill>
                <a:latin typeface="Segoe UI Light" panose="020B0502040204020203" pitchFamily="34" charset="0"/>
                <a:cs typeface="Segoe UI Light" panose="020B0502040204020203" pitchFamily="34" charset="0"/>
              </a:rPr>
              <a:t>AKS Features wrap-up</a:t>
            </a:r>
          </a:p>
        </p:txBody>
      </p:sp>
      <p:sp>
        <p:nvSpPr>
          <p:cNvPr id="27" name="safe" title="Icon of a locked safe">
            <a:extLst>
              <a:ext uri="{FF2B5EF4-FFF2-40B4-BE49-F238E27FC236}">
                <a16:creationId xmlns:a16="http://schemas.microsoft.com/office/drawing/2014/main" id="{28FCA0B6-FB3F-41D0-8DC0-736F7DFC5445}"/>
              </a:ext>
            </a:extLst>
          </p:cNvPr>
          <p:cNvSpPr>
            <a:spLocks noChangeAspect="1" noEditPoints="1"/>
          </p:cNvSpPr>
          <p:nvPr/>
        </p:nvSpPr>
        <p:spPr bwMode="auto">
          <a:xfrm>
            <a:off x="1316696" y="3164965"/>
            <a:ext cx="795394" cy="843031"/>
          </a:xfrm>
          <a:custGeom>
            <a:avLst/>
            <a:gdLst>
              <a:gd name="T0" fmla="*/ 311 w 311"/>
              <a:gd name="T1" fmla="*/ 0 h 329"/>
              <a:gd name="T2" fmla="*/ 311 w 311"/>
              <a:gd name="T3" fmla="*/ 329 h 329"/>
              <a:gd name="T4" fmla="*/ 18 w 311"/>
              <a:gd name="T5" fmla="*/ 329 h 329"/>
              <a:gd name="T6" fmla="*/ 0 w 311"/>
              <a:gd name="T7" fmla="*/ 310 h 329"/>
              <a:gd name="T8" fmla="*/ 0 w 311"/>
              <a:gd name="T9" fmla="*/ 247 h 329"/>
              <a:gd name="T10" fmla="*/ 18 w 311"/>
              <a:gd name="T11" fmla="*/ 229 h 329"/>
              <a:gd name="T12" fmla="*/ 18 w 311"/>
              <a:gd name="T13" fmla="*/ 99 h 329"/>
              <a:gd name="T14" fmla="*/ 0 w 311"/>
              <a:gd name="T15" fmla="*/ 81 h 329"/>
              <a:gd name="T16" fmla="*/ 0 w 311"/>
              <a:gd name="T17" fmla="*/ 18 h 329"/>
              <a:gd name="T18" fmla="*/ 18 w 311"/>
              <a:gd name="T19" fmla="*/ 0 h 329"/>
              <a:gd name="T20" fmla="*/ 311 w 311"/>
              <a:gd name="T21" fmla="*/ 0 h 329"/>
              <a:gd name="T22" fmla="*/ 257 w 311"/>
              <a:gd name="T23" fmla="*/ 59 h 329"/>
              <a:gd name="T24" fmla="*/ 80 w 311"/>
              <a:gd name="T25" fmla="*/ 59 h 329"/>
              <a:gd name="T26" fmla="*/ 80 w 311"/>
              <a:gd name="T27" fmla="*/ 266 h 329"/>
              <a:gd name="T28" fmla="*/ 257 w 311"/>
              <a:gd name="T29" fmla="*/ 266 h 329"/>
              <a:gd name="T30" fmla="*/ 257 w 311"/>
              <a:gd name="T31" fmla="*/ 59 h 329"/>
              <a:gd name="T32" fmla="*/ 171 w 311"/>
              <a:gd name="T33" fmla="*/ 167 h 329"/>
              <a:gd name="T34" fmla="*/ 197 w 311"/>
              <a:gd name="T35" fmla="*/ 141 h 329"/>
              <a:gd name="T36" fmla="*/ 171 w 311"/>
              <a:gd name="T37" fmla="*/ 115 h 329"/>
              <a:gd name="T38" fmla="*/ 145 w 311"/>
              <a:gd name="T39" fmla="*/ 141 h 329"/>
              <a:gd name="T40" fmla="*/ 171 w 311"/>
              <a:gd name="T41" fmla="*/ 167 h 329"/>
              <a:gd name="T42" fmla="*/ 205 w 311"/>
              <a:gd name="T43" fmla="*/ 224 h 329"/>
              <a:gd name="T44" fmla="*/ 214 w 311"/>
              <a:gd name="T45" fmla="*/ 215 h 329"/>
              <a:gd name="T46" fmla="*/ 205 w 311"/>
              <a:gd name="T47" fmla="*/ 206 h 329"/>
              <a:gd name="T48" fmla="*/ 196 w 311"/>
              <a:gd name="T49" fmla="*/ 215 h 329"/>
              <a:gd name="T50" fmla="*/ 205 w 311"/>
              <a:gd name="T51" fmla="*/ 224 h 329"/>
              <a:gd name="T52" fmla="*/ 192 w 311"/>
              <a:gd name="T53" fmla="*/ 125 h 329"/>
              <a:gd name="T54" fmla="*/ 257 w 311"/>
              <a:gd name="T55" fmla="*/ 125 h 329"/>
              <a:gd name="T56" fmla="*/ 193 w 311"/>
              <a:gd name="T57" fmla="*/ 156 h 329"/>
              <a:gd name="T58" fmla="*/ 257 w 311"/>
              <a:gd name="T59" fmla="*/ 156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1" h="329">
                <a:moveTo>
                  <a:pt x="311" y="0"/>
                </a:moveTo>
                <a:cubicBezTo>
                  <a:pt x="311" y="329"/>
                  <a:pt x="311" y="329"/>
                  <a:pt x="311" y="329"/>
                </a:cubicBezTo>
                <a:cubicBezTo>
                  <a:pt x="18" y="329"/>
                  <a:pt x="18" y="329"/>
                  <a:pt x="18" y="329"/>
                </a:cubicBezTo>
                <a:cubicBezTo>
                  <a:pt x="18" y="319"/>
                  <a:pt x="10" y="310"/>
                  <a:pt x="0" y="310"/>
                </a:cubicBezTo>
                <a:cubicBezTo>
                  <a:pt x="0" y="247"/>
                  <a:pt x="0" y="247"/>
                  <a:pt x="0" y="247"/>
                </a:cubicBezTo>
                <a:cubicBezTo>
                  <a:pt x="10" y="247"/>
                  <a:pt x="18" y="239"/>
                  <a:pt x="18" y="229"/>
                </a:cubicBezTo>
                <a:cubicBezTo>
                  <a:pt x="18" y="99"/>
                  <a:pt x="18" y="99"/>
                  <a:pt x="18" y="99"/>
                </a:cubicBezTo>
                <a:cubicBezTo>
                  <a:pt x="18" y="89"/>
                  <a:pt x="10" y="81"/>
                  <a:pt x="0" y="81"/>
                </a:cubicBezTo>
                <a:cubicBezTo>
                  <a:pt x="0" y="18"/>
                  <a:pt x="0" y="18"/>
                  <a:pt x="0" y="18"/>
                </a:cubicBezTo>
                <a:cubicBezTo>
                  <a:pt x="10" y="18"/>
                  <a:pt x="18" y="10"/>
                  <a:pt x="18" y="0"/>
                </a:cubicBezTo>
                <a:lnTo>
                  <a:pt x="311" y="0"/>
                </a:lnTo>
                <a:close/>
                <a:moveTo>
                  <a:pt x="257" y="59"/>
                </a:moveTo>
                <a:cubicBezTo>
                  <a:pt x="80" y="59"/>
                  <a:pt x="80" y="59"/>
                  <a:pt x="80" y="59"/>
                </a:cubicBezTo>
                <a:cubicBezTo>
                  <a:pt x="80" y="266"/>
                  <a:pt x="80" y="266"/>
                  <a:pt x="80" y="266"/>
                </a:cubicBezTo>
                <a:cubicBezTo>
                  <a:pt x="257" y="266"/>
                  <a:pt x="257" y="266"/>
                  <a:pt x="257" y="266"/>
                </a:cubicBezTo>
                <a:lnTo>
                  <a:pt x="257" y="59"/>
                </a:lnTo>
                <a:close/>
                <a:moveTo>
                  <a:pt x="171" y="167"/>
                </a:moveTo>
                <a:cubicBezTo>
                  <a:pt x="186" y="167"/>
                  <a:pt x="197" y="156"/>
                  <a:pt x="197" y="141"/>
                </a:cubicBezTo>
                <a:cubicBezTo>
                  <a:pt x="197" y="126"/>
                  <a:pt x="186" y="115"/>
                  <a:pt x="171" y="115"/>
                </a:cubicBezTo>
                <a:cubicBezTo>
                  <a:pt x="156" y="115"/>
                  <a:pt x="145" y="126"/>
                  <a:pt x="145" y="141"/>
                </a:cubicBezTo>
                <a:cubicBezTo>
                  <a:pt x="145" y="156"/>
                  <a:pt x="156" y="167"/>
                  <a:pt x="171" y="167"/>
                </a:cubicBezTo>
                <a:close/>
                <a:moveTo>
                  <a:pt x="205" y="224"/>
                </a:moveTo>
                <a:cubicBezTo>
                  <a:pt x="209" y="224"/>
                  <a:pt x="214" y="220"/>
                  <a:pt x="214" y="215"/>
                </a:cubicBezTo>
                <a:cubicBezTo>
                  <a:pt x="214" y="210"/>
                  <a:pt x="209" y="206"/>
                  <a:pt x="205" y="206"/>
                </a:cubicBezTo>
                <a:cubicBezTo>
                  <a:pt x="200" y="206"/>
                  <a:pt x="196" y="210"/>
                  <a:pt x="196" y="215"/>
                </a:cubicBezTo>
                <a:cubicBezTo>
                  <a:pt x="196" y="220"/>
                  <a:pt x="200" y="224"/>
                  <a:pt x="205" y="224"/>
                </a:cubicBezTo>
                <a:close/>
                <a:moveTo>
                  <a:pt x="192" y="125"/>
                </a:moveTo>
                <a:cubicBezTo>
                  <a:pt x="257" y="125"/>
                  <a:pt x="257" y="125"/>
                  <a:pt x="257" y="125"/>
                </a:cubicBezTo>
                <a:moveTo>
                  <a:pt x="193" y="156"/>
                </a:moveTo>
                <a:cubicBezTo>
                  <a:pt x="257" y="156"/>
                  <a:pt x="257" y="156"/>
                  <a:pt x="257" y="15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TextBox 27">
            <a:extLst>
              <a:ext uri="{FF2B5EF4-FFF2-40B4-BE49-F238E27FC236}">
                <a16:creationId xmlns:a16="http://schemas.microsoft.com/office/drawing/2014/main" id="{E2A74940-FD1C-40D5-926D-BFA36437A645}"/>
              </a:ext>
            </a:extLst>
          </p:cNvPr>
          <p:cNvSpPr txBox="1"/>
          <p:nvPr/>
        </p:nvSpPr>
        <p:spPr>
          <a:xfrm>
            <a:off x="6366611" y="4642088"/>
            <a:ext cx="1954149" cy="6463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Azure Key Vault</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Azure Active Directory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Private Clusters</a:t>
            </a:r>
          </a:p>
        </p:txBody>
      </p:sp>
      <p:grpSp>
        <p:nvGrpSpPr>
          <p:cNvPr id="29" name="Group 28" descr="Icon location">
            <a:extLst>
              <a:ext uri="{FF2B5EF4-FFF2-40B4-BE49-F238E27FC236}">
                <a16:creationId xmlns:a16="http://schemas.microsoft.com/office/drawing/2014/main" id="{9DB2AB70-4160-4751-B5D8-5B7B27FE0CD7}"/>
              </a:ext>
            </a:extLst>
          </p:cNvPr>
          <p:cNvGrpSpPr/>
          <p:nvPr/>
        </p:nvGrpSpPr>
        <p:grpSpPr>
          <a:xfrm>
            <a:off x="6549456" y="2839141"/>
            <a:ext cx="1594800" cy="1602000"/>
            <a:chOff x="8128000" y="3560884"/>
            <a:chExt cx="659875" cy="659875"/>
          </a:xfrm>
        </p:grpSpPr>
        <p:grpSp>
          <p:nvGrpSpPr>
            <p:cNvPr id="30" name="Group 29">
              <a:extLst>
                <a:ext uri="{FF2B5EF4-FFF2-40B4-BE49-F238E27FC236}">
                  <a16:creationId xmlns:a16="http://schemas.microsoft.com/office/drawing/2014/main" id="{E8E9D7FA-806E-4321-820F-4E48C652321D}"/>
                </a:ext>
              </a:extLst>
            </p:cNvPr>
            <p:cNvGrpSpPr/>
            <p:nvPr/>
          </p:nvGrpSpPr>
          <p:grpSpPr>
            <a:xfrm>
              <a:off x="8128000" y="3560884"/>
              <a:ext cx="659875" cy="659875"/>
              <a:chOff x="584200" y="3560884"/>
              <a:chExt cx="659875" cy="659875"/>
            </a:xfrm>
          </p:grpSpPr>
          <p:sp>
            <p:nvSpPr>
              <p:cNvPr id="32" name="Oval 31">
                <a:extLst>
                  <a:ext uri="{FF2B5EF4-FFF2-40B4-BE49-F238E27FC236}">
                    <a16:creationId xmlns:a16="http://schemas.microsoft.com/office/drawing/2014/main" id="{A0133CED-5C7F-4D50-827C-A4EA774FCD2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34" name="Oval 33">
                <a:extLst>
                  <a:ext uri="{FF2B5EF4-FFF2-40B4-BE49-F238E27FC236}">
                    <a16:creationId xmlns:a16="http://schemas.microsoft.com/office/drawing/2014/main" id="{7DA3D827-1109-4A1B-8281-582720E193C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31" name="chip" title="Icon of a computer chip">
              <a:extLst>
                <a:ext uri="{FF2B5EF4-FFF2-40B4-BE49-F238E27FC236}">
                  <a16:creationId xmlns:a16="http://schemas.microsoft.com/office/drawing/2014/main" id="{74E426B3-4C9F-422F-8A5C-99E00E3783B3}"/>
                </a:ext>
              </a:extLst>
            </p:cNvPr>
            <p:cNvSpPr>
              <a:spLocks noChangeAspect="1" noEditPoints="1"/>
            </p:cNvSpPr>
            <p:nvPr/>
          </p:nvSpPr>
          <p:spPr bwMode="auto">
            <a:xfrm>
              <a:off x="8277448" y="371004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92F857C7-4E55-48A1-9ECE-73FBF5411122}"/>
              </a:ext>
            </a:extLst>
          </p:cNvPr>
          <p:cNvSpPr txBox="1"/>
          <p:nvPr/>
        </p:nvSpPr>
        <p:spPr>
          <a:xfrm>
            <a:off x="6551992" y="2398404"/>
            <a:ext cx="1592263" cy="276999"/>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43" name="graph_9" title="Icon of a line chart with connected circles at varying points">
            <a:extLst>
              <a:ext uri="{FF2B5EF4-FFF2-40B4-BE49-F238E27FC236}">
                <a16:creationId xmlns:a16="http://schemas.microsoft.com/office/drawing/2014/main" id="{6C058015-D29D-4A64-9559-AB5A7ABD2508}"/>
              </a:ext>
            </a:extLst>
          </p:cNvPr>
          <p:cNvSpPr>
            <a:spLocks noChangeAspect="1" noEditPoints="1"/>
          </p:cNvSpPr>
          <p:nvPr/>
        </p:nvSpPr>
        <p:spPr bwMode="auto">
          <a:xfrm>
            <a:off x="9789505" y="3270385"/>
            <a:ext cx="700608" cy="632190"/>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Tree>
    <p:extLst>
      <p:ext uri="{BB962C8B-B14F-4D97-AF65-F5344CB8AC3E}">
        <p14:creationId xmlns:p14="http://schemas.microsoft.com/office/powerpoint/2010/main" val="29352262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500"/>
                                        <p:tgtEl>
                                          <p:spTgt spid="40"/>
                                        </p:tgtEl>
                                      </p:cBhvr>
                                    </p:animEffect>
                                  </p:childTnLst>
                                </p:cTn>
                              </p:par>
                              <p:par>
                                <p:cTn id="22" presetID="10" presetClass="entr" presetSubtype="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500"/>
                                        <p:tgtEl>
                                          <p:spTgt spid="4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8" grpId="0"/>
      <p:bldP spid="40" grpId="0"/>
      <p:bldP spid="37" grpId="0"/>
      <p:bldP spid="39" grpId="0"/>
      <p:bldP spid="36" grpId="0"/>
      <p:bldP spid="27" grpId="0" animBg="1"/>
      <p:bldP spid="28" grpId="0"/>
      <p:bldP spid="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Creating an AKS Cluster using the Azure Portal</a:t>
            </a:r>
          </a:p>
        </p:txBody>
      </p:sp>
    </p:spTree>
    <p:extLst>
      <p:ext uri="{BB962C8B-B14F-4D97-AF65-F5344CB8AC3E}">
        <p14:creationId xmlns:p14="http://schemas.microsoft.com/office/powerpoint/2010/main" val="119645869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502010-3439-4F9B-9029-C188DD427D02}"/>
              </a:ext>
            </a:extLst>
          </p:cNvPr>
          <p:cNvSpPr>
            <a:spLocks noGrp="1"/>
          </p:cNvSpPr>
          <p:nvPr>
            <p:ph type="title"/>
          </p:nvPr>
        </p:nvSpPr>
        <p:spPr/>
        <p:txBody>
          <a:bodyPr/>
          <a:lstStyle/>
          <a:p>
            <a:r>
              <a:rPr lang="en-US" dirty="0"/>
              <a:t>AKS – References</a:t>
            </a:r>
          </a:p>
        </p:txBody>
      </p:sp>
      <p:sp>
        <p:nvSpPr>
          <p:cNvPr id="10" name="Text Placeholder 9">
            <a:extLst>
              <a:ext uri="{FF2B5EF4-FFF2-40B4-BE49-F238E27FC236}">
                <a16:creationId xmlns:a16="http://schemas.microsoft.com/office/drawing/2014/main" id="{DC38339A-CBA5-4F44-97CF-07A8434C434E}"/>
              </a:ext>
            </a:extLst>
          </p:cNvPr>
          <p:cNvSpPr>
            <a:spLocks noGrp="1"/>
          </p:cNvSpPr>
          <p:nvPr>
            <p:ph type="body" idx="7"/>
          </p:nvPr>
        </p:nvSpPr>
        <p:spPr/>
        <p:txBody>
          <a:bodyPr anchor="t" anchorCtr="0"/>
          <a:lstStyle/>
          <a:p>
            <a:r>
              <a:rPr lang="en-US" dirty="0"/>
              <a:t>Documentation, learn, best practices, industry use cases</a:t>
            </a:r>
          </a:p>
        </p:txBody>
      </p:sp>
    </p:spTree>
    <p:extLst>
      <p:ext uri="{BB962C8B-B14F-4D97-AF65-F5344CB8AC3E}">
        <p14:creationId xmlns:p14="http://schemas.microsoft.com/office/powerpoint/2010/main" val="387011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con&#10;&#10;Description automatically generated">
            <a:extLst>
              <a:ext uri="{FF2B5EF4-FFF2-40B4-BE49-F238E27FC236}">
                <a16:creationId xmlns:a16="http://schemas.microsoft.com/office/drawing/2014/main" id="{1370332E-4A14-4494-8714-D91C343E17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385" y="1421033"/>
            <a:ext cx="3716169" cy="3716169"/>
          </a:xfrm>
          <a:prstGeom prst="rect">
            <a:avLst/>
          </a:prstGeom>
        </p:spPr>
      </p:pic>
      <p:sp>
        <p:nvSpPr>
          <p:cNvPr id="5" name="Heart 4">
            <a:extLst>
              <a:ext uri="{FF2B5EF4-FFF2-40B4-BE49-F238E27FC236}">
                <a16:creationId xmlns:a16="http://schemas.microsoft.com/office/drawing/2014/main" id="{34AA029F-BD34-43FA-A8E3-D6F55E23BE40}"/>
              </a:ext>
            </a:extLst>
          </p:cNvPr>
          <p:cNvSpPr/>
          <p:nvPr/>
        </p:nvSpPr>
        <p:spPr bwMode="auto">
          <a:xfrm>
            <a:off x="5012131" y="2662498"/>
            <a:ext cx="1923897" cy="1600435"/>
          </a:xfrm>
          <a:prstGeom prst="hear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F76F7F99-389D-4110-B5DA-73E2BF7EBD13}"/>
              </a:ext>
            </a:extLst>
          </p:cNvPr>
          <p:cNvSpPr txBox="1"/>
          <p:nvPr/>
        </p:nvSpPr>
        <p:spPr>
          <a:xfrm>
            <a:off x="7598693" y="2286159"/>
            <a:ext cx="3646832" cy="2000548"/>
          </a:xfrm>
          <a:prstGeom prst="rect">
            <a:avLst/>
          </a:prstGeom>
          <a:noFill/>
        </p:spPr>
        <p:txBody>
          <a:bodyPr wrap="none" lIns="0" tIns="0" rIns="0" bIns="0" rtlCol="0">
            <a:spAutoFit/>
          </a:bodyPr>
          <a:lstStyle/>
          <a:p>
            <a:pPr algn="l"/>
            <a:r>
              <a:rPr lang="en-US" sz="13000" dirty="0">
                <a:latin typeface="+mj-lt"/>
              </a:rPr>
              <a:t>Devs</a:t>
            </a:r>
          </a:p>
        </p:txBody>
      </p:sp>
    </p:spTree>
    <p:extLst>
      <p:ext uri="{BB962C8B-B14F-4D97-AF65-F5344CB8AC3E}">
        <p14:creationId xmlns:p14="http://schemas.microsoft.com/office/powerpoint/2010/main" val="387095625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5EEBE9-B59A-4F0F-9B15-8B28290C4919}"/>
              </a:ext>
            </a:extLst>
          </p:cNvPr>
          <p:cNvSpPr>
            <a:spLocks noGrp="1"/>
          </p:cNvSpPr>
          <p:nvPr>
            <p:ph type="title"/>
          </p:nvPr>
        </p:nvSpPr>
        <p:spPr>
          <a:xfrm>
            <a:off x="457201" y="457200"/>
            <a:ext cx="5638798" cy="657616"/>
          </a:xfrm>
        </p:spPr>
        <p:txBody>
          <a:bodyPr anchor="t">
            <a:normAutofit/>
          </a:bodyPr>
          <a:lstStyle/>
          <a:p>
            <a:r>
              <a:rPr lang="en-US" dirty="0"/>
              <a:t>AKS References</a:t>
            </a:r>
          </a:p>
        </p:txBody>
      </p:sp>
      <p:pic>
        <p:nvPicPr>
          <p:cNvPr id="10" name="Picture 9">
            <a:extLst>
              <a:ext uri="{FF2B5EF4-FFF2-40B4-BE49-F238E27FC236}">
                <a16:creationId xmlns:a16="http://schemas.microsoft.com/office/drawing/2014/main" id="{E00F9383-87B1-4BFA-B036-574DF96CC8FD}"/>
              </a:ext>
            </a:extLst>
          </p:cNvPr>
          <p:cNvPicPr>
            <a:picLocks noChangeAspect="1"/>
          </p:cNvPicPr>
          <p:nvPr/>
        </p:nvPicPr>
        <p:blipFill rotWithShape="1">
          <a:blip r:embed="rId3"/>
          <a:srcRect l="21045" r="16107"/>
          <a:stretch/>
        </p:blipFill>
        <p:spPr>
          <a:xfrm>
            <a:off x="4584526" y="12745"/>
            <a:ext cx="7607474" cy="6820203"/>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pic>
      <p:sp>
        <p:nvSpPr>
          <p:cNvPr id="7" name="Content Placeholder 7">
            <a:extLst>
              <a:ext uri="{FF2B5EF4-FFF2-40B4-BE49-F238E27FC236}">
                <a16:creationId xmlns:a16="http://schemas.microsoft.com/office/drawing/2014/main" id="{3149EF51-431D-4927-974B-D0204854CB5E}"/>
              </a:ext>
            </a:extLst>
          </p:cNvPr>
          <p:cNvSpPr>
            <a:spLocks noGrp="1"/>
          </p:cNvSpPr>
          <p:nvPr>
            <p:ph idx="32"/>
          </p:nvPr>
        </p:nvSpPr>
        <p:spPr>
          <a:xfrm>
            <a:off x="175364" y="1114816"/>
            <a:ext cx="6873829" cy="4986726"/>
          </a:xfrm>
        </p:spPr>
        <p:txBody>
          <a:bodyPr wrap="square">
            <a:normAutofit lnSpcReduction="10000"/>
          </a:bodyPr>
          <a:lstStyle/>
          <a:p>
            <a:pPr marL="0" indent="0">
              <a:lnSpc>
                <a:spcPct val="200000"/>
              </a:lnSpc>
              <a:buNone/>
            </a:pPr>
            <a:r>
              <a:rPr lang="en-US" sz="2400" dirty="0"/>
              <a:t>Azure Kubernetes Service landing pages</a:t>
            </a:r>
          </a:p>
          <a:p>
            <a:pPr marL="342900" lvl="1" indent="-342900">
              <a:lnSpc>
                <a:spcPct val="200000"/>
              </a:lnSpc>
              <a:buFont typeface="Arial" panose="020B0604020202020204" pitchFamily="34" charset="0"/>
              <a:buChar char="•"/>
            </a:pPr>
            <a:r>
              <a:rPr lang="en-US" sz="1800" dirty="0">
                <a:solidFill>
                  <a:schemeClr val="accent4"/>
                </a:solidFill>
                <a:hlinkClick r:id="rId4"/>
              </a:rPr>
              <a:t>Azure Kubernetes Service portal</a:t>
            </a:r>
            <a:endParaRPr lang="en-US" sz="1800" dirty="0">
              <a:solidFill>
                <a:schemeClr val="accent4"/>
              </a:solidFill>
              <a:hlinkClick r:id="" action="ppaction://noaction">
                <a:extLst>
                  <a:ext uri="{A12FA001-AC4F-418D-AE19-62706E023703}">
                    <ahyp:hlinkClr xmlns:ahyp="http://schemas.microsoft.com/office/drawing/2018/hyperlinkcolor" val="tx"/>
                  </a:ext>
                </a:extLst>
              </a:hlinkClick>
            </a:endParaRPr>
          </a:p>
          <a:p>
            <a:pPr marL="342900" lvl="1" indent="-342900">
              <a:lnSpc>
                <a:spcPct val="200000"/>
              </a:lnSpc>
              <a:buFont typeface="Arial" panose="020B0604020202020204" pitchFamily="34" charset="0"/>
              <a:buChar char="•"/>
            </a:pPr>
            <a:r>
              <a:rPr lang="en-US" sz="1800" dirty="0">
                <a:solidFill>
                  <a:schemeClr val="accent4"/>
                </a:solidFill>
                <a:hlinkClick r:id="rId5"/>
              </a:rPr>
              <a:t>Azure Kubernetes Service pricing </a:t>
            </a:r>
            <a:endParaRPr lang="en-US" sz="1800" dirty="0">
              <a:solidFill>
                <a:schemeClr val="accent4"/>
              </a:solidFill>
            </a:endParaRPr>
          </a:p>
          <a:p>
            <a:pPr marL="342900" lvl="1" indent="-342900">
              <a:lnSpc>
                <a:spcPct val="200000"/>
              </a:lnSpc>
              <a:buFont typeface="Arial" panose="020B0604020202020204" pitchFamily="34" charset="0"/>
              <a:buChar char="•"/>
            </a:pPr>
            <a:r>
              <a:rPr lang="en-US" sz="1800" dirty="0">
                <a:solidFill>
                  <a:schemeClr val="accent4"/>
                </a:solidFill>
                <a:hlinkClick r:id="rId6"/>
              </a:rPr>
              <a:t>Azure Kubernetes Service documentation</a:t>
            </a:r>
            <a:endParaRPr lang="en-US" sz="1800" dirty="0">
              <a:solidFill>
                <a:schemeClr val="accent4"/>
              </a:solidFill>
            </a:endParaRPr>
          </a:p>
          <a:p>
            <a:pPr marL="0" indent="0">
              <a:lnSpc>
                <a:spcPct val="200000"/>
              </a:lnSpc>
              <a:buNone/>
            </a:pPr>
            <a:r>
              <a:rPr lang="en-US" sz="2400" dirty="0"/>
              <a:t>Azure Kubernetes Service education</a:t>
            </a:r>
          </a:p>
          <a:p>
            <a:pPr marL="342900" lvl="1" indent="-342900">
              <a:lnSpc>
                <a:spcPct val="200000"/>
              </a:lnSpc>
              <a:buFont typeface="Arial" panose="020B0604020202020204" pitchFamily="34" charset="0"/>
              <a:buChar char="•"/>
            </a:pPr>
            <a:r>
              <a:rPr lang="en-US" sz="1800">
                <a:hlinkClick r:id="rId7"/>
              </a:rPr>
              <a:t>Azure </a:t>
            </a:r>
            <a:r>
              <a:rPr lang="en-US" sz="1800" dirty="0">
                <a:hlinkClick r:id="rId7"/>
              </a:rPr>
              <a:t>Kubernetes Service learning path</a:t>
            </a:r>
            <a:endParaRPr lang="en-US" sz="1800" dirty="0"/>
          </a:p>
          <a:p>
            <a:pPr marL="342900" lvl="1" indent="-342900">
              <a:lnSpc>
                <a:spcPct val="200000"/>
              </a:lnSpc>
              <a:buFont typeface="Arial" panose="020B0604020202020204" pitchFamily="34" charset="0"/>
              <a:buChar char="•"/>
            </a:pPr>
            <a:r>
              <a:rPr lang="en-US" sz="1800" dirty="0">
                <a:hlinkClick r:id="rId8"/>
              </a:rPr>
              <a:t>Azure Kubernetes Service 50 days challenge</a:t>
            </a:r>
            <a:endParaRPr lang="en-US" sz="1800" dirty="0"/>
          </a:p>
          <a:p>
            <a:pPr marL="342900" lvl="1" indent="-342900">
              <a:lnSpc>
                <a:spcPct val="200000"/>
              </a:lnSpc>
              <a:buFont typeface="Arial" panose="020B0604020202020204" pitchFamily="34" charset="0"/>
              <a:buChar char="•"/>
            </a:pPr>
            <a:r>
              <a:rPr lang="en-US" sz="1800" dirty="0">
                <a:hlinkClick r:id="rId9"/>
              </a:rPr>
              <a:t>Azure Developer Cloud Skills Challenge</a:t>
            </a:r>
            <a:endParaRPr lang="en-US" sz="1800" dirty="0">
              <a:solidFill>
                <a:schemeClr val="accent4"/>
              </a:solidFill>
            </a:endParaRPr>
          </a:p>
          <a:p>
            <a:pPr marL="342900" lvl="1" indent="-342900">
              <a:lnSpc>
                <a:spcPct val="200000"/>
              </a:lnSpc>
              <a:buFont typeface="Arial" panose="020B0604020202020204" pitchFamily="34" charset="0"/>
              <a:buChar char="•"/>
            </a:pPr>
            <a:endParaRPr lang="en-US" sz="1400" dirty="0">
              <a:solidFill>
                <a:schemeClr val="accent4"/>
              </a:solidFill>
            </a:endParaRPr>
          </a:p>
          <a:p>
            <a:pPr marL="342900" lvl="1" indent="-342900">
              <a:lnSpc>
                <a:spcPct val="200000"/>
              </a:lnSpc>
              <a:buFont typeface="Arial" panose="020B0604020202020204" pitchFamily="34" charset="0"/>
              <a:buChar char="•"/>
            </a:pPr>
            <a:endParaRPr lang="en-US" sz="1400" dirty="0">
              <a:solidFill>
                <a:schemeClr val="accent4"/>
              </a:solidFill>
            </a:endParaRPr>
          </a:p>
        </p:txBody>
      </p:sp>
    </p:spTree>
    <p:extLst>
      <p:ext uri="{BB962C8B-B14F-4D97-AF65-F5344CB8AC3E}">
        <p14:creationId xmlns:p14="http://schemas.microsoft.com/office/powerpoint/2010/main" val="1033102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Hexagon 12">
            <a:extLst>
              <a:ext uri="{FF2B5EF4-FFF2-40B4-BE49-F238E27FC236}">
                <a16:creationId xmlns:a16="http://schemas.microsoft.com/office/drawing/2014/main" id="{C4276D14-C9FB-4F41-B181-91ACFD5BBAA3}"/>
              </a:ext>
            </a:extLst>
          </p:cNvPr>
          <p:cNvSpPr/>
          <p:nvPr/>
        </p:nvSpPr>
        <p:spPr bwMode="auto">
          <a:xfrm rot="19800000">
            <a:off x="10568266" y="1598648"/>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 name="Hexagon 13">
            <a:extLst>
              <a:ext uri="{FF2B5EF4-FFF2-40B4-BE49-F238E27FC236}">
                <a16:creationId xmlns:a16="http://schemas.microsoft.com/office/drawing/2014/main" id="{8EE340E7-929C-45D0-A46A-8817E41FE6B9}"/>
              </a:ext>
            </a:extLst>
          </p:cNvPr>
          <p:cNvSpPr/>
          <p:nvPr/>
        </p:nvSpPr>
        <p:spPr bwMode="auto">
          <a:xfrm rot="19800000">
            <a:off x="9806266" y="2897677"/>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 name="Hexagon 14">
            <a:extLst>
              <a:ext uri="{FF2B5EF4-FFF2-40B4-BE49-F238E27FC236}">
                <a16:creationId xmlns:a16="http://schemas.microsoft.com/office/drawing/2014/main" id="{C81EBA79-3BC0-42CC-8E9A-F33A56401982}"/>
              </a:ext>
            </a:extLst>
          </p:cNvPr>
          <p:cNvSpPr/>
          <p:nvPr/>
        </p:nvSpPr>
        <p:spPr bwMode="auto">
          <a:xfrm rot="19800000">
            <a:off x="9061629" y="1598647"/>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 name="Hexagon 15">
            <a:extLst>
              <a:ext uri="{FF2B5EF4-FFF2-40B4-BE49-F238E27FC236}">
                <a16:creationId xmlns:a16="http://schemas.microsoft.com/office/drawing/2014/main" id="{F2965678-A331-474D-8CE4-E4B50A3D7765}"/>
              </a:ext>
            </a:extLst>
          </p:cNvPr>
          <p:cNvSpPr/>
          <p:nvPr/>
        </p:nvSpPr>
        <p:spPr bwMode="auto">
          <a:xfrm rot="19800000">
            <a:off x="9055281" y="4196706"/>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8" name="Hexagon 17">
            <a:extLst>
              <a:ext uri="{FF2B5EF4-FFF2-40B4-BE49-F238E27FC236}">
                <a16:creationId xmlns:a16="http://schemas.microsoft.com/office/drawing/2014/main" id="{1050B5C1-E90D-4A74-8AEC-38F8B3830660}"/>
              </a:ext>
            </a:extLst>
          </p:cNvPr>
          <p:cNvSpPr/>
          <p:nvPr/>
        </p:nvSpPr>
        <p:spPr bwMode="auto">
          <a:xfrm rot="19800000">
            <a:off x="9806265" y="5501028"/>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9" name="Hexagon 18">
            <a:extLst>
              <a:ext uri="{FF2B5EF4-FFF2-40B4-BE49-F238E27FC236}">
                <a16:creationId xmlns:a16="http://schemas.microsoft.com/office/drawing/2014/main" id="{1199922D-C825-4F3C-AF14-9A65823903CA}"/>
              </a:ext>
            </a:extLst>
          </p:cNvPr>
          <p:cNvSpPr/>
          <p:nvPr/>
        </p:nvSpPr>
        <p:spPr bwMode="auto">
          <a:xfrm rot="19800000">
            <a:off x="11317567" y="2897674"/>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0" name="Hexagon 19">
            <a:extLst>
              <a:ext uri="{FF2B5EF4-FFF2-40B4-BE49-F238E27FC236}">
                <a16:creationId xmlns:a16="http://schemas.microsoft.com/office/drawing/2014/main" id="{C0FF4327-D946-44C0-9288-3AF6C805A7A0}"/>
              </a:ext>
            </a:extLst>
          </p:cNvPr>
          <p:cNvSpPr/>
          <p:nvPr/>
        </p:nvSpPr>
        <p:spPr bwMode="auto">
          <a:xfrm rot="19800000">
            <a:off x="8298786" y="5501028"/>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1" name="Hexagon 20">
            <a:extLst>
              <a:ext uri="{FF2B5EF4-FFF2-40B4-BE49-F238E27FC236}">
                <a16:creationId xmlns:a16="http://schemas.microsoft.com/office/drawing/2014/main" id="{1EBBDAB2-F445-49F8-9831-B66E0BA92D4F}"/>
              </a:ext>
            </a:extLst>
          </p:cNvPr>
          <p:cNvSpPr/>
          <p:nvPr/>
        </p:nvSpPr>
        <p:spPr bwMode="auto">
          <a:xfrm rot="19800000">
            <a:off x="8298784" y="322151"/>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23" name="Title 1">
            <a:extLst>
              <a:ext uri="{FF2B5EF4-FFF2-40B4-BE49-F238E27FC236}">
                <a16:creationId xmlns:a16="http://schemas.microsoft.com/office/drawing/2014/main" id="{29614F19-B96F-40E6-9231-1B33B608343F}"/>
              </a:ext>
            </a:extLst>
          </p:cNvPr>
          <p:cNvSpPr txBox="1">
            <a:spLocks/>
          </p:cNvSpPr>
          <p:nvPr/>
        </p:nvSpPr>
        <p:spPr>
          <a:xfrm>
            <a:off x="489323" y="1712774"/>
            <a:ext cx="7326298" cy="2400850"/>
          </a:xfrm>
          <a:prstGeom prst="rect">
            <a:avLst/>
          </a:prstGeom>
        </p:spPr>
        <p:txBody>
          <a:bodyPr/>
          <a:lstStyle>
            <a:lvl1pPr algn="l" defTabSz="914192"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GB" sz="4000" b="1" i="0" u="none" strike="noStrike" kern="1200" cap="none" spc="0" normalizeH="0" baseline="0" noProof="0" dirty="0">
                <a:ln w="3175">
                  <a:noFill/>
                </a:ln>
                <a:solidFill>
                  <a:srgbClr val="FFFFFF"/>
                </a:solidFill>
                <a:effectLst/>
                <a:uLnTx/>
                <a:uFillTx/>
                <a:latin typeface="Segoe UI Semibold" panose="020B0702040204020203" pitchFamily="34" charset="0"/>
                <a:ea typeface="+mn-ea"/>
                <a:cs typeface="Segoe UI" pitchFamily="34" charset="0"/>
              </a:rPr>
              <a:t>Deploying </a:t>
            </a:r>
            <a:r>
              <a:rPr kumimoji="0" lang="en-GB" sz="3600" b="1" i="0" u="none" strike="noStrike" kern="1200" cap="none" spc="0" normalizeH="0" baseline="0" noProof="0" dirty="0">
                <a:ln w="3175">
                  <a:noFill/>
                </a:ln>
                <a:solidFill>
                  <a:srgbClr val="FFFFFF"/>
                </a:solidFill>
                <a:effectLst/>
                <a:uLnTx/>
                <a:uFillTx/>
                <a:latin typeface="Segoe UI Semibold" panose="020B0702040204020203" pitchFamily="34" charset="0"/>
                <a:ea typeface="+mn-ea"/>
                <a:cs typeface="Segoe UI" pitchFamily="34" charset="0"/>
              </a:rPr>
              <a:t>Applications</a:t>
            </a:r>
            <a:r>
              <a:rPr kumimoji="0" lang="en-GB" sz="4000" b="1" i="0" u="none" strike="noStrike" kern="1200" cap="none" spc="0" normalizeH="0" baseline="0" noProof="0" dirty="0">
                <a:ln w="3175">
                  <a:noFill/>
                </a:ln>
                <a:solidFill>
                  <a:srgbClr val="FFFFFF"/>
                </a:solidFill>
                <a:effectLst/>
                <a:uLnTx/>
                <a:uFillTx/>
                <a:latin typeface="Segoe UI Semibold" panose="020B0702040204020203" pitchFamily="34" charset="0"/>
                <a:ea typeface="+mn-ea"/>
                <a:cs typeface="Segoe UI" pitchFamily="34" charset="0"/>
              </a:rPr>
              <a:t> to AKS</a:t>
            </a:r>
          </a:p>
        </p:txBody>
      </p:sp>
      <p:sp>
        <p:nvSpPr>
          <p:cNvPr id="24" name="Hexagon 23">
            <a:extLst>
              <a:ext uri="{FF2B5EF4-FFF2-40B4-BE49-F238E27FC236}">
                <a16:creationId xmlns:a16="http://schemas.microsoft.com/office/drawing/2014/main" id="{EA428CBF-D709-48BF-9A3D-C2FD441A216A}"/>
              </a:ext>
            </a:extLst>
          </p:cNvPr>
          <p:cNvSpPr/>
          <p:nvPr/>
        </p:nvSpPr>
        <p:spPr bwMode="auto">
          <a:xfrm rot="19800000">
            <a:off x="5281074" y="5575853"/>
            <a:ext cx="1745464" cy="1504712"/>
          </a:xfrm>
          <a:prstGeom prst="hexagon">
            <a:avLst>
              <a:gd name="adj" fmla="val 28624"/>
              <a:gd name="vf" fmla="val 115470"/>
            </a:avLst>
          </a:prstGeom>
          <a:no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3508344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8884257F-4E65-4971-8224-977D1D451B21}"/>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Different ways to deploy apps to AKS</a:t>
            </a:r>
          </a:p>
        </p:txBody>
      </p:sp>
      <p:sp>
        <p:nvSpPr>
          <p:cNvPr id="12" name="Content Placeholder 11">
            <a:extLst>
              <a:ext uri="{FF2B5EF4-FFF2-40B4-BE49-F238E27FC236}">
                <a16:creationId xmlns:a16="http://schemas.microsoft.com/office/drawing/2014/main" id="{DFAD9F7D-ECAB-4125-B8B6-1097C906FE46}"/>
              </a:ext>
            </a:extLst>
          </p:cNvPr>
          <p:cNvSpPr>
            <a:spLocks noGrp="1"/>
          </p:cNvSpPr>
          <p:nvPr>
            <p:ph sz="quarter" idx="12"/>
          </p:nvPr>
        </p:nvSpPr>
        <p:spPr>
          <a:xfrm>
            <a:off x="767080" y="1249942"/>
            <a:ext cx="9904506" cy="4358116"/>
          </a:xfrm>
        </p:spPr>
        <p:txBody>
          <a:bodyPr/>
          <a:lstStyle/>
          <a:p>
            <a:r>
              <a:rPr lang="en-US" sz="2400" dirty="0"/>
              <a:t>Azure DevOps</a:t>
            </a:r>
          </a:p>
          <a:p>
            <a:r>
              <a:rPr lang="en-US" sz="2400" dirty="0" err="1"/>
              <a:t>Github</a:t>
            </a:r>
            <a:endParaRPr lang="en-US" sz="2400" dirty="0"/>
          </a:p>
          <a:p>
            <a:r>
              <a:rPr lang="en-US" sz="2400" dirty="0"/>
              <a:t>Bitbucket</a:t>
            </a:r>
          </a:p>
          <a:p>
            <a:r>
              <a:rPr lang="en-US" sz="2400" dirty="0"/>
              <a:t>Visual Studio</a:t>
            </a:r>
          </a:p>
          <a:p>
            <a:r>
              <a:rPr lang="en-US" sz="2400" dirty="0"/>
              <a:t>Visual Studio Code</a:t>
            </a:r>
          </a:p>
          <a:p>
            <a:r>
              <a:rPr lang="en-US" sz="2400" dirty="0"/>
              <a:t>Azure CLI</a:t>
            </a:r>
          </a:p>
          <a:p>
            <a:r>
              <a:rPr lang="en-US" sz="2400" dirty="0"/>
              <a:t>ARM Templates</a:t>
            </a:r>
          </a:p>
          <a:p>
            <a:r>
              <a:rPr lang="en-US" sz="2400" dirty="0"/>
              <a:t>Terraform</a:t>
            </a:r>
          </a:p>
          <a:p>
            <a:r>
              <a:rPr lang="en-US" sz="2400" dirty="0"/>
              <a:t>Jenkins</a:t>
            </a:r>
          </a:p>
          <a:p>
            <a:r>
              <a:rPr lang="en-US" sz="2400" dirty="0"/>
              <a:t>…and the list goes on</a:t>
            </a:r>
          </a:p>
        </p:txBody>
      </p:sp>
    </p:spTree>
    <p:extLst>
      <p:ext uri="{BB962C8B-B14F-4D97-AF65-F5344CB8AC3E}">
        <p14:creationId xmlns:p14="http://schemas.microsoft.com/office/powerpoint/2010/main" val="271318636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bwMode="auto">
          <a:xfrm>
            <a:off x="5041132" y="1617179"/>
            <a:ext cx="1907671" cy="190767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56D2EA55-BA61-3A4F-97ED-150E64A2B4BF}"/>
              </a:ext>
            </a:extLst>
          </p:cNvPr>
          <p:cNvSpPr>
            <a:spLocks noGrp="1"/>
          </p:cNvSpPr>
          <p:nvPr>
            <p:ph type="title"/>
          </p:nvPr>
        </p:nvSpPr>
        <p:spPr/>
        <p:txBody>
          <a:bodyPr/>
          <a:lstStyle/>
          <a:p>
            <a:r>
              <a:rPr lang="en-GB" dirty="0">
                <a:solidFill>
                  <a:srgbClr val="0078D4"/>
                </a:solidFill>
                <a:latin typeface="Segoe UI Light" panose="020B0502040204020203" pitchFamily="34" charset="0"/>
                <a:cs typeface="Segoe UI Light" panose="020B0502040204020203" pitchFamily="34" charset="0"/>
              </a:rPr>
              <a:t>DevOps view of the container advantage</a:t>
            </a:r>
          </a:p>
        </p:txBody>
      </p:sp>
      <p:grpSp>
        <p:nvGrpSpPr>
          <p:cNvPr id="25" name="Group 24">
            <a:extLst>
              <a:ext uri="{FF2B5EF4-FFF2-40B4-BE49-F238E27FC236}">
                <a16:creationId xmlns:a16="http://schemas.microsoft.com/office/drawing/2014/main" id="{6730F2C3-44D6-40A3-B6B0-16433CB6A56B}"/>
              </a:ext>
            </a:extLst>
          </p:cNvPr>
          <p:cNvGrpSpPr/>
          <p:nvPr/>
        </p:nvGrpSpPr>
        <p:grpSpPr>
          <a:xfrm>
            <a:off x="576391" y="4788648"/>
            <a:ext cx="5275081" cy="848905"/>
            <a:chOff x="598846" y="4981633"/>
            <a:chExt cx="5488832" cy="883303"/>
          </a:xfrm>
        </p:grpSpPr>
        <p:sp>
          <p:nvSpPr>
            <p:cNvPr id="26" name="TextBox 25">
              <a:extLst>
                <a:ext uri="{FF2B5EF4-FFF2-40B4-BE49-F238E27FC236}">
                  <a16:creationId xmlns:a16="http://schemas.microsoft.com/office/drawing/2014/main" id="{F0E637DF-EA86-4ABC-9F14-C02D882DD020}"/>
                </a:ext>
              </a:extLst>
            </p:cNvPr>
            <p:cNvSpPr txBox="1"/>
            <p:nvPr/>
          </p:nvSpPr>
          <p:spPr>
            <a:xfrm>
              <a:off x="598846" y="4981633"/>
              <a:ext cx="1655536" cy="883303"/>
            </a:xfrm>
            <a:prstGeom prst="rect">
              <a:avLst/>
            </a:prstGeom>
            <a:noFill/>
          </p:spPr>
          <p:txBody>
            <a:bodyPr wrap="square" lIns="140606" tIns="140606" rIns="140606" bIns="140606" rtlCol="0">
              <a:spAutoFit/>
            </a:bodyPr>
            <a:lstStyle/>
            <a:p>
              <a:pPr algn="ctr" defTabSz="914379">
                <a:spcAft>
                  <a:spcPts val="2307"/>
                </a:spcAft>
              </a:pPr>
              <a:r>
                <a:rPr lang="en-US" sz="1800" dirty="0">
                  <a:latin typeface="Segoe UI" panose="020B0502040204020203" pitchFamily="34" charset="0"/>
                  <a:cs typeface="Segoe UI" panose="020B0502040204020203" pitchFamily="34" charset="0"/>
                </a:rPr>
                <a:t>Fast </a:t>
              </a:r>
              <a:br>
                <a:rPr lang="en-US" sz="1800" dirty="0">
                  <a:latin typeface="Segoe UI" panose="020B0502040204020203" pitchFamily="34" charset="0"/>
                  <a:cs typeface="Segoe UI" panose="020B0502040204020203" pitchFamily="34" charset="0"/>
                </a:rPr>
              </a:br>
              <a:r>
                <a:rPr lang="en-US" sz="1800" dirty="0">
                  <a:latin typeface="Segoe UI" panose="020B0502040204020203" pitchFamily="34" charset="0"/>
                  <a:cs typeface="Segoe UI" panose="020B0502040204020203" pitchFamily="34" charset="0"/>
                </a:rPr>
                <a:t>iteration</a:t>
              </a:r>
            </a:p>
          </p:txBody>
        </p:sp>
        <p:sp>
          <p:nvSpPr>
            <p:cNvPr id="49" name="TextBox 48">
              <a:extLst>
                <a:ext uri="{FF2B5EF4-FFF2-40B4-BE49-F238E27FC236}">
                  <a16:creationId xmlns:a16="http://schemas.microsoft.com/office/drawing/2014/main" id="{05884DD8-E961-4A61-9B0C-035A58CC535A}"/>
                </a:ext>
              </a:extLst>
            </p:cNvPr>
            <p:cNvSpPr txBox="1"/>
            <p:nvPr/>
          </p:nvSpPr>
          <p:spPr>
            <a:xfrm>
              <a:off x="2447571" y="4981633"/>
              <a:ext cx="1791382" cy="883303"/>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Agile </a:t>
              </a:r>
              <a:br>
                <a:rPr lang="en-US" sz="1800">
                  <a:latin typeface="Segoe UI" panose="020B0502040204020203" pitchFamily="34" charset="0"/>
                  <a:cs typeface="Segoe UI" panose="020B0502040204020203" pitchFamily="34" charset="0"/>
                </a:rPr>
              </a:br>
              <a:r>
                <a:rPr lang="en-US" sz="1800">
                  <a:latin typeface="Segoe UI" panose="020B0502040204020203" pitchFamily="34" charset="0"/>
                  <a:cs typeface="Segoe UI" panose="020B0502040204020203" pitchFamily="34" charset="0"/>
                </a:rPr>
                <a:t>delivery</a:t>
              </a:r>
            </a:p>
          </p:txBody>
        </p:sp>
        <p:sp>
          <p:nvSpPr>
            <p:cNvPr id="50" name="TextBox 49">
              <a:extLst>
                <a:ext uri="{FF2B5EF4-FFF2-40B4-BE49-F238E27FC236}">
                  <a16:creationId xmlns:a16="http://schemas.microsoft.com/office/drawing/2014/main" id="{068523FD-BFE9-4720-B928-EE84920E05D2}"/>
                </a:ext>
              </a:extLst>
            </p:cNvPr>
            <p:cNvSpPr txBox="1"/>
            <p:nvPr/>
          </p:nvSpPr>
          <p:spPr>
            <a:xfrm>
              <a:off x="4432142" y="4981633"/>
              <a:ext cx="1655536" cy="589384"/>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Immutability</a:t>
              </a:r>
            </a:p>
          </p:txBody>
        </p:sp>
      </p:grpSp>
      <p:grpSp>
        <p:nvGrpSpPr>
          <p:cNvPr id="51" name="Group 50">
            <a:extLst>
              <a:ext uri="{FF2B5EF4-FFF2-40B4-BE49-F238E27FC236}">
                <a16:creationId xmlns:a16="http://schemas.microsoft.com/office/drawing/2014/main" id="{BA33CDD7-EFB6-4CDD-BB4D-A8319356A443}"/>
              </a:ext>
            </a:extLst>
          </p:cNvPr>
          <p:cNvGrpSpPr/>
          <p:nvPr/>
        </p:nvGrpSpPr>
        <p:grpSpPr>
          <a:xfrm>
            <a:off x="1801572" y="4310586"/>
            <a:ext cx="8350747" cy="0"/>
            <a:chOff x="1873673" y="4484201"/>
            <a:chExt cx="8689128" cy="0"/>
          </a:xfrm>
          <a:solidFill>
            <a:schemeClr val="accent1"/>
          </a:solidFill>
        </p:grpSpPr>
        <p:cxnSp>
          <p:nvCxnSpPr>
            <p:cNvPr id="52" name="Straight Connector 51">
              <a:extLst>
                <a:ext uri="{FF2B5EF4-FFF2-40B4-BE49-F238E27FC236}">
                  <a16:creationId xmlns:a16="http://schemas.microsoft.com/office/drawing/2014/main" id="{15104528-8906-4955-BC4D-9BA5DB4327FB}"/>
                </a:ext>
              </a:extLst>
            </p:cNvPr>
            <p:cNvCxnSpPr>
              <a:cxnSpLocks/>
            </p:cNvCxnSpPr>
            <p:nvPr/>
          </p:nvCxnSpPr>
          <p:spPr>
            <a:xfrm>
              <a:off x="1873673"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2D2D268-271F-42D8-9A33-CF16F057ECA7}"/>
                </a:ext>
              </a:extLst>
            </p:cNvPr>
            <p:cNvCxnSpPr>
              <a:cxnSpLocks/>
            </p:cNvCxnSpPr>
            <p:nvPr/>
          </p:nvCxnSpPr>
          <p:spPr>
            <a:xfrm>
              <a:off x="3790322"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E6A0968-D38D-43B2-A21A-6EFEE71C8C81}"/>
                </a:ext>
              </a:extLst>
            </p:cNvPr>
            <p:cNvCxnSpPr>
              <a:cxnSpLocks/>
            </p:cNvCxnSpPr>
            <p:nvPr/>
          </p:nvCxnSpPr>
          <p:spPr>
            <a:xfrm>
              <a:off x="7623621"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351DF10-E61D-4ABC-A47D-C36A3985E556}"/>
                </a:ext>
              </a:extLst>
            </p:cNvPr>
            <p:cNvCxnSpPr>
              <a:cxnSpLocks/>
            </p:cNvCxnSpPr>
            <p:nvPr/>
          </p:nvCxnSpPr>
          <p:spPr>
            <a:xfrm>
              <a:off x="9540271" y="4484201"/>
              <a:ext cx="1022530" cy="0"/>
            </a:xfrm>
            <a:prstGeom prst="line">
              <a:avLst/>
            </a:prstGeom>
            <a:grpFill/>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6" name="Connector: Elbow 24">
            <a:extLst>
              <a:ext uri="{FF2B5EF4-FFF2-40B4-BE49-F238E27FC236}">
                <a16:creationId xmlns:a16="http://schemas.microsoft.com/office/drawing/2014/main" id="{D2B2FC03-5BDF-417F-B1E8-10C408DD6F94}"/>
              </a:ext>
            </a:extLst>
          </p:cNvPr>
          <p:cNvCxnSpPr>
            <a:cxnSpLocks/>
          </p:cNvCxnSpPr>
          <p:nvPr/>
        </p:nvCxnSpPr>
        <p:spPr>
          <a:xfrm rot="5400000" flipH="1" flipV="1">
            <a:off x="3311981" y="2303196"/>
            <a:ext cx="1454947" cy="1651045"/>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Connector: Elbow 74">
            <a:extLst>
              <a:ext uri="{FF2B5EF4-FFF2-40B4-BE49-F238E27FC236}">
                <a16:creationId xmlns:a16="http://schemas.microsoft.com/office/drawing/2014/main" id="{F9C59010-2ADE-48A0-BCDC-61DF8A714E53}"/>
              </a:ext>
            </a:extLst>
          </p:cNvPr>
          <p:cNvCxnSpPr>
            <a:cxnSpLocks/>
          </p:cNvCxnSpPr>
          <p:nvPr/>
        </p:nvCxnSpPr>
        <p:spPr>
          <a:xfrm rot="16200000" flipV="1">
            <a:off x="7186966" y="2303196"/>
            <a:ext cx="1454947" cy="1651043"/>
          </a:xfrm>
          <a:prstGeom prst="bentConnector2">
            <a:avLst/>
          </a:prstGeom>
          <a:ln w="28575" cap="rnd">
            <a:solidFill>
              <a:srgbClr val="A6A6A6"/>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C526CB1E-8273-47B7-B921-DA8061592A80}"/>
              </a:ext>
            </a:extLst>
          </p:cNvPr>
          <p:cNvGrpSpPr/>
          <p:nvPr/>
        </p:nvGrpSpPr>
        <p:grpSpPr>
          <a:xfrm>
            <a:off x="6102423" y="4788652"/>
            <a:ext cx="5275075" cy="848905"/>
            <a:chOff x="6348798" y="4981633"/>
            <a:chExt cx="5488826" cy="883302"/>
          </a:xfrm>
        </p:grpSpPr>
        <p:sp>
          <p:nvSpPr>
            <p:cNvPr id="62" name="TextBox 61">
              <a:extLst>
                <a:ext uri="{FF2B5EF4-FFF2-40B4-BE49-F238E27FC236}">
                  <a16:creationId xmlns:a16="http://schemas.microsoft.com/office/drawing/2014/main" id="{310CD638-A464-4A78-A6C3-A8378EC416D8}"/>
                </a:ext>
              </a:extLst>
            </p:cNvPr>
            <p:cNvSpPr txBox="1"/>
            <p:nvPr/>
          </p:nvSpPr>
          <p:spPr>
            <a:xfrm>
              <a:off x="6348798" y="4981633"/>
              <a:ext cx="1655536" cy="883302"/>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Cost </a:t>
              </a:r>
              <a:br>
                <a:rPr lang="en-US" sz="1800">
                  <a:latin typeface="Segoe UI" panose="020B0502040204020203" pitchFamily="34" charset="0"/>
                  <a:cs typeface="Segoe UI" panose="020B0502040204020203" pitchFamily="34" charset="0"/>
                </a:rPr>
              </a:br>
              <a:r>
                <a:rPr lang="en-US" sz="1800">
                  <a:latin typeface="Segoe UI" panose="020B0502040204020203" pitchFamily="34" charset="0"/>
                  <a:cs typeface="Segoe UI" panose="020B0502040204020203" pitchFamily="34" charset="0"/>
                </a:rPr>
                <a:t>savings</a:t>
              </a:r>
            </a:p>
          </p:txBody>
        </p:sp>
        <p:sp>
          <p:nvSpPr>
            <p:cNvPr id="63" name="TextBox 62">
              <a:extLst>
                <a:ext uri="{FF2B5EF4-FFF2-40B4-BE49-F238E27FC236}">
                  <a16:creationId xmlns:a16="http://schemas.microsoft.com/office/drawing/2014/main" id="{7659F402-BAB9-4F5D-B027-0E638B4031F9}"/>
                </a:ext>
              </a:extLst>
            </p:cNvPr>
            <p:cNvSpPr txBox="1"/>
            <p:nvPr/>
          </p:nvSpPr>
          <p:spPr>
            <a:xfrm>
              <a:off x="10182088" y="4981633"/>
              <a:ext cx="1655536" cy="883302"/>
            </a:xfrm>
            <a:prstGeom prst="rect">
              <a:avLst/>
            </a:prstGeom>
            <a:noFill/>
          </p:spPr>
          <p:txBody>
            <a:bodyPr wrap="square" lIns="140606" tIns="140606" rIns="140606" bIns="140606" rtlCol="0">
              <a:spAutoFit/>
            </a:bodyPr>
            <a:lstStyle/>
            <a:p>
              <a:pPr algn="ctr" defTabSz="914379">
                <a:spcAft>
                  <a:spcPts val="2307"/>
                </a:spcAft>
              </a:pPr>
              <a:r>
                <a:rPr lang="en-US" sz="1800" dirty="0">
                  <a:latin typeface="Segoe UI" panose="020B0502040204020203" pitchFamily="34" charset="0"/>
                  <a:cs typeface="Segoe UI" panose="020B0502040204020203" pitchFamily="34" charset="0"/>
                </a:rPr>
                <a:t>Elastic bursting</a:t>
              </a:r>
            </a:p>
          </p:txBody>
        </p:sp>
        <p:sp>
          <p:nvSpPr>
            <p:cNvPr id="64" name="TextBox 63">
              <a:extLst>
                <a:ext uri="{FF2B5EF4-FFF2-40B4-BE49-F238E27FC236}">
                  <a16:creationId xmlns:a16="http://schemas.microsoft.com/office/drawing/2014/main" id="{A36FF80F-5247-4BE9-81C9-3FF7607ABFFE}"/>
                </a:ext>
              </a:extLst>
            </p:cNvPr>
            <p:cNvSpPr txBox="1"/>
            <p:nvPr/>
          </p:nvSpPr>
          <p:spPr>
            <a:xfrm>
              <a:off x="8265443" y="4981633"/>
              <a:ext cx="1655536" cy="883302"/>
            </a:xfrm>
            <a:prstGeom prst="rect">
              <a:avLst/>
            </a:prstGeom>
            <a:noFill/>
          </p:spPr>
          <p:txBody>
            <a:bodyPr wrap="square" lIns="140606" tIns="140606" rIns="140606" bIns="140606" rtlCol="0">
              <a:spAutoFit/>
            </a:bodyPr>
            <a:lstStyle/>
            <a:p>
              <a:pPr algn="ctr" defTabSz="914379">
                <a:spcAft>
                  <a:spcPts val="2307"/>
                </a:spcAft>
              </a:pPr>
              <a:r>
                <a:rPr lang="en-US" sz="1800">
                  <a:latin typeface="Segoe UI" panose="020B0502040204020203" pitchFamily="34" charset="0"/>
                  <a:cs typeface="Segoe UI" panose="020B0502040204020203" pitchFamily="34" charset="0"/>
                </a:rPr>
                <a:t>Efficient deployment</a:t>
              </a:r>
            </a:p>
          </p:txBody>
        </p:sp>
      </p:grpSp>
      <p:sp>
        <p:nvSpPr>
          <p:cNvPr id="106" name="Left Bracket 105">
            <a:extLst>
              <a:ext uri="{FF2B5EF4-FFF2-40B4-BE49-F238E27FC236}">
                <a16:creationId xmlns:a16="http://schemas.microsoft.com/office/drawing/2014/main" id="{6F638F08-674C-4ED9-A7DE-0B5F64223055}"/>
              </a:ext>
            </a:extLst>
          </p:cNvPr>
          <p:cNvSpPr/>
          <p:nvPr/>
        </p:nvSpPr>
        <p:spPr>
          <a:xfrm rot="16200000">
            <a:off x="8688183" y="3757862"/>
            <a:ext cx="87879" cy="4306074"/>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9"/>
            <a:endParaRPr lang="en-US" sz="1800">
              <a:solidFill>
                <a:srgbClr val="505050"/>
              </a:solidFill>
              <a:latin typeface="Segoe UI"/>
            </a:endParaRPr>
          </a:p>
        </p:txBody>
      </p:sp>
      <p:sp>
        <p:nvSpPr>
          <p:cNvPr id="107" name="TextBox 106">
            <a:extLst>
              <a:ext uri="{FF2B5EF4-FFF2-40B4-BE49-F238E27FC236}">
                <a16:creationId xmlns:a16="http://schemas.microsoft.com/office/drawing/2014/main" id="{DFF78382-BFA8-4113-9376-B631AD2546FA}"/>
              </a:ext>
            </a:extLst>
          </p:cNvPr>
          <p:cNvSpPr txBox="1"/>
          <p:nvPr/>
        </p:nvSpPr>
        <p:spPr>
          <a:xfrm>
            <a:off x="8116273" y="5635975"/>
            <a:ext cx="1247373" cy="645993"/>
          </a:xfrm>
          <a:prstGeom prst="rect">
            <a:avLst/>
          </a:prstGeom>
          <a:solidFill>
            <a:srgbClr val="FFFFFF"/>
          </a:solidFill>
          <a:ln>
            <a:noFill/>
          </a:ln>
        </p:spPr>
        <p:txBody>
          <a:bodyPr wrap="square" lIns="140606" tIns="140606" rIns="140606" bIns="140606" rtlCol="0">
            <a:spAutoFit/>
          </a:bodyPr>
          <a:lstStyle/>
          <a:p>
            <a:pPr algn="ctr" defTabSz="914379">
              <a:spcAft>
                <a:spcPts val="2307"/>
              </a:spcAft>
            </a:pPr>
            <a:r>
              <a:rPr lang="en-US" sz="2307">
                <a:solidFill>
                  <a:srgbClr val="0072C6"/>
                </a:solidFill>
                <a:latin typeface="Segoe UI Semibold" panose="020B0702040204020203" pitchFamily="34" charset="0"/>
                <a:cs typeface="Segoe UI Semibold" panose="020B0702040204020203" pitchFamily="34" charset="0"/>
              </a:rPr>
              <a:t>For IT</a:t>
            </a:r>
          </a:p>
        </p:txBody>
      </p:sp>
      <p:sp>
        <p:nvSpPr>
          <p:cNvPr id="109" name="Left Bracket 108">
            <a:extLst>
              <a:ext uri="{FF2B5EF4-FFF2-40B4-BE49-F238E27FC236}">
                <a16:creationId xmlns:a16="http://schemas.microsoft.com/office/drawing/2014/main" id="{730FD369-ECB0-464C-B41D-C92AB256DC29}"/>
              </a:ext>
            </a:extLst>
          </p:cNvPr>
          <p:cNvSpPr/>
          <p:nvPr/>
        </p:nvSpPr>
        <p:spPr>
          <a:xfrm rot="16200000">
            <a:off x="3179097" y="3757862"/>
            <a:ext cx="87879" cy="4306074"/>
          </a:xfrm>
          <a:prstGeom prst="leftBracket">
            <a:avLst>
              <a:gd name="adj" fmla="val 1954"/>
            </a:avLst>
          </a:prstGeom>
          <a:ln w="28575" cap="rnd">
            <a:solidFill>
              <a:srgbClr val="00205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379"/>
            <a:endParaRPr lang="en-US" sz="1800">
              <a:solidFill>
                <a:srgbClr val="505050"/>
              </a:solidFill>
              <a:latin typeface="Segoe UI"/>
            </a:endParaRPr>
          </a:p>
        </p:txBody>
      </p:sp>
      <p:sp>
        <p:nvSpPr>
          <p:cNvPr id="110" name="TextBox 109">
            <a:extLst>
              <a:ext uri="{FF2B5EF4-FFF2-40B4-BE49-F238E27FC236}">
                <a16:creationId xmlns:a16="http://schemas.microsoft.com/office/drawing/2014/main" id="{B565BAC2-3907-4541-9DB0-3DB74119E184}"/>
              </a:ext>
            </a:extLst>
          </p:cNvPr>
          <p:cNvSpPr txBox="1"/>
          <p:nvPr/>
        </p:nvSpPr>
        <p:spPr>
          <a:xfrm>
            <a:off x="2081866" y="5635975"/>
            <a:ext cx="2264131" cy="638926"/>
          </a:xfrm>
          <a:prstGeom prst="rect">
            <a:avLst/>
          </a:prstGeom>
          <a:solidFill>
            <a:schemeClr val="bg1"/>
          </a:solidFill>
          <a:ln>
            <a:noFill/>
          </a:ln>
        </p:spPr>
        <p:txBody>
          <a:bodyPr wrap="square" lIns="140606" tIns="140606" rIns="140606" bIns="140606" rtlCol="0">
            <a:spAutoFit/>
          </a:bodyPr>
          <a:lstStyle/>
          <a:p>
            <a:pPr algn="ctr" defTabSz="914379">
              <a:spcAft>
                <a:spcPts val="2307"/>
              </a:spcAft>
            </a:pPr>
            <a:r>
              <a:rPr lang="en-US" sz="2307">
                <a:solidFill>
                  <a:srgbClr val="0072C6"/>
                </a:solidFill>
                <a:latin typeface="Segoe UI Semibold" panose="020B0702040204020203" pitchFamily="34" charset="0"/>
                <a:cs typeface="Segoe UI Semibold" panose="020B0702040204020203" pitchFamily="34" charset="0"/>
              </a:rPr>
              <a:t>For developers</a:t>
            </a:r>
          </a:p>
        </p:txBody>
      </p:sp>
      <p:sp>
        <p:nvSpPr>
          <p:cNvPr id="112" name="Oval 111"/>
          <p:cNvSpPr/>
          <p:nvPr/>
        </p:nvSpPr>
        <p:spPr bwMode="auto">
          <a:xfrm>
            <a:off x="924581"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3" name="arrow_11" title="Icon of a circle made of two curved arrows">
            <a:extLst>
              <a:ext uri="{FF2B5EF4-FFF2-40B4-BE49-F238E27FC236}">
                <a16:creationId xmlns:a16="http://schemas.microsoft.com/office/drawing/2014/main" id="{8AA96DD9-7B9D-457C-A969-01EC3193771D}"/>
              </a:ext>
            </a:extLst>
          </p:cNvPr>
          <p:cNvSpPr>
            <a:spLocks noChangeAspect="1" noEditPoints="1"/>
          </p:cNvSpPr>
          <p:nvPr/>
        </p:nvSpPr>
        <p:spPr bwMode="auto">
          <a:xfrm>
            <a:off x="1129527" y="4112352"/>
            <a:ext cx="413320" cy="431773"/>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solidFill>
            <a:schemeClr val="accent1"/>
          </a:solidFill>
          <a:ln w="12700" cap="sq" cmpd="sng">
            <a:solidFill>
              <a:schemeClr val="bg1"/>
            </a:solidFill>
            <a:prstDash val="solid"/>
            <a:miter lim="800000"/>
            <a:headEnd/>
            <a:tailEnd/>
          </a:ln>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14" name="Oval 113"/>
          <p:cNvSpPr/>
          <p:nvPr/>
        </p:nvSpPr>
        <p:spPr bwMode="auto">
          <a:xfrm>
            <a:off x="2812171"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5" name="arrow_12" title="Icon of a circle made of a curved arrow pointing clockwise">
            <a:extLst>
              <a:ext uri="{FF2B5EF4-FFF2-40B4-BE49-F238E27FC236}">
                <a16:creationId xmlns:a16="http://schemas.microsoft.com/office/drawing/2014/main" id="{8EAD6A33-D7A0-47FB-B0E7-076916AB99DF}"/>
              </a:ext>
            </a:extLst>
          </p:cNvPr>
          <p:cNvSpPr>
            <a:spLocks noChangeAspect="1" noEditPoints="1"/>
          </p:cNvSpPr>
          <p:nvPr/>
        </p:nvSpPr>
        <p:spPr bwMode="auto">
          <a:xfrm>
            <a:off x="3000666" y="4102671"/>
            <a:ext cx="444047" cy="436586"/>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solidFill>
            <a:schemeClr val="accent1"/>
          </a:solidFill>
          <a:ln w="12700" cap="sq" cmpd="sng">
            <a:solidFill>
              <a:srgbClr val="FFFFFF"/>
            </a:solidFill>
            <a:prstDash val="solid"/>
            <a:miter lim="800000"/>
            <a:headEnd/>
            <a:tailEnd/>
          </a:ln>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16" name="Oval 115"/>
          <p:cNvSpPr/>
          <p:nvPr/>
        </p:nvSpPr>
        <p:spPr bwMode="auto">
          <a:xfrm>
            <a:off x="6496988"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7" name="bank" title="Icon of a piggy bank">
            <a:extLst>
              <a:ext uri="{FF2B5EF4-FFF2-40B4-BE49-F238E27FC236}">
                <a16:creationId xmlns:a16="http://schemas.microsoft.com/office/drawing/2014/main" id="{A854DC49-585E-4B9F-BCD0-1C1792A14DEC}"/>
              </a:ext>
            </a:extLst>
          </p:cNvPr>
          <p:cNvSpPr>
            <a:spLocks noChangeAspect="1" noEditPoints="1"/>
          </p:cNvSpPr>
          <p:nvPr/>
        </p:nvSpPr>
        <p:spPr bwMode="auto">
          <a:xfrm>
            <a:off x="6636935" y="4065782"/>
            <a:ext cx="512678" cy="474388"/>
          </a:xfrm>
          <a:custGeom>
            <a:avLst/>
            <a:gdLst>
              <a:gd name="T0" fmla="*/ 181 w 335"/>
              <a:gd name="T1" fmla="*/ 59 h 309"/>
              <a:gd name="T2" fmla="*/ 180 w 335"/>
              <a:gd name="T3" fmla="*/ 47 h 309"/>
              <a:gd name="T4" fmla="*/ 227 w 335"/>
              <a:gd name="T5" fmla="*/ 0 h 309"/>
              <a:gd name="T6" fmla="*/ 274 w 335"/>
              <a:gd name="T7" fmla="*/ 47 h 309"/>
              <a:gd name="T8" fmla="*/ 259 w 335"/>
              <a:gd name="T9" fmla="*/ 81 h 309"/>
              <a:gd name="T10" fmla="*/ 181 w 335"/>
              <a:gd name="T11" fmla="*/ 59 h 309"/>
              <a:gd name="T12" fmla="*/ 180 w 335"/>
              <a:gd name="T13" fmla="*/ 45 h 309"/>
              <a:gd name="T14" fmla="*/ 145 w 335"/>
              <a:gd name="T15" fmla="*/ 44 h 309"/>
              <a:gd name="T16" fmla="*/ 92 w 335"/>
              <a:gd name="T17" fmla="*/ 11 h 309"/>
              <a:gd name="T18" fmla="*/ 92 w 335"/>
              <a:gd name="T19" fmla="*/ 62 h 309"/>
              <a:gd name="T20" fmla="*/ 89 w 335"/>
              <a:gd name="T21" fmla="*/ 66 h 309"/>
              <a:gd name="T22" fmla="*/ 56 w 335"/>
              <a:gd name="T23" fmla="*/ 92 h 309"/>
              <a:gd name="T24" fmla="*/ 19 w 335"/>
              <a:gd name="T25" fmla="*/ 134 h 309"/>
              <a:gd name="T26" fmla="*/ 0 w 335"/>
              <a:gd name="T27" fmla="*/ 154 h 309"/>
              <a:gd name="T28" fmla="*/ 0 w 335"/>
              <a:gd name="T29" fmla="*/ 178 h 309"/>
              <a:gd name="T30" fmla="*/ 19 w 335"/>
              <a:gd name="T31" fmla="*/ 198 h 309"/>
              <a:gd name="T32" fmla="*/ 28 w 335"/>
              <a:gd name="T33" fmla="*/ 198 h 309"/>
              <a:gd name="T34" fmla="*/ 89 w 335"/>
              <a:gd name="T35" fmla="*/ 264 h 309"/>
              <a:gd name="T36" fmla="*/ 89 w 335"/>
              <a:gd name="T37" fmla="*/ 289 h 309"/>
              <a:gd name="T38" fmla="*/ 108 w 335"/>
              <a:gd name="T39" fmla="*/ 309 h 309"/>
              <a:gd name="T40" fmla="*/ 133 w 335"/>
              <a:gd name="T41" fmla="*/ 309 h 309"/>
              <a:gd name="T42" fmla="*/ 152 w 335"/>
              <a:gd name="T43" fmla="*/ 289 h 309"/>
              <a:gd name="T44" fmla="*/ 226 w 335"/>
              <a:gd name="T45" fmla="*/ 289 h 309"/>
              <a:gd name="T46" fmla="*/ 245 w 335"/>
              <a:gd name="T47" fmla="*/ 309 h 309"/>
              <a:gd name="T48" fmla="*/ 270 w 335"/>
              <a:gd name="T49" fmla="*/ 309 h 309"/>
              <a:gd name="T50" fmla="*/ 289 w 335"/>
              <a:gd name="T51" fmla="*/ 289 h 309"/>
              <a:gd name="T52" fmla="*/ 289 w 335"/>
              <a:gd name="T53" fmla="*/ 251 h 309"/>
              <a:gd name="T54" fmla="*/ 335 w 335"/>
              <a:gd name="T55" fmla="*/ 167 h 309"/>
              <a:gd name="T56" fmla="*/ 268 w 335"/>
              <a:gd name="T57" fmla="*/ 70 h 309"/>
              <a:gd name="T58" fmla="*/ 89 w 335"/>
              <a:gd name="T59" fmla="*/ 137 h 309"/>
              <a:gd name="T60" fmla="*/ 94 w 335"/>
              <a:gd name="T61" fmla="*/ 132 h 309"/>
              <a:gd name="T62" fmla="*/ 89 w 335"/>
              <a:gd name="T63" fmla="*/ 127 h 309"/>
              <a:gd name="T64" fmla="*/ 84 w 335"/>
              <a:gd name="T65" fmla="*/ 132 h 309"/>
              <a:gd name="T66" fmla="*/ 89 w 335"/>
              <a:gd name="T67" fmla="*/ 137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5" h="309">
                <a:moveTo>
                  <a:pt x="181" y="59"/>
                </a:moveTo>
                <a:cubicBezTo>
                  <a:pt x="180" y="55"/>
                  <a:pt x="180" y="51"/>
                  <a:pt x="180" y="47"/>
                </a:cubicBezTo>
                <a:cubicBezTo>
                  <a:pt x="180" y="21"/>
                  <a:pt x="201" y="0"/>
                  <a:pt x="227" y="0"/>
                </a:cubicBezTo>
                <a:cubicBezTo>
                  <a:pt x="253" y="0"/>
                  <a:pt x="274" y="21"/>
                  <a:pt x="274" y="47"/>
                </a:cubicBezTo>
                <a:cubicBezTo>
                  <a:pt x="274" y="60"/>
                  <a:pt x="268" y="73"/>
                  <a:pt x="259" y="81"/>
                </a:cubicBezTo>
                <a:lnTo>
                  <a:pt x="181" y="59"/>
                </a:lnTo>
                <a:close/>
                <a:moveTo>
                  <a:pt x="180" y="45"/>
                </a:moveTo>
                <a:cubicBezTo>
                  <a:pt x="145" y="44"/>
                  <a:pt x="145" y="44"/>
                  <a:pt x="145" y="44"/>
                </a:cubicBezTo>
                <a:cubicBezTo>
                  <a:pt x="92" y="11"/>
                  <a:pt x="92" y="11"/>
                  <a:pt x="92" y="11"/>
                </a:cubicBezTo>
                <a:cubicBezTo>
                  <a:pt x="92" y="62"/>
                  <a:pt x="92" y="62"/>
                  <a:pt x="92" y="62"/>
                </a:cubicBezTo>
                <a:cubicBezTo>
                  <a:pt x="92" y="64"/>
                  <a:pt x="91" y="66"/>
                  <a:pt x="89" y="66"/>
                </a:cubicBezTo>
                <a:cubicBezTo>
                  <a:pt x="85" y="68"/>
                  <a:pt x="76" y="74"/>
                  <a:pt x="56" y="92"/>
                </a:cubicBezTo>
                <a:cubicBezTo>
                  <a:pt x="24" y="120"/>
                  <a:pt x="19" y="134"/>
                  <a:pt x="19" y="134"/>
                </a:cubicBezTo>
                <a:cubicBezTo>
                  <a:pt x="8" y="134"/>
                  <a:pt x="0" y="143"/>
                  <a:pt x="0" y="154"/>
                </a:cubicBezTo>
                <a:cubicBezTo>
                  <a:pt x="0" y="178"/>
                  <a:pt x="0" y="178"/>
                  <a:pt x="0" y="178"/>
                </a:cubicBezTo>
                <a:cubicBezTo>
                  <a:pt x="0" y="189"/>
                  <a:pt x="8" y="198"/>
                  <a:pt x="19" y="198"/>
                </a:cubicBezTo>
                <a:cubicBezTo>
                  <a:pt x="28" y="198"/>
                  <a:pt x="28" y="198"/>
                  <a:pt x="28" y="198"/>
                </a:cubicBezTo>
                <a:cubicBezTo>
                  <a:pt x="28" y="237"/>
                  <a:pt x="62" y="264"/>
                  <a:pt x="89" y="264"/>
                </a:cubicBezTo>
                <a:cubicBezTo>
                  <a:pt x="89" y="289"/>
                  <a:pt x="89" y="289"/>
                  <a:pt x="89" y="289"/>
                </a:cubicBezTo>
                <a:cubicBezTo>
                  <a:pt x="89" y="300"/>
                  <a:pt x="98" y="309"/>
                  <a:pt x="108" y="309"/>
                </a:cubicBezTo>
                <a:cubicBezTo>
                  <a:pt x="133" y="309"/>
                  <a:pt x="133" y="309"/>
                  <a:pt x="133" y="309"/>
                </a:cubicBezTo>
                <a:cubicBezTo>
                  <a:pt x="144" y="309"/>
                  <a:pt x="152" y="300"/>
                  <a:pt x="152" y="289"/>
                </a:cubicBezTo>
                <a:cubicBezTo>
                  <a:pt x="226" y="289"/>
                  <a:pt x="226" y="289"/>
                  <a:pt x="226" y="289"/>
                </a:cubicBezTo>
                <a:cubicBezTo>
                  <a:pt x="226" y="300"/>
                  <a:pt x="235" y="309"/>
                  <a:pt x="245" y="309"/>
                </a:cubicBezTo>
                <a:cubicBezTo>
                  <a:pt x="270" y="309"/>
                  <a:pt x="270" y="309"/>
                  <a:pt x="270" y="309"/>
                </a:cubicBezTo>
                <a:cubicBezTo>
                  <a:pt x="281" y="309"/>
                  <a:pt x="289" y="300"/>
                  <a:pt x="289" y="289"/>
                </a:cubicBezTo>
                <a:cubicBezTo>
                  <a:pt x="289" y="251"/>
                  <a:pt x="289" y="251"/>
                  <a:pt x="289" y="251"/>
                </a:cubicBezTo>
                <a:cubicBezTo>
                  <a:pt x="317" y="233"/>
                  <a:pt x="335" y="202"/>
                  <a:pt x="335" y="167"/>
                </a:cubicBezTo>
                <a:cubicBezTo>
                  <a:pt x="335" y="123"/>
                  <a:pt x="306" y="85"/>
                  <a:pt x="268" y="70"/>
                </a:cubicBezTo>
                <a:moveTo>
                  <a:pt x="89" y="137"/>
                </a:moveTo>
                <a:cubicBezTo>
                  <a:pt x="92" y="137"/>
                  <a:pt x="94" y="135"/>
                  <a:pt x="94" y="132"/>
                </a:cubicBezTo>
                <a:cubicBezTo>
                  <a:pt x="94" y="129"/>
                  <a:pt x="92" y="127"/>
                  <a:pt x="89" y="127"/>
                </a:cubicBezTo>
                <a:cubicBezTo>
                  <a:pt x="86" y="127"/>
                  <a:pt x="84" y="129"/>
                  <a:pt x="84" y="132"/>
                </a:cubicBezTo>
                <a:cubicBezTo>
                  <a:pt x="84" y="135"/>
                  <a:pt x="86" y="137"/>
                  <a:pt x="89" y="137"/>
                </a:cubicBezTo>
                <a:close/>
              </a:path>
            </a:pathLst>
          </a:custGeom>
          <a:solidFill>
            <a:schemeClr val="accent1"/>
          </a:solidFill>
          <a:ln w="12700" cap="sq" cmpd="sng">
            <a:solidFill>
              <a:srgbClr val="FFFFFF"/>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18" name="Oval 117"/>
          <p:cNvSpPr/>
          <p:nvPr/>
        </p:nvSpPr>
        <p:spPr bwMode="auto">
          <a:xfrm>
            <a:off x="8304257"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19" name="Oval 118"/>
          <p:cNvSpPr/>
          <p:nvPr/>
        </p:nvSpPr>
        <p:spPr bwMode="auto">
          <a:xfrm>
            <a:off x="10111525"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sp>
        <p:nvSpPr>
          <p:cNvPr id="120" name="Processing_E9F5" title="Icon of two interlocked gears">
            <a:extLst>
              <a:ext uri="{FF2B5EF4-FFF2-40B4-BE49-F238E27FC236}">
                <a16:creationId xmlns:a16="http://schemas.microsoft.com/office/drawing/2014/main" id="{B337E9DD-7E30-4765-B787-76B15E6FB1CC}"/>
              </a:ext>
            </a:extLst>
          </p:cNvPr>
          <p:cNvSpPr>
            <a:spLocks noChangeAspect="1" noEditPoints="1"/>
          </p:cNvSpPr>
          <p:nvPr/>
        </p:nvSpPr>
        <p:spPr bwMode="auto">
          <a:xfrm>
            <a:off x="8511971" y="4163349"/>
            <a:ext cx="411701" cy="358565"/>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chemeClr val="accent1"/>
          </a:solidFill>
          <a:ln w="15875" cap="flat">
            <a:solidFill>
              <a:srgbClr val="FFFFFF"/>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42" tIns="44820" rIns="89642" bIns="44820" numCol="1" anchor="t" anchorCtr="0" compatLnSpc="1">
            <a:prstTxWarp prst="textNoShape">
              <a:avLst/>
            </a:prstTxWarp>
          </a:bodyPr>
          <a:lstStyle/>
          <a:p>
            <a:pPr defTabSz="914379"/>
            <a:endParaRPr lang="en-US" sz="1800">
              <a:latin typeface="Segoe UI Semilight"/>
            </a:endParaRPr>
          </a:p>
        </p:txBody>
      </p:sp>
      <p:sp>
        <p:nvSpPr>
          <p:cNvPr id="121" name="arrow_7" title="Icon of a two-sided arrow">
            <a:extLst>
              <a:ext uri="{FF2B5EF4-FFF2-40B4-BE49-F238E27FC236}">
                <a16:creationId xmlns:a16="http://schemas.microsoft.com/office/drawing/2014/main" id="{A42E2D08-1916-4AA6-82B3-C014D7F914A4}"/>
              </a:ext>
            </a:extLst>
          </p:cNvPr>
          <p:cNvSpPr>
            <a:spLocks noChangeAspect="1" noEditPoints="1"/>
          </p:cNvSpPr>
          <p:nvPr/>
        </p:nvSpPr>
        <p:spPr bwMode="auto">
          <a:xfrm>
            <a:off x="10352492" y="4138917"/>
            <a:ext cx="351413" cy="351413"/>
          </a:xfrm>
          <a:custGeom>
            <a:avLst/>
            <a:gdLst>
              <a:gd name="T0" fmla="*/ 119 w 216"/>
              <a:gd name="T1" fmla="*/ 0 h 216"/>
              <a:gd name="T2" fmla="*/ 216 w 216"/>
              <a:gd name="T3" fmla="*/ 0 h 216"/>
              <a:gd name="T4" fmla="*/ 216 w 216"/>
              <a:gd name="T5" fmla="*/ 98 h 216"/>
              <a:gd name="T6" fmla="*/ 0 w 216"/>
              <a:gd name="T7" fmla="*/ 118 h 216"/>
              <a:gd name="T8" fmla="*/ 0 w 216"/>
              <a:gd name="T9" fmla="*/ 216 h 216"/>
              <a:gd name="T10" fmla="*/ 98 w 216"/>
              <a:gd name="T11" fmla="*/ 216 h 216"/>
              <a:gd name="T12" fmla="*/ 0 w 216"/>
              <a:gd name="T13" fmla="*/ 216 h 216"/>
              <a:gd name="T14" fmla="*/ 216 w 216"/>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16">
                <a:moveTo>
                  <a:pt x="119" y="0"/>
                </a:moveTo>
                <a:lnTo>
                  <a:pt x="216" y="0"/>
                </a:lnTo>
                <a:lnTo>
                  <a:pt x="216" y="98"/>
                </a:lnTo>
                <a:moveTo>
                  <a:pt x="0" y="118"/>
                </a:moveTo>
                <a:lnTo>
                  <a:pt x="0" y="216"/>
                </a:lnTo>
                <a:lnTo>
                  <a:pt x="98" y="216"/>
                </a:lnTo>
                <a:moveTo>
                  <a:pt x="0" y="216"/>
                </a:moveTo>
                <a:lnTo>
                  <a:pt x="216" y="0"/>
                </a:lnTo>
              </a:path>
            </a:pathLst>
          </a:custGeom>
          <a:solidFill>
            <a:schemeClr val="accent1"/>
          </a:solidFill>
          <a:ln w="15875" cap="sq">
            <a:solidFill>
              <a:srgbClr val="FFFFFF"/>
            </a:solidFill>
            <a:prstDash val="solid"/>
            <a:miter lim="800000"/>
            <a:headEnd/>
            <a:tailEnd/>
          </a:ln>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
        <p:nvSpPr>
          <p:cNvPr id="122" name="Oval 121"/>
          <p:cNvSpPr/>
          <p:nvPr/>
        </p:nvSpPr>
        <p:spPr bwMode="auto">
          <a:xfrm>
            <a:off x="4649560" y="3916630"/>
            <a:ext cx="823213" cy="8232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3" tIns="143426" rIns="179283" bIns="143426"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solidFill>
                <a:schemeClr val="tx1"/>
              </a:solidFill>
              <a:latin typeface="Segoe UI Semilight"/>
              <a:ea typeface="Segoe UI" pitchFamily="34" charset="0"/>
              <a:cs typeface="Segoe UI" pitchFamily="34" charset="0"/>
            </a:endParaRPr>
          </a:p>
        </p:txBody>
      </p:sp>
      <p:grpSp>
        <p:nvGrpSpPr>
          <p:cNvPr id="123" name="Group 122"/>
          <p:cNvGrpSpPr/>
          <p:nvPr/>
        </p:nvGrpSpPr>
        <p:grpSpPr>
          <a:xfrm>
            <a:off x="5447405" y="2009680"/>
            <a:ext cx="1035658" cy="1141450"/>
            <a:chOff x="6570009" y="1909040"/>
            <a:chExt cx="400496" cy="441407"/>
          </a:xfrm>
          <a:solidFill>
            <a:schemeClr val="accent1"/>
          </a:solidFill>
        </p:grpSpPr>
        <p:sp>
          <p:nvSpPr>
            <p:cNvPr id="124" name="Freeform: Shape 28">
              <a:extLst>
                <a:ext uri="{FF2B5EF4-FFF2-40B4-BE49-F238E27FC236}">
                  <a16:creationId xmlns:a16="http://schemas.microsoft.com/office/drawing/2014/main" id="{7E36D1A0-A7F8-476A-A1DA-DBEB028DBB67}"/>
                </a:ext>
              </a:extLst>
            </p:cNvPr>
            <p:cNvSpPr/>
            <p:nvPr/>
          </p:nvSpPr>
          <p:spPr>
            <a:xfrm>
              <a:off x="6570009" y="1909040"/>
              <a:ext cx="400496" cy="228240"/>
            </a:xfrm>
            <a:custGeom>
              <a:avLst/>
              <a:gdLst/>
              <a:ahLst/>
              <a:cxnLst/>
              <a:rect l="0" t="0" r="0" b="0"/>
              <a:pathLst>
                <a:path w="885825" h="504825">
                  <a:moveTo>
                    <a:pt x="21431" y="254794"/>
                  </a:moveTo>
                  <a:lnTo>
                    <a:pt x="443389" y="488156"/>
                  </a:lnTo>
                  <a:lnTo>
                    <a:pt x="866299" y="254794"/>
                  </a:lnTo>
                  <a:lnTo>
                    <a:pt x="443389" y="21431"/>
                  </a:lnTo>
                  <a:close/>
                </a:path>
              </a:pathLst>
            </a:custGeom>
            <a:grpFill/>
            <a:ln w="19050" cap="rnd" cmpd="sng">
              <a:solidFill>
                <a:schemeClr val="bg1"/>
              </a:solidFill>
              <a:prstDash val="solid"/>
              <a:round/>
            </a:ln>
          </p:spPr>
          <p:txBody>
            <a:bodyPr/>
            <a:lstStyle/>
            <a:p>
              <a:pPr defTabSz="914379"/>
              <a:endParaRPr lang="en-US" sz="1800">
                <a:solidFill>
                  <a:srgbClr val="505050"/>
                </a:solidFill>
                <a:latin typeface="Segoe UI"/>
              </a:endParaRPr>
            </a:p>
          </p:txBody>
        </p:sp>
        <p:sp>
          <p:nvSpPr>
            <p:cNvPr id="125" name="Freeform: Shape 29">
              <a:extLst>
                <a:ext uri="{FF2B5EF4-FFF2-40B4-BE49-F238E27FC236}">
                  <a16:creationId xmlns:a16="http://schemas.microsoft.com/office/drawing/2014/main" id="{CB4820E6-E383-499D-A0B3-C4DF29BE5FE8}"/>
                </a:ext>
              </a:extLst>
            </p:cNvPr>
            <p:cNvSpPr/>
            <p:nvPr/>
          </p:nvSpPr>
          <p:spPr>
            <a:xfrm>
              <a:off x="6570009" y="2014547"/>
              <a:ext cx="206708" cy="335900"/>
            </a:xfrm>
            <a:custGeom>
              <a:avLst/>
              <a:gdLst/>
              <a:ahLst/>
              <a:cxnLst/>
              <a:rect l="0" t="0" r="0" b="0"/>
              <a:pathLst>
                <a:path w="457200" h="742950">
                  <a:moveTo>
                    <a:pt x="21431" y="21431"/>
                  </a:moveTo>
                  <a:lnTo>
                    <a:pt x="21431" y="489109"/>
                  </a:lnTo>
                  <a:lnTo>
                    <a:pt x="443389" y="722471"/>
                  </a:lnTo>
                  <a:lnTo>
                    <a:pt x="443389" y="254794"/>
                  </a:lnTo>
                  <a:close/>
                </a:path>
              </a:pathLst>
            </a:custGeom>
            <a:grpFill/>
            <a:ln w="19050" cap="rnd" cmpd="sng">
              <a:solidFill>
                <a:schemeClr val="bg1"/>
              </a:solidFill>
              <a:prstDash val="solid"/>
              <a:round/>
            </a:ln>
          </p:spPr>
          <p:txBody>
            <a:bodyPr/>
            <a:lstStyle/>
            <a:p>
              <a:pPr defTabSz="914379"/>
              <a:endParaRPr lang="en-US" sz="1800">
                <a:solidFill>
                  <a:srgbClr val="505050"/>
                </a:solidFill>
                <a:latin typeface="Segoe UI"/>
              </a:endParaRPr>
            </a:p>
          </p:txBody>
        </p:sp>
        <p:sp>
          <p:nvSpPr>
            <p:cNvPr id="126" name="Freeform: Shape 30">
              <a:extLst>
                <a:ext uri="{FF2B5EF4-FFF2-40B4-BE49-F238E27FC236}">
                  <a16:creationId xmlns:a16="http://schemas.microsoft.com/office/drawing/2014/main" id="{BBB7E6C2-2D23-41D6-81C0-F02C986AD0DA}"/>
                </a:ext>
              </a:extLst>
            </p:cNvPr>
            <p:cNvSpPr/>
            <p:nvPr/>
          </p:nvSpPr>
          <p:spPr>
            <a:xfrm>
              <a:off x="6760783" y="2014547"/>
              <a:ext cx="206708" cy="335900"/>
            </a:xfrm>
            <a:custGeom>
              <a:avLst/>
              <a:gdLst/>
              <a:ahLst/>
              <a:cxnLst/>
              <a:rect l="0" t="0" r="0" b="0"/>
              <a:pathLst>
                <a:path w="457200" h="742950">
                  <a:moveTo>
                    <a:pt x="444341" y="21431"/>
                  </a:moveTo>
                  <a:lnTo>
                    <a:pt x="444341" y="489109"/>
                  </a:lnTo>
                  <a:lnTo>
                    <a:pt x="21431" y="722471"/>
                  </a:lnTo>
                  <a:lnTo>
                    <a:pt x="21431" y="254794"/>
                  </a:lnTo>
                  <a:close/>
                </a:path>
              </a:pathLst>
            </a:custGeom>
            <a:grpFill/>
            <a:ln w="19050" cap="rnd" cmpd="sng">
              <a:solidFill>
                <a:schemeClr val="bg1"/>
              </a:solidFill>
              <a:prstDash val="solid"/>
              <a:round/>
            </a:ln>
          </p:spPr>
          <p:txBody>
            <a:bodyPr/>
            <a:lstStyle/>
            <a:p>
              <a:pPr defTabSz="914379"/>
              <a:endParaRPr lang="en-US" sz="1800">
                <a:solidFill>
                  <a:srgbClr val="505050"/>
                </a:solidFill>
                <a:latin typeface="Segoe UI"/>
              </a:endParaRPr>
            </a:p>
          </p:txBody>
        </p:sp>
      </p:grpSp>
      <p:sp>
        <p:nvSpPr>
          <p:cNvPr id="127" name="server_2" title="Icon of a server tower with a padlock on the lower right corner">
            <a:extLst>
              <a:ext uri="{FF2B5EF4-FFF2-40B4-BE49-F238E27FC236}">
                <a16:creationId xmlns:a16="http://schemas.microsoft.com/office/drawing/2014/main" id="{810F34DB-20BE-4F93-9CA3-DD84B002A3C5}"/>
              </a:ext>
            </a:extLst>
          </p:cNvPr>
          <p:cNvSpPr>
            <a:spLocks noChangeAspect="1" noEditPoints="1"/>
          </p:cNvSpPr>
          <p:nvPr/>
        </p:nvSpPr>
        <p:spPr bwMode="auto">
          <a:xfrm>
            <a:off x="4936140" y="4134469"/>
            <a:ext cx="310421" cy="385282"/>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solidFill>
            <a:schemeClr val="accent1"/>
          </a:solidFill>
          <a:ln w="12700" cap="sq" cmpd="sng">
            <a:solidFill>
              <a:schemeClr val="bg1"/>
            </a:solidFill>
            <a:prstDash val="solid"/>
            <a:miter lim="800000"/>
            <a:headEnd/>
            <a:tailEnd/>
          </a:ln>
          <a:extLst>
            <a:ext uri="{909E8E84-426E-40dd-AFC4-6F175D3DCCD1}">
              <a14:hiddenFill xmlns="" xmlns:a16="http://schemas.microsoft.com/office/drawing/2014/main" xmlns:p14="http://schemas.microsoft.com/office/powerpoint/2010/main" xmlns:mc="http://schemas.openxmlformats.org/markup-compatibility/2006" xmlns:a14="http://schemas.microsoft.com/office/drawing/2010/main">
                <a:solidFill>
                  <a:srgbClr val="FFFFFF"/>
                </a:solidFill>
              </a14:hiddenFill>
            </a:ext>
          </a:extLst>
        </p:spPr>
        <p:txBody>
          <a:bodyPr vert="horz" wrap="square" lIns="89642" tIns="44820" rIns="89642" bIns="44820" numCol="1" anchor="t" anchorCtr="0" compatLnSpc="1">
            <a:prstTxWarp prst="textNoShape">
              <a:avLst/>
            </a:prstTxWarp>
          </a:bodyPr>
          <a:lstStyle/>
          <a:p>
            <a:pPr defTabSz="914379"/>
            <a:endParaRPr lang="en-US" sz="882">
              <a:latin typeface="Segoe UI Semilight"/>
            </a:endParaRPr>
          </a:p>
        </p:txBody>
      </p:sp>
    </p:spTree>
    <p:extLst>
      <p:ext uri="{BB962C8B-B14F-4D97-AF65-F5344CB8AC3E}">
        <p14:creationId xmlns:p14="http://schemas.microsoft.com/office/powerpoint/2010/main" val="13773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25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nodeType="withEffect">
                                  <p:stCondLst>
                                    <p:cond delay="25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nodeType="withEffect">
                                  <p:stCondLst>
                                    <p:cond delay="250"/>
                                  </p:stCondLst>
                                  <p:childTnLst>
                                    <p:set>
                                      <p:cBhvr>
                                        <p:cTn id="15" dur="1" fill="hold">
                                          <p:stCondLst>
                                            <p:cond delay="0"/>
                                          </p:stCondLst>
                                        </p:cTn>
                                        <p:tgtEl>
                                          <p:spTgt spid="57"/>
                                        </p:tgtEl>
                                        <p:attrNameLst>
                                          <p:attrName>style.visibility</p:attrName>
                                        </p:attrNameLst>
                                      </p:cBhvr>
                                      <p:to>
                                        <p:strVal val="visible"/>
                                      </p:to>
                                    </p:set>
                                    <p:animEffect transition="in" filter="fade">
                                      <p:cBhvr>
                                        <p:cTn id="16" dur="500"/>
                                        <p:tgtEl>
                                          <p:spTgt spid="57"/>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wipe(left)">
                                      <p:cBhvr>
                                        <p:cTn id="20"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E34D5-ECDB-4CE7-9EE0-63A3E533AF1F}"/>
              </a:ext>
            </a:extLst>
          </p:cNvPr>
          <p:cNvGrpSpPr/>
          <p:nvPr/>
        </p:nvGrpSpPr>
        <p:grpSpPr>
          <a:xfrm>
            <a:off x="1948013" y="1788106"/>
            <a:ext cx="2830547" cy="651068"/>
            <a:chOff x="1947424" y="1787873"/>
            <a:chExt cx="2830948" cy="651160"/>
          </a:xfrm>
        </p:grpSpPr>
        <p:pic>
          <p:nvPicPr>
            <p:cNvPr id="9" name="Picture 8" descr="A picture containing object&#10;&#10;Description generated with very high confidence">
              <a:extLst>
                <a:ext uri="{FF2B5EF4-FFF2-40B4-BE49-F238E27FC236}">
                  <a16:creationId xmlns:a16="http://schemas.microsoft.com/office/drawing/2014/main" id="{102A405B-A2A7-41F0-9310-E2F85601308F}"/>
                </a:ext>
              </a:extLst>
            </p:cNvPr>
            <p:cNvPicPr>
              <a:picLocks noChangeAspect="1"/>
            </p:cNvPicPr>
            <p:nvPr/>
          </p:nvPicPr>
          <p:blipFill>
            <a:blip r:embed="rId3"/>
            <a:stretch>
              <a:fillRect/>
            </a:stretch>
          </p:blipFill>
          <p:spPr>
            <a:xfrm>
              <a:off x="1947424" y="1899033"/>
              <a:ext cx="540168" cy="540000"/>
            </a:xfrm>
            <a:prstGeom prst="rect">
              <a:avLst/>
            </a:prstGeom>
          </p:spPr>
        </p:pic>
        <p:sp>
          <p:nvSpPr>
            <p:cNvPr id="10" name="TextBox 9">
              <a:extLst>
                <a:ext uri="{FF2B5EF4-FFF2-40B4-BE49-F238E27FC236}">
                  <a16:creationId xmlns:a16="http://schemas.microsoft.com/office/drawing/2014/main" id="{91D153E0-6888-49D4-AA6B-939BC22A0DE8}"/>
                </a:ext>
              </a:extLst>
            </p:cNvPr>
            <p:cNvSpPr txBox="1"/>
            <p:nvPr/>
          </p:nvSpPr>
          <p:spPr>
            <a:xfrm>
              <a:off x="2834372" y="178787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00B294"/>
                  </a:solidFill>
                  <a:latin typeface="+mj-lt"/>
                </a:rPr>
                <a:t>Azure Boards</a:t>
              </a:r>
              <a:endParaRPr lang="en-US" sz="2000">
                <a:solidFill>
                  <a:srgbClr val="00B294"/>
                </a:solidFill>
                <a:latin typeface="+mj-lt"/>
                <a:cs typeface="Segoe UI"/>
              </a:endParaRPr>
            </a:p>
          </p:txBody>
        </p:sp>
      </p:grpSp>
      <p:grpSp>
        <p:nvGrpSpPr>
          <p:cNvPr id="31" name="Group 30">
            <a:extLst>
              <a:ext uri="{FF2B5EF4-FFF2-40B4-BE49-F238E27FC236}">
                <a16:creationId xmlns:a16="http://schemas.microsoft.com/office/drawing/2014/main" id="{15BA6F68-D776-4E62-879A-D2ACAA17D59F}"/>
              </a:ext>
            </a:extLst>
          </p:cNvPr>
          <p:cNvGrpSpPr/>
          <p:nvPr/>
        </p:nvGrpSpPr>
        <p:grpSpPr>
          <a:xfrm>
            <a:off x="1932989" y="2861425"/>
            <a:ext cx="2845571" cy="611913"/>
            <a:chOff x="1932397" y="2861343"/>
            <a:chExt cx="2845975" cy="612000"/>
          </a:xfrm>
        </p:grpSpPr>
        <p:pic>
          <p:nvPicPr>
            <p:cNvPr id="12" name="Picture 10" descr="A picture containing stop, sign, outdoor, sitting&#10;&#10;Description generated with very high confidence">
              <a:extLst>
                <a:ext uri="{FF2B5EF4-FFF2-40B4-BE49-F238E27FC236}">
                  <a16:creationId xmlns:a16="http://schemas.microsoft.com/office/drawing/2014/main" id="{08126A3D-C050-4DF7-BB75-D90BC4070F4E}"/>
                </a:ext>
              </a:extLst>
            </p:cNvPr>
            <p:cNvPicPr>
              <a:picLocks noChangeAspect="1"/>
            </p:cNvPicPr>
            <p:nvPr/>
          </p:nvPicPr>
          <p:blipFill>
            <a:blip r:embed="rId4"/>
            <a:stretch>
              <a:fillRect/>
            </a:stretch>
          </p:blipFill>
          <p:spPr>
            <a:xfrm>
              <a:off x="1932397" y="2897342"/>
              <a:ext cx="540165" cy="540000"/>
            </a:xfrm>
            <a:prstGeom prst="rect">
              <a:avLst/>
            </a:prstGeom>
          </p:spPr>
        </p:pic>
        <p:sp>
          <p:nvSpPr>
            <p:cNvPr id="13" name="TextBox 12">
              <a:extLst>
                <a:ext uri="{FF2B5EF4-FFF2-40B4-BE49-F238E27FC236}">
                  <a16:creationId xmlns:a16="http://schemas.microsoft.com/office/drawing/2014/main" id="{A6940E72-C5F8-4456-87ED-D7F018E4D6D9}"/>
                </a:ext>
              </a:extLst>
            </p:cNvPr>
            <p:cNvSpPr txBox="1"/>
            <p:nvPr/>
          </p:nvSpPr>
          <p:spPr>
            <a:xfrm>
              <a:off x="2834372" y="2861343"/>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D83B01"/>
                  </a:solidFill>
                  <a:latin typeface="+mj-lt"/>
                </a:rPr>
                <a:t>Azure </a:t>
              </a:r>
              <a:r>
                <a:rPr lang="en-US" sz="2000">
                  <a:solidFill>
                    <a:srgbClr val="D83B01"/>
                  </a:solidFill>
                  <a:latin typeface="+mj-lt"/>
                  <a:cs typeface="Segoe UI"/>
                </a:rPr>
                <a:t>Repos</a:t>
              </a:r>
            </a:p>
          </p:txBody>
        </p:sp>
      </p:grpSp>
      <p:grpSp>
        <p:nvGrpSpPr>
          <p:cNvPr id="32" name="Group 31">
            <a:extLst>
              <a:ext uri="{FF2B5EF4-FFF2-40B4-BE49-F238E27FC236}">
                <a16:creationId xmlns:a16="http://schemas.microsoft.com/office/drawing/2014/main" id="{4B4AE526-A316-4EEA-B901-D8A3440C54AD}"/>
              </a:ext>
            </a:extLst>
          </p:cNvPr>
          <p:cNvGrpSpPr/>
          <p:nvPr/>
        </p:nvGrpSpPr>
        <p:grpSpPr>
          <a:xfrm>
            <a:off x="1932989" y="3859591"/>
            <a:ext cx="2845571" cy="611913"/>
            <a:chOff x="1932397" y="3859652"/>
            <a:chExt cx="2845975" cy="612000"/>
          </a:xfrm>
        </p:grpSpPr>
        <p:pic>
          <p:nvPicPr>
            <p:cNvPr id="15" name="Picture 4" descr="A picture containing object&#10;&#10;Description generated with very high confidence">
              <a:extLst>
                <a:ext uri="{FF2B5EF4-FFF2-40B4-BE49-F238E27FC236}">
                  <a16:creationId xmlns:a16="http://schemas.microsoft.com/office/drawing/2014/main" id="{1C35E9E6-1499-4536-A352-8E05FE9DBC95}"/>
                </a:ext>
              </a:extLst>
            </p:cNvPr>
            <p:cNvPicPr>
              <a:picLocks noChangeAspect="1"/>
            </p:cNvPicPr>
            <p:nvPr/>
          </p:nvPicPr>
          <p:blipFill>
            <a:blip r:embed="rId5"/>
            <a:stretch>
              <a:fillRect/>
            </a:stretch>
          </p:blipFill>
          <p:spPr>
            <a:xfrm>
              <a:off x="1932397" y="3895651"/>
              <a:ext cx="529800" cy="540000"/>
            </a:xfrm>
            <a:prstGeom prst="rect">
              <a:avLst/>
            </a:prstGeom>
          </p:spPr>
        </p:pic>
        <p:sp>
          <p:nvSpPr>
            <p:cNvPr id="16" name="TextBox 15">
              <a:extLst>
                <a:ext uri="{FF2B5EF4-FFF2-40B4-BE49-F238E27FC236}">
                  <a16:creationId xmlns:a16="http://schemas.microsoft.com/office/drawing/2014/main" id="{8B69EF58-27E8-45D2-8FEA-675E512D3E40}"/>
                </a:ext>
              </a:extLst>
            </p:cNvPr>
            <p:cNvSpPr txBox="1"/>
            <p:nvPr/>
          </p:nvSpPr>
          <p:spPr>
            <a:xfrm>
              <a:off x="2834372" y="3859652"/>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2560E0"/>
                  </a:solidFill>
                  <a:latin typeface="+mj-lt"/>
                </a:rPr>
                <a:t>Azure Pipelines</a:t>
              </a:r>
              <a:endParaRPr lang="en-US" sz="2000">
                <a:solidFill>
                  <a:srgbClr val="2560E0"/>
                </a:solidFill>
                <a:latin typeface="+mj-lt"/>
                <a:cs typeface="Segoe UI"/>
              </a:endParaRPr>
            </a:p>
          </p:txBody>
        </p:sp>
      </p:grpSp>
      <p:grpSp>
        <p:nvGrpSpPr>
          <p:cNvPr id="34" name="Group 33">
            <a:extLst>
              <a:ext uri="{FF2B5EF4-FFF2-40B4-BE49-F238E27FC236}">
                <a16:creationId xmlns:a16="http://schemas.microsoft.com/office/drawing/2014/main" id="{26AAB15F-8C9A-47F5-9536-5B5B120FF2A3}"/>
              </a:ext>
            </a:extLst>
          </p:cNvPr>
          <p:cNvGrpSpPr/>
          <p:nvPr/>
        </p:nvGrpSpPr>
        <p:grpSpPr>
          <a:xfrm>
            <a:off x="1927806" y="5855927"/>
            <a:ext cx="2850753" cy="611913"/>
            <a:chOff x="1927214" y="5856271"/>
            <a:chExt cx="2851158" cy="612000"/>
          </a:xfrm>
        </p:grpSpPr>
        <p:pic>
          <p:nvPicPr>
            <p:cNvPr id="18" name="Picture 12">
              <a:extLst>
                <a:ext uri="{FF2B5EF4-FFF2-40B4-BE49-F238E27FC236}">
                  <a16:creationId xmlns:a16="http://schemas.microsoft.com/office/drawing/2014/main" id="{1AFFBDBA-2E5C-4F2A-8D7D-B34F39525C74}"/>
                </a:ext>
              </a:extLst>
            </p:cNvPr>
            <p:cNvPicPr>
              <a:picLocks noChangeAspect="1"/>
            </p:cNvPicPr>
            <p:nvPr/>
          </p:nvPicPr>
          <p:blipFill>
            <a:blip r:embed="rId6"/>
            <a:stretch>
              <a:fillRect/>
            </a:stretch>
          </p:blipFill>
          <p:spPr>
            <a:xfrm>
              <a:off x="1927214" y="5892271"/>
              <a:ext cx="540165" cy="540000"/>
            </a:xfrm>
            <a:prstGeom prst="rect">
              <a:avLst/>
            </a:prstGeom>
          </p:spPr>
        </p:pic>
        <p:sp>
          <p:nvSpPr>
            <p:cNvPr id="19" name="TextBox 18">
              <a:extLst>
                <a:ext uri="{FF2B5EF4-FFF2-40B4-BE49-F238E27FC236}">
                  <a16:creationId xmlns:a16="http://schemas.microsoft.com/office/drawing/2014/main" id="{2EEFC0B9-737F-42C8-A3E1-6FF0FED9EB6F}"/>
                </a:ext>
              </a:extLst>
            </p:cNvPr>
            <p:cNvSpPr txBox="1"/>
            <p:nvPr/>
          </p:nvSpPr>
          <p:spPr>
            <a:xfrm>
              <a:off x="2834372" y="5856271"/>
              <a:ext cx="1944000" cy="612000"/>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854CC7"/>
                  </a:solidFill>
                  <a:latin typeface="+mj-lt"/>
                </a:rPr>
                <a:t>Azure Test</a:t>
              </a:r>
              <a:r>
                <a:rPr lang="en-US" sz="2000">
                  <a:solidFill>
                    <a:srgbClr val="854CC7"/>
                  </a:solidFill>
                  <a:latin typeface="+mj-lt"/>
                  <a:cs typeface="Segoe UI"/>
                </a:rPr>
                <a:t> Plans</a:t>
              </a:r>
            </a:p>
          </p:txBody>
        </p:sp>
      </p:grpSp>
      <p:grpSp>
        <p:nvGrpSpPr>
          <p:cNvPr id="33" name="Group 32">
            <a:extLst>
              <a:ext uri="{FF2B5EF4-FFF2-40B4-BE49-F238E27FC236}">
                <a16:creationId xmlns:a16="http://schemas.microsoft.com/office/drawing/2014/main" id="{1B4BE1C7-9FE1-4888-B5BD-C7552893A2F7}"/>
              </a:ext>
            </a:extLst>
          </p:cNvPr>
          <p:cNvGrpSpPr/>
          <p:nvPr/>
        </p:nvGrpSpPr>
        <p:grpSpPr>
          <a:xfrm>
            <a:off x="1924548" y="4877523"/>
            <a:ext cx="2854012" cy="572383"/>
            <a:chOff x="1923955" y="4877728"/>
            <a:chExt cx="2854417" cy="572464"/>
          </a:xfrm>
        </p:grpSpPr>
        <p:pic>
          <p:nvPicPr>
            <p:cNvPr id="21" name="Picture 6">
              <a:extLst>
                <a:ext uri="{FF2B5EF4-FFF2-40B4-BE49-F238E27FC236}">
                  <a16:creationId xmlns:a16="http://schemas.microsoft.com/office/drawing/2014/main" id="{4A77637F-02EA-41F7-AF36-CD72544FA1D5}"/>
                </a:ext>
              </a:extLst>
            </p:cNvPr>
            <p:cNvPicPr>
              <a:picLocks noChangeAspect="1"/>
            </p:cNvPicPr>
            <p:nvPr/>
          </p:nvPicPr>
          <p:blipFill>
            <a:blip r:embed="rId7"/>
            <a:stretch>
              <a:fillRect/>
            </a:stretch>
          </p:blipFill>
          <p:spPr>
            <a:xfrm>
              <a:off x="1923955" y="4893960"/>
              <a:ext cx="540165" cy="540000"/>
            </a:xfrm>
            <a:prstGeom prst="rect">
              <a:avLst/>
            </a:prstGeom>
          </p:spPr>
        </p:pic>
        <p:sp>
          <p:nvSpPr>
            <p:cNvPr id="22" name="TextBox 21">
              <a:extLst>
                <a:ext uri="{FF2B5EF4-FFF2-40B4-BE49-F238E27FC236}">
                  <a16:creationId xmlns:a16="http://schemas.microsoft.com/office/drawing/2014/main" id="{8D969149-417E-4781-95B3-83FAB02470E1}"/>
                </a:ext>
              </a:extLst>
            </p:cNvPr>
            <p:cNvSpPr txBox="1"/>
            <p:nvPr/>
          </p:nvSpPr>
          <p:spPr>
            <a:xfrm>
              <a:off x="2834372" y="4877728"/>
              <a:ext cx="1944000" cy="572464"/>
            </a:xfrm>
            <a:prstGeom prst="rect">
              <a:avLst/>
            </a:prstGeom>
            <a:noFill/>
          </p:spPr>
          <p:txBody>
            <a:bodyPr rot="0" spcFirstLastPara="0" vertOverflow="overflow" horzOverflow="overflow" vert="horz" wrap="square" lIns="0" tIns="146284" rIns="0" bIns="146284" numCol="1" spcCol="0" rtlCol="0" fromWordArt="0" anchor="t" anchorCtr="0" forceAA="0" compatLnSpc="1">
              <a:prstTxWarp prst="textNoShape">
                <a:avLst/>
              </a:prstTxWarp>
              <a:noAutofit/>
            </a:bodyPr>
            <a:lstStyle/>
            <a:p>
              <a:r>
                <a:rPr lang="en-US" sz="2000">
                  <a:solidFill>
                    <a:srgbClr val="CB2E6D"/>
                  </a:solidFill>
                  <a:latin typeface="+mj-lt"/>
                </a:rPr>
                <a:t>Azure Artifacts</a:t>
              </a:r>
              <a:endParaRPr lang="en-US" sz="2000">
                <a:solidFill>
                  <a:srgbClr val="CB2E6D"/>
                </a:solidFill>
                <a:latin typeface="+mj-lt"/>
                <a:cs typeface="Segoe UI"/>
              </a:endParaRPr>
            </a:p>
          </p:txBody>
        </p:sp>
      </p:grpSp>
      <p:grpSp>
        <p:nvGrpSpPr>
          <p:cNvPr id="29" name="Group 28">
            <a:extLst>
              <a:ext uri="{FF2B5EF4-FFF2-40B4-BE49-F238E27FC236}">
                <a16:creationId xmlns:a16="http://schemas.microsoft.com/office/drawing/2014/main" id="{BCBFB7EE-27C7-4CA5-8846-F9A6CE32A523}"/>
              </a:ext>
            </a:extLst>
          </p:cNvPr>
          <p:cNvGrpSpPr/>
          <p:nvPr/>
        </p:nvGrpSpPr>
        <p:grpSpPr>
          <a:xfrm>
            <a:off x="778976" y="487"/>
            <a:ext cx="540088" cy="6857027"/>
            <a:chOff x="778222" y="0"/>
            <a:chExt cx="540165" cy="6858000"/>
          </a:xfrm>
          <a:solidFill>
            <a:schemeClr val="accent2"/>
          </a:solidFill>
        </p:grpSpPr>
        <p:sp>
          <p:nvSpPr>
            <p:cNvPr id="26" name="Rectangle 25">
              <a:extLst>
                <a:ext uri="{FF2B5EF4-FFF2-40B4-BE49-F238E27FC236}">
                  <a16:creationId xmlns:a16="http://schemas.microsoft.com/office/drawing/2014/main" id="{01B15ADD-2B85-4D8C-9628-B234C60D4857}"/>
                </a:ext>
              </a:extLst>
            </p:cNvPr>
            <p:cNvSpPr/>
            <p:nvPr/>
          </p:nvSpPr>
          <p:spPr bwMode="auto">
            <a:xfrm>
              <a:off x="778222" y="0"/>
              <a:ext cx="540165"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B182238E-5CE5-4BFB-9CA4-8FA5622E13B6}"/>
                </a:ext>
              </a:extLst>
            </p:cNvPr>
            <p:cNvCxnSpPr>
              <a:stCxn id="26" idx="0"/>
              <a:endCxn id="26" idx="2"/>
            </p:cNvCxnSpPr>
            <p:nvPr/>
          </p:nvCxnSpPr>
          <p:spPr>
            <a:xfrm>
              <a:off x="1048305" y="0"/>
              <a:ext cx="0" cy="6858000"/>
            </a:xfrm>
            <a:prstGeom prst="line">
              <a:avLst/>
            </a:prstGeom>
            <a:grpFill/>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0E785B4E-D15E-4A49-81B3-1ED5E1E44AE2}"/>
              </a:ext>
            </a:extLst>
          </p:cNvPr>
          <p:cNvSpPr/>
          <p:nvPr/>
        </p:nvSpPr>
        <p:spPr bwMode="auto">
          <a:xfrm>
            <a:off x="1698828"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solidFill>
                  <a:schemeClr val="accent2"/>
                </a:solidFill>
                <a:latin typeface="Segoe UI Semibold"/>
              </a:rPr>
              <a:t>Deliver</a:t>
            </a:r>
          </a:p>
        </p:txBody>
      </p:sp>
      <p:grpSp>
        <p:nvGrpSpPr>
          <p:cNvPr id="23" name="Group 22">
            <a:extLst>
              <a:ext uri="{FF2B5EF4-FFF2-40B4-BE49-F238E27FC236}">
                <a16:creationId xmlns:a16="http://schemas.microsoft.com/office/drawing/2014/main" id="{9C31A91F-C96E-4DDB-9218-D8EF4D3739AC}"/>
              </a:ext>
            </a:extLst>
          </p:cNvPr>
          <p:cNvGrpSpPr/>
          <p:nvPr/>
        </p:nvGrpSpPr>
        <p:grpSpPr>
          <a:xfrm>
            <a:off x="589797" y="503054"/>
            <a:ext cx="950538" cy="950538"/>
            <a:chOff x="9232487" y="4471318"/>
            <a:chExt cx="950673" cy="950673"/>
          </a:xfrm>
        </p:grpSpPr>
        <p:sp>
          <p:nvSpPr>
            <p:cNvPr id="24" name="Oval 23">
              <a:extLst>
                <a:ext uri="{FF2B5EF4-FFF2-40B4-BE49-F238E27FC236}">
                  <a16:creationId xmlns:a16="http://schemas.microsoft.com/office/drawing/2014/main" id="{366558DB-E2E9-4B61-A529-1CD314AFF12E}"/>
                </a:ext>
              </a:extLst>
            </p:cNvPr>
            <p:cNvSpPr/>
            <p:nvPr/>
          </p:nvSpPr>
          <p:spPr bwMode="auto">
            <a:xfrm>
              <a:off x="9232487" y="4471318"/>
              <a:ext cx="950673" cy="950673"/>
            </a:xfrm>
            <a:prstGeom prst="ellipse">
              <a:avLst/>
            </a:prstGeom>
            <a:solidFill>
              <a:schemeClr val="bg1"/>
            </a:solidFill>
            <a:ln w="10795" cap="flat" cmpd="sng" algn="ctr">
              <a:solidFill>
                <a:schemeClr val="tx2"/>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5" tIns="146204" rIns="182755" bIns="146204" numCol="1" spcCol="0" rtlCol="0" fromWordArt="0" anchor="t" anchorCtr="0" forceAA="0" compatLnSpc="1">
              <a:prstTxWarp prst="textNoShape">
                <a:avLst/>
              </a:prstTxWarp>
              <a:noAutofit/>
            </a:bodyPr>
            <a:lstStyle/>
            <a:p>
              <a:pPr defTabSz="931745" fontAlgn="base">
                <a:spcBef>
                  <a:spcPct val="0"/>
                </a:spcBef>
                <a:spcAft>
                  <a:spcPct val="0"/>
                </a:spcAft>
                <a:defRPr/>
              </a:pPr>
              <a:endParaRPr lang="en-US" sz="1764" err="1">
                <a:gradFill>
                  <a:gsLst>
                    <a:gs pos="0">
                      <a:srgbClr val="FFFFFF"/>
                    </a:gs>
                    <a:gs pos="100000">
                      <a:srgbClr val="FFFFFF"/>
                    </a:gs>
                  </a:gsLst>
                  <a:lin ang="5400000" scaled="0"/>
                </a:gradFill>
                <a:latin typeface="Segoe UI"/>
                <a:cs typeface="Segoe UI" pitchFamily="34" charset="0"/>
              </a:endParaRPr>
            </a:p>
          </p:txBody>
        </p:sp>
        <p:sp>
          <p:nvSpPr>
            <p:cNvPr id="25" name="rocket">
              <a:extLst>
                <a:ext uri="{FF2B5EF4-FFF2-40B4-BE49-F238E27FC236}">
                  <a16:creationId xmlns:a16="http://schemas.microsoft.com/office/drawing/2014/main" id="{8B30F975-F96D-4369-9646-95E660A24836}"/>
                </a:ext>
              </a:extLst>
            </p:cNvPr>
            <p:cNvSpPr>
              <a:spLocks noChangeAspect="1" noEditPoints="1"/>
            </p:cNvSpPr>
            <p:nvPr/>
          </p:nvSpPr>
          <p:spPr bwMode="auto">
            <a:xfrm>
              <a:off x="9529027" y="4771367"/>
              <a:ext cx="357592" cy="35057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57" tIns="44780" rIns="89557" bIns="44780" numCol="1" anchor="t" anchorCtr="0" compatLnSpc="1">
              <a:prstTxWarp prst="textNoShape">
                <a:avLst/>
              </a:prstTxWarp>
            </a:bodyPr>
            <a:lstStyle/>
            <a:p>
              <a:pPr defTabSz="913467">
                <a:defRPr/>
              </a:pPr>
              <a:endParaRPr lang="en-US" sz="1600">
                <a:gradFill>
                  <a:gsLst>
                    <a:gs pos="0">
                      <a:srgbClr val="505050"/>
                    </a:gs>
                    <a:gs pos="100000">
                      <a:srgbClr val="505050"/>
                    </a:gs>
                  </a:gsLst>
                </a:gradFill>
                <a:latin typeface="Segoe UI Semilight"/>
              </a:endParaRPr>
            </a:p>
          </p:txBody>
        </p:sp>
      </p:grpSp>
      <p:sp>
        <p:nvSpPr>
          <p:cNvPr id="27" name="Rectangle 26">
            <a:extLst>
              <a:ext uri="{FF2B5EF4-FFF2-40B4-BE49-F238E27FC236}">
                <a16:creationId xmlns:a16="http://schemas.microsoft.com/office/drawing/2014/main" id="{00B0EC26-139F-4071-B3D5-C7E481D8E39A}"/>
              </a:ext>
            </a:extLst>
          </p:cNvPr>
          <p:cNvSpPr/>
          <p:nvPr/>
        </p:nvSpPr>
        <p:spPr bwMode="auto">
          <a:xfrm>
            <a:off x="3311269" y="725421"/>
            <a:ext cx="2107870" cy="5058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755" tIns="146204" rIns="182755" bIns="146204" numCol="1" spcCol="0" rtlCol="0" fromWordArt="0" anchor="ctr" anchorCtr="0" forceAA="0" compatLnSpc="1">
            <a:prstTxWarp prst="textNoShape">
              <a:avLst/>
            </a:prstTxWarp>
            <a:noAutofit/>
          </a:bodyPr>
          <a:lstStyle/>
          <a:p>
            <a:pPr defTabSz="931745" fontAlgn="base">
              <a:spcBef>
                <a:spcPct val="0"/>
              </a:spcBef>
              <a:spcAft>
                <a:spcPct val="0"/>
              </a:spcAft>
              <a:defRPr/>
            </a:pPr>
            <a:r>
              <a:rPr lang="en-US" sz="3600" kern="0" dirty="0">
                <a:solidFill>
                  <a:schemeClr val="tx1"/>
                </a:solidFill>
                <a:latin typeface="Segoe UI Semibold"/>
              </a:rPr>
              <a:t>with Azure DevOps</a:t>
            </a:r>
          </a:p>
        </p:txBody>
      </p:sp>
    </p:spTree>
    <p:extLst>
      <p:ext uri="{BB962C8B-B14F-4D97-AF65-F5344CB8AC3E}">
        <p14:creationId xmlns:p14="http://schemas.microsoft.com/office/powerpoint/2010/main" val="1988603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2" presetClass="entr" presetSubtype="1" fill="hold" nodeType="withEffect">
                                  <p:stCondLst>
                                    <p:cond delay="0"/>
                                  </p:stCondLst>
                                  <p:childTnLst>
                                    <p:set>
                                      <p:cBhvr>
                                        <p:cTn id="8" dur="1" fill="hold">
                                          <p:stCondLst>
                                            <p:cond delay="0"/>
                                          </p:stCondLst>
                                        </p:cTn>
                                        <p:tgtEl>
                                          <p:spTgt spid="29"/>
                                        </p:tgtEl>
                                        <p:attrNameLst>
                                          <p:attrName>style.visibility</p:attrName>
                                        </p:attrNameLst>
                                      </p:cBhvr>
                                      <p:to>
                                        <p:strVal val="visible"/>
                                      </p:to>
                                    </p:set>
                                    <p:anim calcmode="lin" valueType="num">
                                      <p:cBhvr additive="base">
                                        <p:cTn id="9" dur="250" fill="hold"/>
                                        <p:tgtEl>
                                          <p:spTgt spid="29"/>
                                        </p:tgtEl>
                                        <p:attrNameLst>
                                          <p:attrName>ppt_x</p:attrName>
                                        </p:attrNameLst>
                                      </p:cBhvr>
                                      <p:tavLst>
                                        <p:tav tm="0">
                                          <p:val>
                                            <p:strVal val="#ppt_x"/>
                                          </p:val>
                                        </p:tav>
                                        <p:tav tm="100000">
                                          <p:val>
                                            <p:strVal val="#ppt_x"/>
                                          </p:val>
                                        </p:tav>
                                      </p:tavLst>
                                    </p:anim>
                                    <p:anim calcmode="lin" valueType="num">
                                      <p:cBhvr additive="base">
                                        <p:cTn id="10" dur="250" fill="hold"/>
                                        <p:tgtEl>
                                          <p:spTgt spid="29"/>
                                        </p:tgtEl>
                                        <p:attrNameLst>
                                          <p:attrName>ppt_y</p:attrName>
                                        </p:attrNameLst>
                                      </p:cBhvr>
                                      <p:tavLst>
                                        <p:tav tm="0">
                                          <p:val>
                                            <p:strVal val="0-#ppt_h/2"/>
                                          </p:val>
                                        </p:tav>
                                        <p:tav tm="100000">
                                          <p:val>
                                            <p:strVal val="#ppt_y"/>
                                          </p:val>
                                        </p:tav>
                                      </p:tavLst>
                                    </p:anim>
                                  </p:childTnLst>
                                </p:cTn>
                              </p:par>
                            </p:childTnLst>
                          </p:cTn>
                        </p:par>
                        <p:par>
                          <p:cTn id="11" fill="hold">
                            <p:stCondLst>
                              <p:cond delay="250"/>
                            </p:stCondLst>
                            <p:childTnLst>
                              <p:par>
                                <p:cTn id="12" presetID="10"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childTnLst>
                                </p:cTn>
                              </p:par>
                            </p:childTnLst>
                          </p:cTn>
                        </p:par>
                        <p:par>
                          <p:cTn id="15" fill="hold">
                            <p:stCondLst>
                              <p:cond delay="750"/>
                            </p:stCondLst>
                            <p:childTnLst>
                              <p:par>
                                <p:cTn id="16" presetID="10" presetClass="entr" presetSubtype="0"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1250"/>
                            </p:stCondLst>
                            <p:childTnLst>
                              <p:par>
                                <p:cTn id="20" presetID="10" presetClass="entr" presetSubtype="0" fill="hold" nodeType="after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par>
                          <p:cTn id="23" fill="hold">
                            <p:stCondLst>
                              <p:cond delay="1750"/>
                            </p:stCondLst>
                            <p:childTnLst>
                              <p:par>
                                <p:cTn id="24" presetID="10" presetClass="entr" presetSubtype="0" fill="hold" nodeType="after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2250"/>
                            </p:stCondLst>
                            <p:childTnLst>
                              <p:par>
                                <p:cTn id="28" presetID="10" presetClass="entr" presetSubtype="0" fill="hold"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233686-D5EF-4E62-A4C2-97C68C2DE699}"/>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What is GitHub </a:t>
            </a:r>
          </a:p>
        </p:txBody>
      </p:sp>
      <p:sp>
        <p:nvSpPr>
          <p:cNvPr id="5" name="Text Placeholder 4">
            <a:extLst>
              <a:ext uri="{FF2B5EF4-FFF2-40B4-BE49-F238E27FC236}">
                <a16:creationId xmlns:a16="http://schemas.microsoft.com/office/drawing/2014/main" id="{F3457FFB-861E-4387-BA7A-95015FCF1A8B}"/>
              </a:ext>
            </a:extLst>
          </p:cNvPr>
          <p:cNvSpPr>
            <a:spLocks noGrp="1"/>
          </p:cNvSpPr>
          <p:nvPr>
            <p:ph sz="quarter" idx="10"/>
          </p:nvPr>
        </p:nvSpPr>
        <p:spPr>
          <a:xfrm>
            <a:off x="584200" y="1435100"/>
            <a:ext cx="11018838" cy="3311676"/>
          </a:xfrm>
        </p:spPr>
        <p:txBody>
          <a:bodyPr/>
          <a:lstStyle/>
          <a:p>
            <a:r>
              <a:rPr lang="en-US" dirty="0"/>
              <a:t>A development platform that enables to</a:t>
            </a:r>
          </a:p>
          <a:p>
            <a:pPr lvl="1"/>
            <a:r>
              <a:rPr lang="en-US" dirty="0"/>
              <a:t>Host code</a:t>
            </a:r>
          </a:p>
          <a:p>
            <a:pPr lvl="1"/>
            <a:r>
              <a:rPr lang="en-US" dirty="0"/>
              <a:t>Review code</a:t>
            </a:r>
          </a:p>
          <a:p>
            <a:pPr lvl="1"/>
            <a:r>
              <a:rPr lang="en-US" dirty="0"/>
              <a:t>Manage projects</a:t>
            </a:r>
          </a:p>
          <a:p>
            <a:pPr lvl="1"/>
            <a:r>
              <a:rPr lang="en-US" dirty="0"/>
              <a:t>Build software</a:t>
            </a:r>
          </a:p>
          <a:p>
            <a:pPr lvl="1"/>
            <a:r>
              <a:rPr lang="en-US" dirty="0"/>
              <a:t>Provides DevOps features</a:t>
            </a:r>
          </a:p>
          <a:p>
            <a:r>
              <a:rPr lang="en-US" dirty="0"/>
              <a:t>Use Git as its core technology</a:t>
            </a:r>
          </a:p>
          <a:p>
            <a:endParaRPr lang="en-US" dirty="0"/>
          </a:p>
        </p:txBody>
      </p:sp>
    </p:spTree>
    <p:extLst>
      <p:ext uri="{BB962C8B-B14F-4D97-AF65-F5344CB8AC3E}">
        <p14:creationId xmlns:p14="http://schemas.microsoft.com/office/powerpoint/2010/main" val="294544283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999E33-5C81-4921-96F3-39F8A53F565A}"/>
              </a:ext>
            </a:extLst>
          </p:cNvPr>
          <p:cNvSpPr>
            <a:spLocks noGrp="1"/>
          </p:cNvSpPr>
          <p:nvPr>
            <p:ph type="title"/>
          </p:nvPr>
        </p:nvSpPr>
        <p:spPr/>
        <p:txBody>
          <a:bodyPr/>
          <a:lstStyle/>
          <a:p>
            <a:r>
              <a:rPr lang="en-US" dirty="0">
                <a:solidFill>
                  <a:srgbClr val="0078D4"/>
                </a:solidFill>
                <a:latin typeface="Segoe UI Light" panose="020B0502040204020203" pitchFamily="34" charset="0"/>
                <a:cs typeface="Segoe UI Light" panose="020B0502040204020203" pitchFamily="34" charset="0"/>
              </a:rPr>
              <a:t>Key features of GitHub </a:t>
            </a:r>
          </a:p>
        </p:txBody>
      </p:sp>
      <p:sp>
        <p:nvSpPr>
          <p:cNvPr id="2" name="Text Placeholder 1">
            <a:extLst>
              <a:ext uri="{FF2B5EF4-FFF2-40B4-BE49-F238E27FC236}">
                <a16:creationId xmlns:a16="http://schemas.microsoft.com/office/drawing/2014/main" id="{6685A7B3-E0D9-4669-9840-A155D618C0F2}"/>
              </a:ext>
            </a:extLst>
          </p:cNvPr>
          <p:cNvSpPr>
            <a:spLocks noGrp="1"/>
          </p:cNvSpPr>
          <p:nvPr>
            <p:ph sz="quarter" idx="10"/>
          </p:nvPr>
        </p:nvSpPr>
        <p:spPr/>
        <p:txBody>
          <a:bodyPr/>
          <a:lstStyle/>
          <a:p>
            <a:r>
              <a:rPr lang="en-US" dirty="0"/>
              <a:t>Issues</a:t>
            </a:r>
          </a:p>
          <a:p>
            <a:r>
              <a:rPr lang="en-US" dirty="0"/>
              <a:t>Pull requests</a:t>
            </a:r>
          </a:p>
          <a:p>
            <a:r>
              <a:rPr lang="en-US" dirty="0"/>
              <a:t>Notifications</a:t>
            </a:r>
          </a:p>
          <a:p>
            <a:r>
              <a:rPr lang="en-US" dirty="0"/>
              <a:t>Labels</a:t>
            </a:r>
          </a:p>
          <a:p>
            <a:r>
              <a:rPr lang="en-US" dirty="0"/>
              <a:t>Branches</a:t>
            </a:r>
          </a:p>
          <a:p>
            <a:r>
              <a:rPr lang="en-US" dirty="0"/>
              <a:t>Cloning and Forking</a:t>
            </a:r>
          </a:p>
          <a:p>
            <a:r>
              <a:rPr lang="en-US" dirty="0"/>
              <a:t>Actions</a:t>
            </a:r>
          </a:p>
          <a:p>
            <a:pPr marL="0" indent="0">
              <a:buNone/>
            </a:pPr>
            <a:endParaRPr lang="en-US" dirty="0"/>
          </a:p>
        </p:txBody>
      </p:sp>
    </p:spTree>
    <p:extLst>
      <p:ext uri="{BB962C8B-B14F-4D97-AF65-F5344CB8AC3E}">
        <p14:creationId xmlns:p14="http://schemas.microsoft.com/office/powerpoint/2010/main" val="5446456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3FD0-1AA5-3956-030B-FDFB8FA9D1C3}"/>
              </a:ext>
            </a:extLst>
          </p:cNvPr>
          <p:cNvSpPr>
            <a:spLocks noGrp="1"/>
          </p:cNvSpPr>
          <p:nvPr>
            <p:ph type="title"/>
          </p:nvPr>
        </p:nvSpPr>
        <p:spPr/>
        <p:txBody>
          <a:bodyPr/>
          <a:lstStyle/>
          <a:p>
            <a:r>
              <a:rPr lang="en-US" sz="3600" b="0" dirty="0">
                <a:gradFill>
                  <a:gsLst>
                    <a:gs pos="1250">
                      <a:srgbClr val="1A1A1A"/>
                    </a:gs>
                    <a:gs pos="100000">
                      <a:srgbClr val="1A1A1A"/>
                    </a:gs>
                  </a:gsLst>
                  <a:lin ang="5400000" scaled="0"/>
                </a:gradFill>
              </a:rPr>
              <a:t>Containerized workflow pipeline </a:t>
            </a:r>
            <a:endParaRPr lang="en-US" dirty="0"/>
          </a:p>
        </p:txBody>
      </p:sp>
      <p:grpSp>
        <p:nvGrpSpPr>
          <p:cNvPr id="3" name="Group 2">
            <a:extLst>
              <a:ext uri="{FF2B5EF4-FFF2-40B4-BE49-F238E27FC236}">
                <a16:creationId xmlns:a16="http://schemas.microsoft.com/office/drawing/2014/main" id="{EB19623F-93D4-C8FA-70A8-17DE0538EA17}"/>
              </a:ext>
            </a:extLst>
          </p:cNvPr>
          <p:cNvGrpSpPr/>
          <p:nvPr/>
        </p:nvGrpSpPr>
        <p:grpSpPr>
          <a:xfrm>
            <a:off x="905332" y="4380851"/>
            <a:ext cx="1951002" cy="1619911"/>
            <a:chOff x="878880" y="2491401"/>
            <a:chExt cx="1951279" cy="1620140"/>
          </a:xfrm>
        </p:grpSpPr>
        <p:sp>
          <p:nvSpPr>
            <p:cNvPr id="4" name="Rectangle: Rounded Corners 3">
              <a:extLst>
                <a:ext uri="{FF2B5EF4-FFF2-40B4-BE49-F238E27FC236}">
                  <a16:creationId xmlns:a16="http://schemas.microsoft.com/office/drawing/2014/main" id="{86522531-7594-0548-1E7E-AFAC69F6ADB3}"/>
                </a:ext>
              </a:extLst>
            </p:cNvPr>
            <p:cNvSpPr/>
            <p:nvPr/>
          </p:nvSpPr>
          <p:spPr bwMode="auto">
            <a:xfrm>
              <a:off x="878880" y="2850801"/>
              <a:ext cx="1951279" cy="1260740"/>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 name="Title 1">
              <a:extLst>
                <a:ext uri="{FF2B5EF4-FFF2-40B4-BE49-F238E27FC236}">
                  <a16:creationId xmlns:a16="http://schemas.microsoft.com/office/drawing/2014/main" id="{8E5AD9A8-2BEB-EA7F-A3E3-AAE6D5B1FB54}"/>
                </a:ext>
              </a:extLst>
            </p:cNvPr>
            <p:cNvSpPr txBox="1">
              <a:spLocks/>
            </p:cNvSpPr>
            <p:nvPr/>
          </p:nvSpPr>
          <p:spPr>
            <a:xfrm>
              <a:off x="878880" y="2491401"/>
              <a:ext cx="745963" cy="30782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Developer Workstation</a:t>
              </a:r>
            </a:p>
          </p:txBody>
        </p:sp>
        <p:grpSp>
          <p:nvGrpSpPr>
            <p:cNvPr id="6" name="Group 5">
              <a:extLst>
                <a:ext uri="{FF2B5EF4-FFF2-40B4-BE49-F238E27FC236}">
                  <a16:creationId xmlns:a16="http://schemas.microsoft.com/office/drawing/2014/main" id="{93A39498-F3E2-C146-16E5-5DD531839F22}"/>
                </a:ext>
              </a:extLst>
            </p:cNvPr>
            <p:cNvGrpSpPr/>
            <p:nvPr/>
          </p:nvGrpSpPr>
          <p:grpSpPr>
            <a:xfrm>
              <a:off x="1037074" y="3065768"/>
              <a:ext cx="1634891" cy="830838"/>
              <a:chOff x="1019964" y="3079678"/>
              <a:chExt cx="1634891" cy="830838"/>
            </a:xfrm>
          </p:grpSpPr>
          <p:grpSp>
            <p:nvGrpSpPr>
              <p:cNvPr id="7" name="Group 6">
                <a:extLst>
                  <a:ext uri="{FF2B5EF4-FFF2-40B4-BE49-F238E27FC236}">
                    <a16:creationId xmlns:a16="http://schemas.microsoft.com/office/drawing/2014/main" id="{48942E38-1237-B371-EAE6-F052E4E2AB4A}"/>
                  </a:ext>
                </a:extLst>
              </p:cNvPr>
              <p:cNvGrpSpPr/>
              <p:nvPr/>
            </p:nvGrpSpPr>
            <p:grpSpPr>
              <a:xfrm>
                <a:off x="1590949" y="3558085"/>
                <a:ext cx="528081" cy="166685"/>
                <a:chOff x="5304203" y="3756536"/>
                <a:chExt cx="528081" cy="166685"/>
              </a:xfrm>
            </p:grpSpPr>
            <p:cxnSp>
              <p:nvCxnSpPr>
                <p:cNvPr id="28" name="Straight Arrow Connector 27">
                  <a:extLst>
                    <a:ext uri="{FF2B5EF4-FFF2-40B4-BE49-F238E27FC236}">
                      <a16:creationId xmlns:a16="http://schemas.microsoft.com/office/drawing/2014/main" id="{F8F66960-ED68-D009-7642-301DCC8E3B44}"/>
                    </a:ext>
                  </a:extLst>
                </p:cNvPr>
                <p:cNvCxnSpPr>
                  <a:cxnSpLocks/>
                </p:cNvCxnSpPr>
                <p:nvPr/>
              </p:nvCxnSpPr>
              <p:spPr>
                <a:xfrm>
                  <a:off x="5304203" y="3756536"/>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78B95AE-1EDD-0E25-05AF-F3DA12EE5F9E}"/>
                    </a:ext>
                  </a:extLst>
                </p:cNvPr>
                <p:cNvCxnSpPr>
                  <a:cxnSpLocks/>
                </p:cNvCxnSpPr>
                <p:nvPr/>
              </p:nvCxnSpPr>
              <p:spPr>
                <a:xfrm flipH="1">
                  <a:off x="5310361" y="3923221"/>
                  <a:ext cx="521923" cy="0"/>
                </a:xfrm>
                <a:prstGeom prst="straightConnector1">
                  <a:avLst/>
                </a:prstGeom>
                <a:ln w="12700">
                  <a:solidFill>
                    <a:srgbClr val="3C3C4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8" name="Title 1">
                <a:extLst>
                  <a:ext uri="{FF2B5EF4-FFF2-40B4-BE49-F238E27FC236}">
                    <a16:creationId xmlns:a16="http://schemas.microsoft.com/office/drawing/2014/main" id="{3BD91D94-3FA5-514D-725D-25C3E25C41A8}"/>
                  </a:ext>
                </a:extLst>
              </p:cNvPr>
              <p:cNvSpPr txBox="1">
                <a:spLocks/>
              </p:cNvSpPr>
              <p:nvPr/>
            </p:nvSpPr>
            <p:spPr>
              <a:xfrm>
                <a:off x="1634250" y="3372344"/>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rgbClr val="000000"/>
                    </a:solidFill>
                    <a:latin typeface="Segoe UI"/>
                    <a:cs typeface="Segoe UI Semibold" panose="020B0702040204020203" pitchFamily="34" charset="0"/>
                  </a:rPr>
                  <a:t>Test</a:t>
                </a:r>
              </a:p>
            </p:txBody>
          </p:sp>
          <p:sp>
            <p:nvSpPr>
              <p:cNvPr id="9" name="Title 1">
                <a:extLst>
                  <a:ext uri="{FF2B5EF4-FFF2-40B4-BE49-F238E27FC236}">
                    <a16:creationId xmlns:a16="http://schemas.microsoft.com/office/drawing/2014/main" id="{78E8A8CF-9F38-E07F-165D-C22B7DC748C7}"/>
                  </a:ext>
                </a:extLst>
              </p:cNvPr>
              <p:cNvSpPr txBox="1">
                <a:spLocks/>
              </p:cNvSpPr>
              <p:nvPr/>
            </p:nvSpPr>
            <p:spPr>
              <a:xfrm>
                <a:off x="1634250" y="3756631"/>
                <a:ext cx="440540" cy="153885"/>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rgbClr val="000000"/>
                    </a:solidFill>
                    <a:latin typeface="Segoe UI"/>
                    <a:cs typeface="Segoe UI Semibold" panose="020B0702040204020203" pitchFamily="34" charset="0"/>
                  </a:rPr>
                  <a:t>Debug</a:t>
                </a:r>
              </a:p>
            </p:txBody>
          </p:sp>
          <p:sp>
            <p:nvSpPr>
              <p:cNvPr id="10" name="Title 1">
                <a:extLst>
                  <a:ext uri="{FF2B5EF4-FFF2-40B4-BE49-F238E27FC236}">
                    <a16:creationId xmlns:a16="http://schemas.microsoft.com/office/drawing/2014/main" id="{78DF688B-42C9-C36D-5B15-64F1213C2298}"/>
                  </a:ext>
                </a:extLst>
              </p:cNvPr>
              <p:cNvSpPr txBox="1">
                <a:spLocks/>
              </p:cNvSpPr>
              <p:nvPr/>
            </p:nvSpPr>
            <p:spPr>
              <a:xfrm>
                <a:off x="1019964" y="3202741"/>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dirty="0" err="1">
                    <a:solidFill>
                      <a:srgbClr val="000000"/>
                    </a:solidFill>
                    <a:latin typeface="Segoe UI Semibold" panose="020B0702040204020203" pitchFamily="34" charset="0"/>
                    <a:cs typeface="Segoe UI Semibold" panose="020B0702040204020203" pitchFamily="34" charset="0"/>
                  </a:rPr>
                  <a:t>VSCode</a:t>
                </a:r>
                <a:endParaRPr lang="en-US" sz="800" spc="0" dirty="0">
                  <a:solidFill>
                    <a:srgbClr val="000000"/>
                  </a:solidFill>
                  <a:latin typeface="Segoe UI Semibold" panose="020B0702040204020203" pitchFamily="34" charset="0"/>
                  <a:cs typeface="Segoe UI Semibold" panose="020B0702040204020203" pitchFamily="34" charset="0"/>
                </a:endParaRPr>
              </a:p>
            </p:txBody>
          </p:sp>
          <p:sp>
            <p:nvSpPr>
              <p:cNvPr id="11" name="Title 1">
                <a:extLst>
                  <a:ext uri="{FF2B5EF4-FFF2-40B4-BE49-F238E27FC236}">
                    <a16:creationId xmlns:a16="http://schemas.microsoft.com/office/drawing/2014/main" id="{07DD4D03-630B-559D-CDB7-42750A999A3E}"/>
                  </a:ext>
                </a:extLst>
              </p:cNvPr>
              <p:cNvSpPr txBox="1">
                <a:spLocks/>
              </p:cNvSpPr>
              <p:nvPr/>
            </p:nvSpPr>
            <p:spPr>
              <a:xfrm>
                <a:off x="2121266" y="3079678"/>
                <a:ext cx="533589" cy="24619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dirty="0">
                    <a:solidFill>
                      <a:srgbClr val="000000"/>
                    </a:solidFill>
                    <a:latin typeface="Segoe UI Semibold" panose="020B0702040204020203" pitchFamily="34" charset="0"/>
                    <a:cs typeface="Segoe UI Semibold" panose="020B0702040204020203" pitchFamily="34" charset="0"/>
                  </a:rPr>
                  <a:t>AKS Dev cluster</a:t>
                </a:r>
              </a:p>
            </p:txBody>
          </p:sp>
          <p:grpSp>
            <p:nvGrpSpPr>
              <p:cNvPr id="12" name="Group 11">
                <a:extLst>
                  <a:ext uri="{FF2B5EF4-FFF2-40B4-BE49-F238E27FC236}">
                    <a16:creationId xmlns:a16="http://schemas.microsoft.com/office/drawing/2014/main" id="{3A9B9FE6-5075-F4C6-BE87-4BA49B959D1D}"/>
                  </a:ext>
                </a:extLst>
              </p:cNvPr>
              <p:cNvGrpSpPr/>
              <p:nvPr/>
            </p:nvGrpSpPr>
            <p:grpSpPr>
              <a:xfrm>
                <a:off x="1054184" y="3372344"/>
                <a:ext cx="533589" cy="533589"/>
                <a:chOff x="1054184" y="3372344"/>
                <a:chExt cx="533589" cy="533589"/>
              </a:xfrm>
            </p:grpSpPr>
            <p:sp>
              <p:nvSpPr>
                <p:cNvPr id="26" name="Rectangle: Rounded Corners 25">
                  <a:extLst>
                    <a:ext uri="{FF2B5EF4-FFF2-40B4-BE49-F238E27FC236}">
                      <a16:creationId xmlns:a16="http://schemas.microsoft.com/office/drawing/2014/main" id="{9A256A3D-7DCB-28E6-9986-7C2BFA8E5E63}"/>
                    </a:ext>
                  </a:extLst>
                </p:cNvPr>
                <p:cNvSpPr/>
                <p:nvPr/>
              </p:nvSpPr>
              <p:spPr bwMode="auto">
                <a:xfrm>
                  <a:off x="1054184"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27" name="Graphic 26">
                  <a:extLst>
                    <a:ext uri="{FF2B5EF4-FFF2-40B4-BE49-F238E27FC236}">
                      <a16:creationId xmlns:a16="http://schemas.microsoft.com/office/drawing/2014/main" id="{979C698C-B47F-08C4-A8B5-5BBBD4F553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51814" y="3469974"/>
                  <a:ext cx="338328" cy="338328"/>
                </a:xfrm>
                <a:prstGeom prst="rect">
                  <a:avLst/>
                </a:prstGeom>
              </p:spPr>
            </p:pic>
          </p:grpSp>
          <p:grpSp>
            <p:nvGrpSpPr>
              <p:cNvPr id="13" name="Group 12">
                <a:extLst>
                  <a:ext uri="{FF2B5EF4-FFF2-40B4-BE49-F238E27FC236}">
                    <a16:creationId xmlns:a16="http://schemas.microsoft.com/office/drawing/2014/main" id="{0552F1CF-4E4F-2ACC-C311-F7B23897CB90}"/>
                  </a:ext>
                </a:extLst>
              </p:cNvPr>
              <p:cNvGrpSpPr/>
              <p:nvPr/>
            </p:nvGrpSpPr>
            <p:grpSpPr>
              <a:xfrm>
                <a:off x="2121266" y="3372344"/>
                <a:ext cx="533589" cy="533589"/>
                <a:chOff x="2121266" y="3372344"/>
                <a:chExt cx="533589" cy="533589"/>
              </a:xfrm>
            </p:grpSpPr>
            <p:sp>
              <p:nvSpPr>
                <p:cNvPr id="14" name="Rectangle: Rounded Corners 13">
                  <a:extLst>
                    <a:ext uri="{FF2B5EF4-FFF2-40B4-BE49-F238E27FC236}">
                      <a16:creationId xmlns:a16="http://schemas.microsoft.com/office/drawing/2014/main" id="{F8899780-2866-F431-645E-D09C74F48D66}"/>
                    </a:ext>
                  </a:extLst>
                </p:cNvPr>
                <p:cNvSpPr/>
                <p:nvPr/>
              </p:nvSpPr>
              <p:spPr bwMode="auto">
                <a:xfrm>
                  <a:off x="2121266" y="33723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5" name="Group 14">
                  <a:extLst>
                    <a:ext uri="{FF2B5EF4-FFF2-40B4-BE49-F238E27FC236}">
                      <a16:creationId xmlns:a16="http://schemas.microsoft.com/office/drawing/2014/main" id="{1C80C409-FCCA-41FD-C216-77477607B580}"/>
                    </a:ext>
                  </a:extLst>
                </p:cNvPr>
                <p:cNvGrpSpPr/>
                <p:nvPr/>
              </p:nvGrpSpPr>
              <p:grpSpPr>
                <a:xfrm>
                  <a:off x="2210352" y="3471248"/>
                  <a:ext cx="355417" cy="335781"/>
                  <a:chOff x="3172902" y="4132385"/>
                  <a:chExt cx="355417" cy="335781"/>
                </a:xfrm>
              </p:grpSpPr>
              <p:grpSp>
                <p:nvGrpSpPr>
                  <p:cNvPr id="16" name="Group 15">
                    <a:extLst>
                      <a:ext uri="{FF2B5EF4-FFF2-40B4-BE49-F238E27FC236}">
                        <a16:creationId xmlns:a16="http://schemas.microsoft.com/office/drawing/2014/main" id="{FF82F414-A2AB-F4AB-7230-6F504878BABD}"/>
                      </a:ext>
                    </a:extLst>
                  </p:cNvPr>
                  <p:cNvGrpSpPr/>
                  <p:nvPr/>
                </p:nvGrpSpPr>
                <p:grpSpPr>
                  <a:xfrm>
                    <a:off x="3234030" y="4132385"/>
                    <a:ext cx="233160" cy="110531"/>
                    <a:chOff x="3234867" y="4132385"/>
                    <a:chExt cx="233160" cy="110531"/>
                  </a:xfrm>
                </p:grpSpPr>
                <p:sp>
                  <p:nvSpPr>
                    <p:cNvPr id="24" name="Freeform: Shape 23">
                      <a:extLst>
                        <a:ext uri="{FF2B5EF4-FFF2-40B4-BE49-F238E27FC236}">
                          <a16:creationId xmlns:a16="http://schemas.microsoft.com/office/drawing/2014/main" id="{36794777-7020-B568-B25B-057FBCEFC60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342B0705-9B0B-4550-943D-2205B2ED3309}"/>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grpSp>
              <p:grpSp>
                <p:nvGrpSpPr>
                  <p:cNvPr id="17" name="Group 16">
                    <a:extLst>
                      <a:ext uri="{FF2B5EF4-FFF2-40B4-BE49-F238E27FC236}">
                        <a16:creationId xmlns:a16="http://schemas.microsoft.com/office/drawing/2014/main" id="{34312DB9-9B22-B879-808E-0D46D5D72D0E}"/>
                      </a:ext>
                    </a:extLst>
                  </p:cNvPr>
                  <p:cNvGrpSpPr/>
                  <p:nvPr/>
                </p:nvGrpSpPr>
                <p:grpSpPr>
                  <a:xfrm>
                    <a:off x="3172902" y="4245008"/>
                    <a:ext cx="355417" cy="110533"/>
                    <a:chOff x="3172902" y="4244588"/>
                    <a:chExt cx="355417" cy="110533"/>
                  </a:xfrm>
                </p:grpSpPr>
                <p:sp>
                  <p:nvSpPr>
                    <p:cNvPr id="21" name="Freeform: Shape 20">
                      <a:extLst>
                        <a:ext uri="{FF2B5EF4-FFF2-40B4-BE49-F238E27FC236}">
                          <a16:creationId xmlns:a16="http://schemas.microsoft.com/office/drawing/2014/main" id="{B0140C58-0E79-6FCD-982D-315EF19720D8}"/>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211A77A5-D014-FD66-89EA-7A73206F7B0E}"/>
                        </a:ext>
                      </a:extLst>
                    </p:cNvPr>
                    <p:cNvSpPr/>
                    <p:nvPr/>
                  </p:nvSpPr>
                  <p:spPr>
                    <a:xfrm>
                      <a:off x="3300182" y="4244588"/>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81B82E41-F2A4-325F-A81C-9E423AE79904}"/>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grpSp>
              <p:grpSp>
                <p:nvGrpSpPr>
                  <p:cNvPr id="18" name="Group 17">
                    <a:extLst>
                      <a:ext uri="{FF2B5EF4-FFF2-40B4-BE49-F238E27FC236}">
                        <a16:creationId xmlns:a16="http://schemas.microsoft.com/office/drawing/2014/main" id="{99592E3E-2C25-9158-17F7-B826A37D1BA3}"/>
                      </a:ext>
                    </a:extLst>
                  </p:cNvPr>
                  <p:cNvGrpSpPr/>
                  <p:nvPr/>
                </p:nvGrpSpPr>
                <p:grpSpPr>
                  <a:xfrm>
                    <a:off x="3234030" y="4357635"/>
                    <a:ext cx="233160" cy="110531"/>
                    <a:chOff x="3234867" y="4132385"/>
                    <a:chExt cx="233160" cy="110531"/>
                  </a:xfrm>
                </p:grpSpPr>
                <p:sp>
                  <p:nvSpPr>
                    <p:cNvPr id="19" name="Freeform: Shape 18">
                      <a:extLst>
                        <a:ext uri="{FF2B5EF4-FFF2-40B4-BE49-F238E27FC236}">
                          <a16:creationId xmlns:a16="http://schemas.microsoft.com/office/drawing/2014/main" id="{941A230C-3B6C-C8C8-96D7-B751144A45BB}"/>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7A0C56FE-69F7-992D-254B-0BE177E58A6B}"/>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6350" cap="rnd">
                      <a:solidFill>
                        <a:srgbClr val="0078D4"/>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grpSp>
      </p:grpSp>
      <p:cxnSp>
        <p:nvCxnSpPr>
          <p:cNvPr id="31" name="Straight Arrow Connector 30">
            <a:extLst>
              <a:ext uri="{FF2B5EF4-FFF2-40B4-BE49-F238E27FC236}">
                <a16:creationId xmlns:a16="http://schemas.microsoft.com/office/drawing/2014/main" id="{B7B753DC-7C48-6A6B-B605-09712606FC83}"/>
              </a:ext>
            </a:extLst>
          </p:cNvPr>
          <p:cNvCxnSpPr>
            <a:cxnSpLocks/>
            <a:stCxn id="4" idx="0"/>
          </p:cNvCxnSpPr>
          <p:nvPr/>
        </p:nvCxnSpPr>
        <p:spPr>
          <a:xfrm flipV="1">
            <a:off x="1880833" y="2971800"/>
            <a:ext cx="0" cy="17684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itle 1">
            <a:extLst>
              <a:ext uri="{FF2B5EF4-FFF2-40B4-BE49-F238E27FC236}">
                <a16:creationId xmlns:a16="http://schemas.microsoft.com/office/drawing/2014/main" id="{531219FD-F198-F175-FA83-7F1556832692}"/>
              </a:ext>
            </a:extLst>
          </p:cNvPr>
          <p:cNvSpPr txBox="1">
            <a:spLocks/>
          </p:cNvSpPr>
          <p:nvPr/>
        </p:nvSpPr>
        <p:spPr>
          <a:xfrm>
            <a:off x="1640565" y="1816785"/>
            <a:ext cx="8228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Source </a:t>
            </a:r>
            <a:br>
              <a:rPr lang="en-US" sz="1000" spc="0" dirty="0">
                <a:solidFill>
                  <a:srgbClr val="000000"/>
                </a:solidFill>
                <a:latin typeface="Segoe UI Semibold" panose="020B0702040204020203" pitchFamily="34" charset="0"/>
                <a:cs typeface="Segoe UI Semibold" panose="020B0702040204020203" pitchFamily="34" charset="0"/>
              </a:rPr>
            </a:br>
            <a:r>
              <a:rPr lang="en-US" sz="1000" spc="0" dirty="0">
                <a:solidFill>
                  <a:srgbClr val="000000"/>
                </a:solidFill>
                <a:latin typeface="Segoe UI Semibold" panose="020B0702040204020203" pitchFamily="34" charset="0"/>
                <a:cs typeface="Segoe UI Semibold" panose="020B0702040204020203" pitchFamily="34" charset="0"/>
              </a:rPr>
              <a:t>code control</a:t>
            </a:r>
          </a:p>
        </p:txBody>
      </p:sp>
      <p:grpSp>
        <p:nvGrpSpPr>
          <p:cNvPr id="33" name="Group 32">
            <a:extLst>
              <a:ext uri="{FF2B5EF4-FFF2-40B4-BE49-F238E27FC236}">
                <a16:creationId xmlns:a16="http://schemas.microsoft.com/office/drawing/2014/main" id="{465A792E-33B8-D469-3125-8BE29634C60A}"/>
              </a:ext>
            </a:extLst>
          </p:cNvPr>
          <p:cNvGrpSpPr/>
          <p:nvPr/>
        </p:nvGrpSpPr>
        <p:grpSpPr>
          <a:xfrm>
            <a:off x="1313439" y="1980736"/>
            <a:ext cx="989847" cy="988971"/>
            <a:chOff x="3477756" y="3046927"/>
            <a:chExt cx="989988" cy="989111"/>
          </a:xfrm>
        </p:grpSpPr>
        <p:sp>
          <p:nvSpPr>
            <p:cNvPr id="38" name="Rectangle: Rounded Corners 37">
              <a:extLst>
                <a:ext uri="{FF2B5EF4-FFF2-40B4-BE49-F238E27FC236}">
                  <a16:creationId xmlns:a16="http://schemas.microsoft.com/office/drawing/2014/main" id="{94450528-DD7A-1291-4CB6-D631395AFDF3}"/>
                </a:ext>
              </a:extLst>
            </p:cNvPr>
            <p:cNvSpPr/>
            <p:nvPr/>
          </p:nvSpPr>
          <p:spPr bwMode="auto">
            <a:xfrm>
              <a:off x="3644784" y="3213078"/>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35" name="Group 34">
              <a:extLst>
                <a:ext uri="{FF2B5EF4-FFF2-40B4-BE49-F238E27FC236}">
                  <a16:creationId xmlns:a16="http://schemas.microsoft.com/office/drawing/2014/main" id="{B0ACEAFA-E4C0-4B7D-E94A-02F668C8478E}"/>
                </a:ext>
              </a:extLst>
            </p:cNvPr>
            <p:cNvGrpSpPr/>
            <p:nvPr/>
          </p:nvGrpSpPr>
          <p:grpSpPr>
            <a:xfrm>
              <a:off x="3477756" y="3046927"/>
              <a:ext cx="329609" cy="329609"/>
              <a:chOff x="5688419" y="3487479"/>
              <a:chExt cx="329609" cy="329609"/>
            </a:xfrm>
          </p:grpSpPr>
          <p:sp>
            <p:nvSpPr>
              <p:cNvPr id="36" name="Oval 35">
                <a:extLst>
                  <a:ext uri="{FF2B5EF4-FFF2-40B4-BE49-F238E27FC236}">
                    <a16:creationId xmlns:a16="http://schemas.microsoft.com/office/drawing/2014/main" id="{ECE21AAC-EA75-512E-A000-A2C47A40C879}"/>
                  </a:ext>
                </a:extLst>
              </p:cNvPr>
              <p:cNvSpPr/>
              <p:nvPr/>
            </p:nvSpPr>
            <p:spPr bwMode="auto">
              <a:xfrm>
                <a:off x="5688419" y="3487479"/>
                <a:ext cx="329609" cy="3296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7" name="Picture 36">
                <a:extLst>
                  <a:ext uri="{FF2B5EF4-FFF2-40B4-BE49-F238E27FC236}">
                    <a16:creationId xmlns:a16="http://schemas.microsoft.com/office/drawing/2014/main" id="{FE944065-6011-64F5-11E9-B8474DA720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721490" y="3520550"/>
                <a:ext cx="263467" cy="263467"/>
              </a:xfrm>
              <a:prstGeom prst="rect">
                <a:avLst/>
              </a:prstGeom>
            </p:spPr>
          </p:pic>
        </p:grpSp>
      </p:grpSp>
      <p:pic>
        <p:nvPicPr>
          <p:cNvPr id="40" name="Picture 10" descr="https://wiki.jenkins-ci.org/download/attachments/2916393/logo-title.png?version=1&amp;modificationDate=1302753947000">
            <a:extLst>
              <a:ext uri="{FF2B5EF4-FFF2-40B4-BE49-F238E27FC236}">
                <a16:creationId xmlns:a16="http://schemas.microsoft.com/office/drawing/2014/main" id="{A432637F-D938-2F33-BD8A-156011C583D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2203"/>
          <a:stretch/>
        </p:blipFill>
        <p:spPr bwMode="auto">
          <a:xfrm>
            <a:off x="2158723" y="2786373"/>
            <a:ext cx="311567" cy="36048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a:extLst>
              <a:ext uri="{FF2B5EF4-FFF2-40B4-BE49-F238E27FC236}">
                <a16:creationId xmlns:a16="http://schemas.microsoft.com/office/drawing/2014/main" id="{B583B536-B5E7-2A38-FA6E-3E354D3339C4}"/>
              </a:ext>
            </a:extLst>
          </p:cNvPr>
          <p:cNvPicPr>
            <a:picLocks noChangeAspect="1"/>
          </p:cNvPicPr>
          <p:nvPr/>
        </p:nvPicPr>
        <p:blipFill>
          <a:blip r:embed="rId7"/>
          <a:stretch>
            <a:fillRect/>
          </a:stretch>
        </p:blipFill>
        <p:spPr>
          <a:xfrm>
            <a:off x="1309911" y="2789696"/>
            <a:ext cx="321321" cy="319276"/>
          </a:xfrm>
          <a:prstGeom prst="rect">
            <a:avLst/>
          </a:prstGeom>
        </p:spPr>
      </p:pic>
      <p:cxnSp>
        <p:nvCxnSpPr>
          <p:cNvPr id="44" name="Straight Arrow Connector 43">
            <a:extLst>
              <a:ext uri="{FF2B5EF4-FFF2-40B4-BE49-F238E27FC236}">
                <a16:creationId xmlns:a16="http://schemas.microsoft.com/office/drawing/2014/main" id="{B92518BE-AF6A-807D-5C88-9C84601E18E0}"/>
              </a:ext>
            </a:extLst>
          </p:cNvPr>
          <p:cNvCxnSpPr>
            <a:cxnSpLocks/>
            <a:stCxn id="38" idx="3"/>
          </p:cNvCxnSpPr>
          <p:nvPr/>
        </p:nvCxnSpPr>
        <p:spPr>
          <a:xfrm>
            <a:off x="2303286" y="2558285"/>
            <a:ext cx="8875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079DBE3D-C53C-AA0F-9B12-7A4D531C673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57820" y="2290424"/>
            <a:ext cx="489174" cy="489174"/>
          </a:xfrm>
          <a:prstGeom prst="rect">
            <a:avLst/>
          </a:prstGeom>
        </p:spPr>
      </p:pic>
      <p:sp>
        <p:nvSpPr>
          <p:cNvPr id="54" name="Rectangle: Rounded Corners 53">
            <a:extLst>
              <a:ext uri="{FF2B5EF4-FFF2-40B4-BE49-F238E27FC236}">
                <a16:creationId xmlns:a16="http://schemas.microsoft.com/office/drawing/2014/main" id="{00B807BC-6C89-F9D0-E73B-20F00CBF1ECA}"/>
              </a:ext>
            </a:extLst>
          </p:cNvPr>
          <p:cNvSpPr/>
          <p:nvPr/>
        </p:nvSpPr>
        <p:spPr bwMode="auto">
          <a:xfrm>
            <a:off x="3201463" y="2147200"/>
            <a:ext cx="822843" cy="82284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9" name="Rectangle: Rounded Corners 58">
            <a:extLst>
              <a:ext uri="{FF2B5EF4-FFF2-40B4-BE49-F238E27FC236}">
                <a16:creationId xmlns:a16="http://schemas.microsoft.com/office/drawing/2014/main" id="{89D4F382-CA2F-4994-00DB-DB49946F82EC}"/>
              </a:ext>
            </a:extLst>
          </p:cNvPr>
          <p:cNvSpPr/>
          <p:nvPr/>
        </p:nvSpPr>
        <p:spPr bwMode="auto">
          <a:xfrm>
            <a:off x="4922483" y="2146863"/>
            <a:ext cx="822843" cy="82284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61" name="Straight Arrow Connector 60">
            <a:extLst>
              <a:ext uri="{FF2B5EF4-FFF2-40B4-BE49-F238E27FC236}">
                <a16:creationId xmlns:a16="http://schemas.microsoft.com/office/drawing/2014/main" id="{AF7ECA0A-7A56-7B7F-48FB-B3DAABE4C148}"/>
              </a:ext>
            </a:extLst>
          </p:cNvPr>
          <p:cNvCxnSpPr>
            <a:cxnSpLocks/>
          </p:cNvCxnSpPr>
          <p:nvPr/>
        </p:nvCxnSpPr>
        <p:spPr>
          <a:xfrm>
            <a:off x="4024306" y="2524433"/>
            <a:ext cx="8875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0BBBA29A-44D1-82C8-DED9-876A3B8B8F1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2823" y="3551924"/>
            <a:ext cx="956176" cy="828927"/>
          </a:xfrm>
          <a:prstGeom prst="rect">
            <a:avLst/>
          </a:prstGeom>
        </p:spPr>
      </p:pic>
      <p:sp>
        <p:nvSpPr>
          <p:cNvPr id="78" name="TextBox 77">
            <a:extLst>
              <a:ext uri="{FF2B5EF4-FFF2-40B4-BE49-F238E27FC236}">
                <a16:creationId xmlns:a16="http://schemas.microsoft.com/office/drawing/2014/main" id="{CE382DDD-C961-F260-527B-34C2FE205009}"/>
              </a:ext>
            </a:extLst>
          </p:cNvPr>
          <p:cNvSpPr txBox="1"/>
          <p:nvPr/>
        </p:nvSpPr>
        <p:spPr>
          <a:xfrm>
            <a:off x="1533615" y="4377380"/>
            <a:ext cx="6762750" cy="307777"/>
          </a:xfrm>
          <a:prstGeom prst="rect">
            <a:avLst/>
          </a:prstGeom>
          <a:noFill/>
        </p:spPr>
        <p:txBody>
          <a:bodyPr wrap="square">
            <a:spAutoFit/>
          </a:bodyPr>
          <a:lstStyle/>
          <a:p>
            <a:pPr algn="ctr"/>
            <a:r>
              <a:rPr lang="en-US" sz="1400" dirty="0">
                <a:solidFill>
                  <a:schemeClr val="accent2"/>
                </a:solidFill>
              </a:rPr>
              <a:t>Azure Container Registry</a:t>
            </a:r>
          </a:p>
        </p:txBody>
      </p:sp>
      <p:pic>
        <p:nvPicPr>
          <p:cNvPr id="80" name="Graphic 79">
            <a:extLst>
              <a:ext uri="{FF2B5EF4-FFF2-40B4-BE49-F238E27FC236}">
                <a16:creationId xmlns:a16="http://schemas.microsoft.com/office/drawing/2014/main" id="{F3B017E9-06E5-82F2-D2E5-8DBE4552CE8E}"/>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75540" y="2357724"/>
            <a:ext cx="448116" cy="448116"/>
          </a:xfrm>
          <a:prstGeom prst="rect">
            <a:avLst/>
          </a:prstGeom>
        </p:spPr>
      </p:pic>
      <p:pic>
        <p:nvPicPr>
          <p:cNvPr id="82" name="Graphic 81">
            <a:extLst>
              <a:ext uri="{FF2B5EF4-FFF2-40B4-BE49-F238E27FC236}">
                <a16:creationId xmlns:a16="http://schemas.microsoft.com/office/drawing/2014/main" id="{F4D20CD4-3A6E-1194-6CB3-326D91DE7D5B}"/>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96560" y="2346059"/>
            <a:ext cx="448116" cy="448116"/>
          </a:xfrm>
          <a:prstGeom prst="rect">
            <a:avLst/>
          </a:prstGeom>
        </p:spPr>
      </p:pic>
      <p:sp>
        <p:nvSpPr>
          <p:cNvPr id="83" name="Title 1">
            <a:extLst>
              <a:ext uri="{FF2B5EF4-FFF2-40B4-BE49-F238E27FC236}">
                <a16:creationId xmlns:a16="http://schemas.microsoft.com/office/drawing/2014/main" id="{8D06888E-D669-2138-5DF7-0D6ABDD83872}"/>
              </a:ext>
            </a:extLst>
          </p:cNvPr>
          <p:cNvSpPr txBox="1">
            <a:spLocks/>
          </p:cNvSpPr>
          <p:nvPr/>
        </p:nvSpPr>
        <p:spPr>
          <a:xfrm>
            <a:off x="4909196" y="1967174"/>
            <a:ext cx="8228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CD, Deploy</a:t>
            </a:r>
          </a:p>
        </p:txBody>
      </p:sp>
      <p:sp>
        <p:nvSpPr>
          <p:cNvPr id="86" name="Title 1">
            <a:extLst>
              <a:ext uri="{FF2B5EF4-FFF2-40B4-BE49-F238E27FC236}">
                <a16:creationId xmlns:a16="http://schemas.microsoft.com/office/drawing/2014/main" id="{ACA46833-3056-EDF1-880D-B39EE86536CE}"/>
              </a:ext>
            </a:extLst>
          </p:cNvPr>
          <p:cNvSpPr txBox="1">
            <a:spLocks/>
          </p:cNvSpPr>
          <p:nvPr/>
        </p:nvSpPr>
        <p:spPr>
          <a:xfrm>
            <a:off x="3201463" y="1666122"/>
            <a:ext cx="822844" cy="461665"/>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Build/CI,</a:t>
            </a:r>
          </a:p>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Integrate,</a:t>
            </a:r>
          </a:p>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Test</a:t>
            </a:r>
          </a:p>
        </p:txBody>
      </p:sp>
      <p:sp>
        <p:nvSpPr>
          <p:cNvPr id="90" name="Rectangle: Rounded Corners 89">
            <a:extLst>
              <a:ext uri="{FF2B5EF4-FFF2-40B4-BE49-F238E27FC236}">
                <a16:creationId xmlns:a16="http://schemas.microsoft.com/office/drawing/2014/main" id="{4BA34484-A001-8C17-9687-535289754A67}"/>
              </a:ext>
            </a:extLst>
          </p:cNvPr>
          <p:cNvSpPr/>
          <p:nvPr/>
        </p:nvSpPr>
        <p:spPr bwMode="auto">
          <a:xfrm>
            <a:off x="6643503" y="2148230"/>
            <a:ext cx="4386447" cy="82284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92" name="Straight Arrow Connector 91">
            <a:extLst>
              <a:ext uri="{FF2B5EF4-FFF2-40B4-BE49-F238E27FC236}">
                <a16:creationId xmlns:a16="http://schemas.microsoft.com/office/drawing/2014/main" id="{D1889983-5ED0-A921-051E-336C6B401BCD}"/>
              </a:ext>
            </a:extLst>
          </p:cNvPr>
          <p:cNvCxnSpPr>
            <a:cxnSpLocks/>
          </p:cNvCxnSpPr>
          <p:nvPr/>
        </p:nvCxnSpPr>
        <p:spPr>
          <a:xfrm>
            <a:off x="5745326" y="2525800"/>
            <a:ext cx="8875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8" name="Graphic 27">
            <a:extLst>
              <a:ext uri="{FF2B5EF4-FFF2-40B4-BE49-F238E27FC236}">
                <a16:creationId xmlns:a16="http://schemas.microsoft.com/office/drawing/2014/main" id="{8B84C6CF-5839-4929-AA2D-46E7833E4A8D}"/>
              </a:ext>
            </a:extLst>
          </p:cNvPr>
          <p:cNvSpPr/>
          <p:nvPr/>
        </p:nvSpPr>
        <p:spPr>
          <a:xfrm>
            <a:off x="6835906" y="2295499"/>
            <a:ext cx="675575" cy="525572"/>
          </a:xfrm>
          <a:custGeom>
            <a:avLst/>
            <a:gdLst>
              <a:gd name="connsiteX0" fmla="*/ 800982 w 944903"/>
              <a:gd name="connsiteY0" fmla="*/ 232647 h 698098"/>
              <a:gd name="connsiteX1" fmla="*/ 800982 w 944903"/>
              <a:gd name="connsiteY1" fmla="*/ 463989 h 698098"/>
              <a:gd name="connsiteX2" fmla="*/ 943776 w 944903"/>
              <a:gd name="connsiteY2" fmla="*/ 409710 h 698098"/>
              <a:gd name="connsiteX3" fmla="*/ 943776 w 944903"/>
              <a:gd name="connsiteY3" fmla="*/ 284052 h 698098"/>
              <a:gd name="connsiteX4" fmla="*/ 743865 w 944903"/>
              <a:gd name="connsiteY4" fmla="*/ 432557 h 698098"/>
              <a:gd name="connsiteX5" fmla="*/ 735297 w 944903"/>
              <a:gd name="connsiteY5" fmla="*/ 429701 h 698098"/>
              <a:gd name="connsiteX6" fmla="*/ 735297 w 944903"/>
              <a:gd name="connsiteY6" fmla="*/ 266917 h 698098"/>
              <a:gd name="connsiteX7" fmla="*/ 743865 w 944903"/>
              <a:gd name="connsiteY7" fmla="*/ 264061 h 698098"/>
              <a:gd name="connsiteX8" fmla="*/ 752433 w 944903"/>
              <a:gd name="connsiteY8" fmla="*/ 261205 h 698098"/>
              <a:gd name="connsiteX9" fmla="*/ 763856 w 944903"/>
              <a:gd name="connsiteY9" fmla="*/ 258349 h 698098"/>
              <a:gd name="connsiteX10" fmla="*/ 763856 w 944903"/>
              <a:gd name="connsiteY10" fmla="*/ 438269 h 698098"/>
              <a:gd name="connsiteX11" fmla="*/ 752433 w 944903"/>
              <a:gd name="connsiteY11" fmla="*/ 432557 h 698098"/>
              <a:gd name="connsiteX12" fmla="*/ 709595 w 944903"/>
              <a:gd name="connsiteY12" fmla="*/ 421133 h 698098"/>
              <a:gd name="connsiteX13" fmla="*/ 701027 w 944903"/>
              <a:gd name="connsiteY13" fmla="*/ 418278 h 698098"/>
              <a:gd name="connsiteX14" fmla="*/ 701027 w 944903"/>
              <a:gd name="connsiteY14" fmla="*/ 278340 h 698098"/>
              <a:gd name="connsiteX15" fmla="*/ 723944 w 944903"/>
              <a:gd name="connsiteY15" fmla="*/ 272629 h 698098"/>
              <a:gd name="connsiteX16" fmla="*/ 723944 w 944903"/>
              <a:gd name="connsiteY16" fmla="*/ 426845 h 698098"/>
              <a:gd name="connsiteX17" fmla="*/ 715289 w 944903"/>
              <a:gd name="connsiteY17" fmla="*/ 423989 h 698098"/>
              <a:gd name="connsiteX18" fmla="*/ 681036 w 944903"/>
              <a:gd name="connsiteY18" fmla="*/ 409710 h 698098"/>
              <a:gd name="connsiteX19" fmla="*/ 675324 w 944903"/>
              <a:gd name="connsiteY19" fmla="*/ 409710 h 698098"/>
              <a:gd name="connsiteX20" fmla="*/ 675324 w 944903"/>
              <a:gd name="connsiteY20" fmla="*/ 284052 h 698098"/>
              <a:gd name="connsiteX21" fmla="*/ 692459 w 944903"/>
              <a:gd name="connsiteY21" fmla="*/ 278340 h 698098"/>
              <a:gd name="connsiteX22" fmla="*/ 692459 w 944903"/>
              <a:gd name="connsiteY22" fmla="*/ 415422 h 698098"/>
              <a:gd name="connsiteX23" fmla="*/ 669613 w 944903"/>
              <a:gd name="connsiteY23" fmla="*/ 269773 h 698098"/>
              <a:gd name="connsiteX24" fmla="*/ 669613 w 944903"/>
              <a:gd name="connsiteY24" fmla="*/ 421133 h 698098"/>
              <a:gd name="connsiteX25" fmla="*/ 778135 w 944903"/>
              <a:gd name="connsiteY25" fmla="*/ 463989 h 698098"/>
              <a:gd name="connsiteX26" fmla="*/ 778135 w 944903"/>
              <a:gd name="connsiteY26" fmla="*/ 232647 h 698098"/>
              <a:gd name="connsiteX27" fmla="*/ 626775 w 944903"/>
              <a:gd name="connsiteY27" fmla="*/ 1322 h 698098"/>
              <a:gd name="connsiteX28" fmla="*/ 626775 w 944903"/>
              <a:gd name="connsiteY28" fmla="*/ 235503 h 698098"/>
              <a:gd name="connsiteX29" fmla="*/ 772424 w 944903"/>
              <a:gd name="connsiteY29" fmla="*/ 178385 h 698098"/>
              <a:gd name="connsiteX30" fmla="*/ 772424 w 944903"/>
              <a:gd name="connsiteY30" fmla="*/ 49872 h 698098"/>
              <a:gd name="connsiteX31" fmla="*/ 626775 w 944903"/>
              <a:gd name="connsiteY31" fmla="*/ 463989 h 698098"/>
              <a:gd name="connsiteX32" fmla="*/ 626775 w 944903"/>
              <a:gd name="connsiteY32" fmla="*/ 698169 h 698098"/>
              <a:gd name="connsiteX33" fmla="*/ 772424 w 944903"/>
              <a:gd name="connsiteY33" fmla="*/ 641052 h 698098"/>
              <a:gd name="connsiteX34" fmla="*/ 772424 w 944903"/>
              <a:gd name="connsiteY34" fmla="*/ 515394 h 698098"/>
              <a:gd name="connsiteX35" fmla="*/ 569657 w 944903"/>
              <a:gd name="connsiteY35" fmla="*/ 198376 h 698098"/>
              <a:gd name="connsiteX36" fmla="*/ 561090 w 944903"/>
              <a:gd name="connsiteY36" fmla="*/ 195521 h 698098"/>
              <a:gd name="connsiteX37" fmla="*/ 561090 w 944903"/>
              <a:gd name="connsiteY37" fmla="*/ 35592 h 698098"/>
              <a:gd name="connsiteX38" fmla="*/ 569657 w 944903"/>
              <a:gd name="connsiteY38" fmla="*/ 32737 h 698098"/>
              <a:gd name="connsiteX39" fmla="*/ 578225 w 944903"/>
              <a:gd name="connsiteY39" fmla="*/ 29881 h 698098"/>
              <a:gd name="connsiteX40" fmla="*/ 589648 w 944903"/>
              <a:gd name="connsiteY40" fmla="*/ 27025 h 698098"/>
              <a:gd name="connsiteX41" fmla="*/ 589648 w 944903"/>
              <a:gd name="connsiteY41" fmla="*/ 206944 h 698098"/>
              <a:gd name="connsiteX42" fmla="*/ 578225 w 944903"/>
              <a:gd name="connsiteY42" fmla="*/ 204053 h 698098"/>
              <a:gd name="connsiteX43" fmla="*/ 535475 w 944903"/>
              <a:gd name="connsiteY43" fmla="*/ 189809 h 698098"/>
              <a:gd name="connsiteX44" fmla="*/ 526907 w 944903"/>
              <a:gd name="connsiteY44" fmla="*/ 186953 h 698098"/>
              <a:gd name="connsiteX45" fmla="*/ 526907 w 944903"/>
              <a:gd name="connsiteY45" fmla="*/ 44160 h 698098"/>
              <a:gd name="connsiteX46" fmla="*/ 549825 w 944903"/>
              <a:gd name="connsiteY46" fmla="*/ 38448 h 698098"/>
              <a:gd name="connsiteX47" fmla="*/ 549825 w 944903"/>
              <a:gd name="connsiteY47" fmla="*/ 192665 h 698098"/>
              <a:gd name="connsiteX48" fmla="*/ 541257 w 944903"/>
              <a:gd name="connsiteY48" fmla="*/ 189809 h 698098"/>
              <a:gd name="connsiteX49" fmla="*/ 506916 w 944903"/>
              <a:gd name="connsiteY49" fmla="*/ 181241 h 698098"/>
              <a:gd name="connsiteX50" fmla="*/ 501205 w 944903"/>
              <a:gd name="connsiteY50" fmla="*/ 178385 h 698098"/>
              <a:gd name="connsiteX51" fmla="*/ 501205 w 944903"/>
              <a:gd name="connsiteY51" fmla="*/ 52728 h 698098"/>
              <a:gd name="connsiteX52" fmla="*/ 518340 w 944903"/>
              <a:gd name="connsiteY52" fmla="*/ 47016 h 698098"/>
              <a:gd name="connsiteX53" fmla="*/ 518340 w 944903"/>
              <a:gd name="connsiteY53" fmla="*/ 184097 h 698098"/>
              <a:gd name="connsiteX54" fmla="*/ 495493 w 944903"/>
              <a:gd name="connsiteY54" fmla="*/ 38448 h 698098"/>
              <a:gd name="connsiteX55" fmla="*/ 495493 w 944903"/>
              <a:gd name="connsiteY55" fmla="*/ 189809 h 698098"/>
              <a:gd name="connsiteX56" fmla="*/ 604016 w 944903"/>
              <a:gd name="connsiteY56" fmla="*/ 232647 h 698098"/>
              <a:gd name="connsiteX57" fmla="*/ 604016 w 944903"/>
              <a:gd name="connsiteY57" fmla="*/ 1322 h 698098"/>
              <a:gd name="connsiteX58" fmla="*/ 569745 w 944903"/>
              <a:gd name="connsiteY58" fmla="*/ 663899 h 698098"/>
              <a:gd name="connsiteX59" fmla="*/ 561178 w 944903"/>
              <a:gd name="connsiteY59" fmla="*/ 661043 h 698098"/>
              <a:gd name="connsiteX60" fmla="*/ 561178 w 944903"/>
              <a:gd name="connsiteY60" fmla="*/ 501115 h 698098"/>
              <a:gd name="connsiteX61" fmla="*/ 569745 w 944903"/>
              <a:gd name="connsiteY61" fmla="*/ 498259 h 698098"/>
              <a:gd name="connsiteX62" fmla="*/ 578313 w 944903"/>
              <a:gd name="connsiteY62" fmla="*/ 495403 h 698098"/>
              <a:gd name="connsiteX63" fmla="*/ 589736 w 944903"/>
              <a:gd name="connsiteY63" fmla="*/ 492548 h 698098"/>
              <a:gd name="connsiteX64" fmla="*/ 589736 w 944903"/>
              <a:gd name="connsiteY64" fmla="*/ 672467 h 698098"/>
              <a:gd name="connsiteX65" fmla="*/ 578313 w 944903"/>
              <a:gd name="connsiteY65" fmla="*/ 669611 h 698098"/>
              <a:gd name="connsiteX66" fmla="*/ 535475 w 944903"/>
              <a:gd name="connsiteY66" fmla="*/ 652476 h 698098"/>
              <a:gd name="connsiteX67" fmla="*/ 526907 w 944903"/>
              <a:gd name="connsiteY67" fmla="*/ 649620 h 698098"/>
              <a:gd name="connsiteX68" fmla="*/ 526907 w 944903"/>
              <a:gd name="connsiteY68" fmla="*/ 506827 h 698098"/>
              <a:gd name="connsiteX69" fmla="*/ 549825 w 944903"/>
              <a:gd name="connsiteY69" fmla="*/ 501115 h 698098"/>
              <a:gd name="connsiteX70" fmla="*/ 549825 w 944903"/>
              <a:gd name="connsiteY70" fmla="*/ 655349 h 698098"/>
              <a:gd name="connsiteX71" fmla="*/ 541257 w 944903"/>
              <a:gd name="connsiteY71" fmla="*/ 652493 h 698098"/>
              <a:gd name="connsiteX72" fmla="*/ 506916 w 944903"/>
              <a:gd name="connsiteY72" fmla="*/ 643908 h 698098"/>
              <a:gd name="connsiteX73" fmla="*/ 501205 w 944903"/>
              <a:gd name="connsiteY73" fmla="*/ 641052 h 698098"/>
              <a:gd name="connsiteX74" fmla="*/ 501205 w 944903"/>
              <a:gd name="connsiteY74" fmla="*/ 515394 h 698098"/>
              <a:gd name="connsiteX75" fmla="*/ 518340 w 944903"/>
              <a:gd name="connsiteY75" fmla="*/ 509683 h 698098"/>
              <a:gd name="connsiteX76" fmla="*/ 518340 w 944903"/>
              <a:gd name="connsiteY76" fmla="*/ 646764 h 698098"/>
              <a:gd name="connsiteX77" fmla="*/ 495493 w 944903"/>
              <a:gd name="connsiteY77" fmla="*/ 503971 h 698098"/>
              <a:gd name="connsiteX78" fmla="*/ 495493 w 944903"/>
              <a:gd name="connsiteY78" fmla="*/ 655349 h 698098"/>
              <a:gd name="connsiteX79" fmla="*/ 604016 w 944903"/>
              <a:gd name="connsiteY79" fmla="*/ 695331 h 698098"/>
              <a:gd name="connsiteX80" fmla="*/ 604016 w 944903"/>
              <a:gd name="connsiteY80" fmla="*/ 463989 h 698098"/>
              <a:gd name="connsiteX81" fmla="*/ 469702 w 944903"/>
              <a:gd name="connsiteY81" fmla="*/ 232647 h 698098"/>
              <a:gd name="connsiteX82" fmla="*/ 469702 w 944903"/>
              <a:gd name="connsiteY82" fmla="*/ 463989 h 698098"/>
              <a:gd name="connsiteX83" fmla="*/ 612495 w 944903"/>
              <a:gd name="connsiteY83" fmla="*/ 409710 h 698098"/>
              <a:gd name="connsiteX84" fmla="*/ 612495 w 944903"/>
              <a:gd name="connsiteY84" fmla="*/ 284052 h 698098"/>
              <a:gd name="connsiteX85" fmla="*/ 412567 w 944903"/>
              <a:gd name="connsiteY85" fmla="*/ 432557 h 698098"/>
              <a:gd name="connsiteX86" fmla="*/ 403999 w 944903"/>
              <a:gd name="connsiteY86" fmla="*/ 429701 h 698098"/>
              <a:gd name="connsiteX87" fmla="*/ 403999 w 944903"/>
              <a:gd name="connsiteY87" fmla="*/ 266917 h 698098"/>
              <a:gd name="connsiteX88" fmla="*/ 412567 w 944903"/>
              <a:gd name="connsiteY88" fmla="*/ 264061 h 698098"/>
              <a:gd name="connsiteX89" fmla="*/ 421135 w 944903"/>
              <a:gd name="connsiteY89" fmla="*/ 261205 h 698098"/>
              <a:gd name="connsiteX90" fmla="*/ 432558 w 944903"/>
              <a:gd name="connsiteY90" fmla="*/ 258349 h 698098"/>
              <a:gd name="connsiteX91" fmla="*/ 432558 w 944903"/>
              <a:gd name="connsiteY91" fmla="*/ 438269 h 698098"/>
              <a:gd name="connsiteX92" fmla="*/ 421135 w 944903"/>
              <a:gd name="connsiteY92" fmla="*/ 435413 h 698098"/>
              <a:gd name="connsiteX93" fmla="*/ 378297 w 944903"/>
              <a:gd name="connsiteY93" fmla="*/ 421133 h 698098"/>
              <a:gd name="connsiteX94" fmla="*/ 369764 w 944903"/>
              <a:gd name="connsiteY94" fmla="*/ 418278 h 698098"/>
              <a:gd name="connsiteX95" fmla="*/ 369764 w 944903"/>
              <a:gd name="connsiteY95" fmla="*/ 278340 h 698098"/>
              <a:gd name="connsiteX96" fmla="*/ 392682 w 944903"/>
              <a:gd name="connsiteY96" fmla="*/ 272629 h 698098"/>
              <a:gd name="connsiteX97" fmla="*/ 392682 w 944903"/>
              <a:gd name="connsiteY97" fmla="*/ 426845 h 698098"/>
              <a:gd name="connsiteX98" fmla="*/ 384114 w 944903"/>
              <a:gd name="connsiteY98" fmla="*/ 423989 h 698098"/>
              <a:gd name="connsiteX99" fmla="*/ 349738 w 944903"/>
              <a:gd name="connsiteY99" fmla="*/ 409710 h 698098"/>
              <a:gd name="connsiteX100" fmla="*/ 344026 w 944903"/>
              <a:gd name="connsiteY100" fmla="*/ 409710 h 698098"/>
              <a:gd name="connsiteX101" fmla="*/ 344026 w 944903"/>
              <a:gd name="connsiteY101" fmla="*/ 284052 h 698098"/>
              <a:gd name="connsiteX102" fmla="*/ 361161 w 944903"/>
              <a:gd name="connsiteY102" fmla="*/ 278340 h 698098"/>
              <a:gd name="connsiteX103" fmla="*/ 361161 w 944903"/>
              <a:gd name="connsiteY103" fmla="*/ 415422 h 698098"/>
              <a:gd name="connsiteX104" fmla="*/ 338314 w 944903"/>
              <a:gd name="connsiteY104" fmla="*/ 269773 h 698098"/>
              <a:gd name="connsiteX105" fmla="*/ 338314 w 944903"/>
              <a:gd name="connsiteY105" fmla="*/ 421133 h 698098"/>
              <a:gd name="connsiteX106" fmla="*/ 446837 w 944903"/>
              <a:gd name="connsiteY106" fmla="*/ 463989 h 698098"/>
              <a:gd name="connsiteX107" fmla="*/ 446837 w 944903"/>
              <a:gd name="connsiteY107" fmla="*/ 232647 h 698098"/>
              <a:gd name="connsiteX108" fmla="*/ 289765 w 944903"/>
              <a:gd name="connsiteY108" fmla="*/ 1322 h 698098"/>
              <a:gd name="connsiteX109" fmla="*/ 289765 w 944903"/>
              <a:gd name="connsiteY109" fmla="*/ 235503 h 698098"/>
              <a:gd name="connsiteX110" fmla="*/ 435414 w 944903"/>
              <a:gd name="connsiteY110" fmla="*/ 178385 h 698098"/>
              <a:gd name="connsiteX111" fmla="*/ 435414 w 944903"/>
              <a:gd name="connsiteY111" fmla="*/ 49872 h 698098"/>
              <a:gd name="connsiteX112" fmla="*/ 289765 w 944903"/>
              <a:gd name="connsiteY112" fmla="*/ 463989 h 698098"/>
              <a:gd name="connsiteX113" fmla="*/ 289765 w 944903"/>
              <a:gd name="connsiteY113" fmla="*/ 698169 h 698098"/>
              <a:gd name="connsiteX114" fmla="*/ 435414 w 944903"/>
              <a:gd name="connsiteY114" fmla="*/ 641052 h 698098"/>
              <a:gd name="connsiteX115" fmla="*/ 435414 w 944903"/>
              <a:gd name="connsiteY115" fmla="*/ 515394 h 698098"/>
              <a:gd name="connsiteX116" fmla="*/ 232647 w 944903"/>
              <a:gd name="connsiteY116" fmla="*/ 198376 h 698098"/>
              <a:gd name="connsiteX117" fmla="*/ 224080 w 944903"/>
              <a:gd name="connsiteY117" fmla="*/ 195521 h 698098"/>
              <a:gd name="connsiteX118" fmla="*/ 224080 w 944903"/>
              <a:gd name="connsiteY118" fmla="*/ 35592 h 698098"/>
              <a:gd name="connsiteX119" fmla="*/ 232647 w 944903"/>
              <a:gd name="connsiteY119" fmla="*/ 32737 h 698098"/>
              <a:gd name="connsiteX120" fmla="*/ 241215 w 944903"/>
              <a:gd name="connsiteY120" fmla="*/ 29881 h 698098"/>
              <a:gd name="connsiteX121" fmla="*/ 252638 w 944903"/>
              <a:gd name="connsiteY121" fmla="*/ 27025 h 698098"/>
              <a:gd name="connsiteX122" fmla="*/ 252638 w 944903"/>
              <a:gd name="connsiteY122" fmla="*/ 206944 h 698098"/>
              <a:gd name="connsiteX123" fmla="*/ 241215 w 944903"/>
              <a:gd name="connsiteY123" fmla="*/ 201232 h 698098"/>
              <a:gd name="connsiteX124" fmla="*/ 198377 w 944903"/>
              <a:gd name="connsiteY124" fmla="*/ 189809 h 698098"/>
              <a:gd name="connsiteX125" fmla="*/ 189809 w 944903"/>
              <a:gd name="connsiteY125" fmla="*/ 186953 h 698098"/>
              <a:gd name="connsiteX126" fmla="*/ 189809 w 944903"/>
              <a:gd name="connsiteY126" fmla="*/ 44160 h 698098"/>
              <a:gd name="connsiteX127" fmla="*/ 212727 w 944903"/>
              <a:gd name="connsiteY127" fmla="*/ 38448 h 698098"/>
              <a:gd name="connsiteX128" fmla="*/ 212727 w 944903"/>
              <a:gd name="connsiteY128" fmla="*/ 192665 h 698098"/>
              <a:gd name="connsiteX129" fmla="*/ 207015 w 944903"/>
              <a:gd name="connsiteY129" fmla="*/ 192665 h 698098"/>
              <a:gd name="connsiteX130" fmla="*/ 169818 w 944903"/>
              <a:gd name="connsiteY130" fmla="*/ 181241 h 698098"/>
              <a:gd name="connsiteX131" fmla="*/ 164107 w 944903"/>
              <a:gd name="connsiteY131" fmla="*/ 178385 h 698098"/>
              <a:gd name="connsiteX132" fmla="*/ 164107 w 944903"/>
              <a:gd name="connsiteY132" fmla="*/ 52728 h 698098"/>
              <a:gd name="connsiteX133" fmla="*/ 181242 w 944903"/>
              <a:gd name="connsiteY133" fmla="*/ 47016 h 698098"/>
              <a:gd name="connsiteX134" fmla="*/ 181242 w 944903"/>
              <a:gd name="connsiteY134" fmla="*/ 184097 h 698098"/>
              <a:gd name="connsiteX135" fmla="*/ 158395 w 944903"/>
              <a:gd name="connsiteY135" fmla="*/ 38448 h 698098"/>
              <a:gd name="connsiteX136" fmla="*/ 158395 w 944903"/>
              <a:gd name="connsiteY136" fmla="*/ 189809 h 698098"/>
              <a:gd name="connsiteX137" fmla="*/ 266918 w 944903"/>
              <a:gd name="connsiteY137" fmla="*/ 232647 h 698098"/>
              <a:gd name="connsiteX138" fmla="*/ 266918 w 944903"/>
              <a:gd name="connsiteY138" fmla="*/ 1322 h 698098"/>
              <a:gd name="connsiteX139" fmla="*/ 232647 w 944903"/>
              <a:gd name="connsiteY139" fmla="*/ 663899 h 698098"/>
              <a:gd name="connsiteX140" fmla="*/ 224080 w 944903"/>
              <a:gd name="connsiteY140" fmla="*/ 661043 h 698098"/>
              <a:gd name="connsiteX141" fmla="*/ 224080 w 944903"/>
              <a:gd name="connsiteY141" fmla="*/ 501115 h 698098"/>
              <a:gd name="connsiteX142" fmla="*/ 232647 w 944903"/>
              <a:gd name="connsiteY142" fmla="*/ 498259 h 698098"/>
              <a:gd name="connsiteX143" fmla="*/ 241215 w 944903"/>
              <a:gd name="connsiteY143" fmla="*/ 495403 h 698098"/>
              <a:gd name="connsiteX144" fmla="*/ 252638 w 944903"/>
              <a:gd name="connsiteY144" fmla="*/ 492548 h 698098"/>
              <a:gd name="connsiteX145" fmla="*/ 252638 w 944903"/>
              <a:gd name="connsiteY145" fmla="*/ 672467 h 698098"/>
              <a:gd name="connsiteX146" fmla="*/ 241215 w 944903"/>
              <a:gd name="connsiteY146" fmla="*/ 669611 h 698098"/>
              <a:gd name="connsiteX147" fmla="*/ 198377 w 944903"/>
              <a:gd name="connsiteY147" fmla="*/ 652476 h 698098"/>
              <a:gd name="connsiteX148" fmla="*/ 189809 w 944903"/>
              <a:gd name="connsiteY148" fmla="*/ 649620 h 698098"/>
              <a:gd name="connsiteX149" fmla="*/ 189809 w 944903"/>
              <a:gd name="connsiteY149" fmla="*/ 506827 h 698098"/>
              <a:gd name="connsiteX150" fmla="*/ 212727 w 944903"/>
              <a:gd name="connsiteY150" fmla="*/ 501115 h 698098"/>
              <a:gd name="connsiteX151" fmla="*/ 212727 w 944903"/>
              <a:gd name="connsiteY151" fmla="*/ 655349 h 698098"/>
              <a:gd name="connsiteX152" fmla="*/ 204053 w 944903"/>
              <a:gd name="connsiteY152" fmla="*/ 652476 h 698098"/>
              <a:gd name="connsiteX153" fmla="*/ 169818 w 944903"/>
              <a:gd name="connsiteY153" fmla="*/ 643908 h 698098"/>
              <a:gd name="connsiteX154" fmla="*/ 164107 w 944903"/>
              <a:gd name="connsiteY154" fmla="*/ 641052 h 698098"/>
              <a:gd name="connsiteX155" fmla="*/ 164107 w 944903"/>
              <a:gd name="connsiteY155" fmla="*/ 515394 h 698098"/>
              <a:gd name="connsiteX156" fmla="*/ 181242 w 944903"/>
              <a:gd name="connsiteY156" fmla="*/ 509683 h 698098"/>
              <a:gd name="connsiteX157" fmla="*/ 181242 w 944903"/>
              <a:gd name="connsiteY157" fmla="*/ 646764 h 698098"/>
              <a:gd name="connsiteX158" fmla="*/ 158395 w 944903"/>
              <a:gd name="connsiteY158" fmla="*/ 503971 h 698098"/>
              <a:gd name="connsiteX159" fmla="*/ 158395 w 944903"/>
              <a:gd name="connsiteY159" fmla="*/ 655349 h 698098"/>
              <a:gd name="connsiteX160" fmla="*/ 266918 w 944903"/>
              <a:gd name="connsiteY160" fmla="*/ 695331 h 698098"/>
              <a:gd name="connsiteX161" fmla="*/ 266918 w 944903"/>
              <a:gd name="connsiteY161" fmla="*/ 463989 h 698098"/>
              <a:gd name="connsiteX162" fmla="*/ 135477 w 944903"/>
              <a:gd name="connsiteY162" fmla="*/ 232647 h 698098"/>
              <a:gd name="connsiteX163" fmla="*/ 135477 w 944903"/>
              <a:gd name="connsiteY163" fmla="*/ 463989 h 698098"/>
              <a:gd name="connsiteX164" fmla="*/ 278271 w 944903"/>
              <a:gd name="connsiteY164" fmla="*/ 409710 h 698098"/>
              <a:gd name="connsiteX165" fmla="*/ 278271 w 944903"/>
              <a:gd name="connsiteY165" fmla="*/ 284052 h 698098"/>
              <a:gd name="connsiteX166" fmla="*/ 75539 w 944903"/>
              <a:gd name="connsiteY166" fmla="*/ 432557 h 698098"/>
              <a:gd name="connsiteX167" fmla="*/ 66972 w 944903"/>
              <a:gd name="connsiteY167" fmla="*/ 426845 h 698098"/>
              <a:gd name="connsiteX168" fmla="*/ 66972 w 944903"/>
              <a:gd name="connsiteY168" fmla="*/ 266917 h 698098"/>
              <a:gd name="connsiteX169" fmla="*/ 75539 w 944903"/>
              <a:gd name="connsiteY169" fmla="*/ 266917 h 698098"/>
              <a:gd name="connsiteX170" fmla="*/ 84178 w 944903"/>
              <a:gd name="connsiteY170" fmla="*/ 263991 h 698098"/>
              <a:gd name="connsiteX171" fmla="*/ 95601 w 944903"/>
              <a:gd name="connsiteY171" fmla="*/ 258279 h 698098"/>
              <a:gd name="connsiteX172" fmla="*/ 95601 w 944903"/>
              <a:gd name="connsiteY172" fmla="*/ 438269 h 698098"/>
              <a:gd name="connsiteX173" fmla="*/ 84178 w 944903"/>
              <a:gd name="connsiteY173" fmla="*/ 435413 h 698098"/>
              <a:gd name="connsiteX174" fmla="*/ 41269 w 944903"/>
              <a:gd name="connsiteY174" fmla="*/ 421133 h 698098"/>
              <a:gd name="connsiteX175" fmla="*/ 32701 w 944903"/>
              <a:gd name="connsiteY175" fmla="*/ 418278 h 698098"/>
              <a:gd name="connsiteX176" fmla="*/ 32701 w 944903"/>
              <a:gd name="connsiteY176" fmla="*/ 278340 h 698098"/>
              <a:gd name="connsiteX177" fmla="*/ 55619 w 944903"/>
              <a:gd name="connsiteY177" fmla="*/ 272629 h 698098"/>
              <a:gd name="connsiteX178" fmla="*/ 55619 w 944903"/>
              <a:gd name="connsiteY178" fmla="*/ 426845 h 698098"/>
              <a:gd name="connsiteX179" fmla="*/ 47051 w 944903"/>
              <a:gd name="connsiteY179" fmla="*/ 423989 h 698098"/>
              <a:gd name="connsiteX180" fmla="*/ 12710 w 944903"/>
              <a:gd name="connsiteY180" fmla="*/ 409710 h 698098"/>
              <a:gd name="connsiteX181" fmla="*/ 7034 w 944903"/>
              <a:gd name="connsiteY181" fmla="*/ 409710 h 698098"/>
              <a:gd name="connsiteX182" fmla="*/ 7034 w 944903"/>
              <a:gd name="connsiteY182" fmla="*/ 284052 h 698098"/>
              <a:gd name="connsiteX183" fmla="*/ 24240 w 944903"/>
              <a:gd name="connsiteY183" fmla="*/ 278340 h 698098"/>
              <a:gd name="connsiteX184" fmla="*/ 24240 w 944903"/>
              <a:gd name="connsiteY184" fmla="*/ 415422 h 698098"/>
              <a:gd name="connsiteX185" fmla="*/ 1322 w 944903"/>
              <a:gd name="connsiteY185" fmla="*/ 269773 h 698098"/>
              <a:gd name="connsiteX186" fmla="*/ 1322 w 944903"/>
              <a:gd name="connsiteY186" fmla="*/ 421133 h 698098"/>
              <a:gd name="connsiteX187" fmla="*/ 109845 w 944903"/>
              <a:gd name="connsiteY187" fmla="*/ 463989 h 698098"/>
              <a:gd name="connsiteX188" fmla="*/ 109845 w 944903"/>
              <a:gd name="connsiteY188" fmla="*/ 232647 h 69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Lst>
            <a:rect l="l" t="t" r="r" b="b"/>
            <a:pathLst>
              <a:path w="944903" h="698098">
                <a:moveTo>
                  <a:pt x="800982" y="232647"/>
                </a:moveTo>
                <a:lnTo>
                  <a:pt x="800982" y="463989"/>
                </a:lnTo>
                <a:lnTo>
                  <a:pt x="943776" y="409710"/>
                </a:lnTo>
                <a:lnTo>
                  <a:pt x="943776" y="284052"/>
                </a:lnTo>
                <a:close/>
                <a:moveTo>
                  <a:pt x="743865" y="432557"/>
                </a:moveTo>
                <a:lnTo>
                  <a:pt x="735297" y="429701"/>
                </a:lnTo>
                <a:lnTo>
                  <a:pt x="735297" y="266917"/>
                </a:lnTo>
                <a:lnTo>
                  <a:pt x="743865" y="264061"/>
                </a:lnTo>
                <a:lnTo>
                  <a:pt x="752433" y="261205"/>
                </a:lnTo>
                <a:lnTo>
                  <a:pt x="763856" y="258349"/>
                </a:lnTo>
                <a:lnTo>
                  <a:pt x="763856" y="438269"/>
                </a:lnTo>
                <a:lnTo>
                  <a:pt x="752433" y="432557"/>
                </a:lnTo>
                <a:close/>
                <a:moveTo>
                  <a:pt x="709595" y="421133"/>
                </a:moveTo>
                <a:lnTo>
                  <a:pt x="701027" y="418278"/>
                </a:lnTo>
                <a:lnTo>
                  <a:pt x="701027" y="278340"/>
                </a:lnTo>
                <a:lnTo>
                  <a:pt x="723944" y="272629"/>
                </a:lnTo>
                <a:lnTo>
                  <a:pt x="723944" y="426845"/>
                </a:lnTo>
                <a:lnTo>
                  <a:pt x="715289" y="423989"/>
                </a:lnTo>
                <a:close/>
                <a:moveTo>
                  <a:pt x="681036" y="409710"/>
                </a:moveTo>
                <a:lnTo>
                  <a:pt x="675324" y="409710"/>
                </a:lnTo>
                <a:lnTo>
                  <a:pt x="675324" y="284052"/>
                </a:lnTo>
                <a:lnTo>
                  <a:pt x="692459" y="278340"/>
                </a:lnTo>
                <a:lnTo>
                  <a:pt x="692459" y="415422"/>
                </a:lnTo>
                <a:close/>
                <a:moveTo>
                  <a:pt x="669613" y="269773"/>
                </a:moveTo>
                <a:lnTo>
                  <a:pt x="669613" y="421133"/>
                </a:lnTo>
                <a:lnTo>
                  <a:pt x="778135" y="463989"/>
                </a:lnTo>
                <a:lnTo>
                  <a:pt x="778135" y="232647"/>
                </a:lnTo>
                <a:close/>
                <a:moveTo>
                  <a:pt x="626775" y="1322"/>
                </a:moveTo>
                <a:lnTo>
                  <a:pt x="626775" y="235503"/>
                </a:lnTo>
                <a:lnTo>
                  <a:pt x="772424" y="178385"/>
                </a:lnTo>
                <a:lnTo>
                  <a:pt x="772424" y="49872"/>
                </a:lnTo>
                <a:close/>
                <a:moveTo>
                  <a:pt x="626775" y="463989"/>
                </a:moveTo>
                <a:lnTo>
                  <a:pt x="626775" y="698169"/>
                </a:lnTo>
                <a:lnTo>
                  <a:pt x="772424" y="641052"/>
                </a:lnTo>
                <a:lnTo>
                  <a:pt x="772424" y="515394"/>
                </a:lnTo>
                <a:close/>
                <a:moveTo>
                  <a:pt x="569657" y="198376"/>
                </a:moveTo>
                <a:lnTo>
                  <a:pt x="561090" y="195521"/>
                </a:lnTo>
                <a:lnTo>
                  <a:pt x="561090" y="35592"/>
                </a:lnTo>
                <a:lnTo>
                  <a:pt x="569657" y="32737"/>
                </a:lnTo>
                <a:lnTo>
                  <a:pt x="578225" y="29881"/>
                </a:lnTo>
                <a:lnTo>
                  <a:pt x="589648" y="27025"/>
                </a:lnTo>
                <a:lnTo>
                  <a:pt x="589648" y="206944"/>
                </a:lnTo>
                <a:lnTo>
                  <a:pt x="578225" y="204053"/>
                </a:lnTo>
                <a:close/>
                <a:moveTo>
                  <a:pt x="535475" y="189809"/>
                </a:moveTo>
                <a:lnTo>
                  <a:pt x="526907" y="186953"/>
                </a:lnTo>
                <a:lnTo>
                  <a:pt x="526907" y="44160"/>
                </a:lnTo>
                <a:lnTo>
                  <a:pt x="549825" y="38448"/>
                </a:lnTo>
                <a:lnTo>
                  <a:pt x="549825" y="192665"/>
                </a:lnTo>
                <a:lnTo>
                  <a:pt x="541257" y="189809"/>
                </a:lnTo>
                <a:close/>
                <a:moveTo>
                  <a:pt x="506916" y="181241"/>
                </a:moveTo>
                <a:lnTo>
                  <a:pt x="501205" y="178385"/>
                </a:lnTo>
                <a:lnTo>
                  <a:pt x="501205" y="52728"/>
                </a:lnTo>
                <a:lnTo>
                  <a:pt x="518340" y="47016"/>
                </a:lnTo>
                <a:lnTo>
                  <a:pt x="518340" y="184097"/>
                </a:lnTo>
                <a:close/>
                <a:moveTo>
                  <a:pt x="495493" y="38448"/>
                </a:moveTo>
                <a:lnTo>
                  <a:pt x="495493" y="189809"/>
                </a:lnTo>
                <a:lnTo>
                  <a:pt x="604016" y="232647"/>
                </a:lnTo>
                <a:lnTo>
                  <a:pt x="604016" y="1322"/>
                </a:lnTo>
                <a:close/>
                <a:moveTo>
                  <a:pt x="569745" y="663899"/>
                </a:moveTo>
                <a:lnTo>
                  <a:pt x="561178" y="661043"/>
                </a:lnTo>
                <a:lnTo>
                  <a:pt x="561178" y="501115"/>
                </a:lnTo>
                <a:lnTo>
                  <a:pt x="569745" y="498259"/>
                </a:lnTo>
                <a:lnTo>
                  <a:pt x="578313" y="495403"/>
                </a:lnTo>
                <a:lnTo>
                  <a:pt x="589736" y="492548"/>
                </a:lnTo>
                <a:lnTo>
                  <a:pt x="589736" y="672467"/>
                </a:lnTo>
                <a:lnTo>
                  <a:pt x="578313" y="669611"/>
                </a:lnTo>
                <a:close/>
                <a:moveTo>
                  <a:pt x="535475" y="652476"/>
                </a:moveTo>
                <a:lnTo>
                  <a:pt x="526907" y="649620"/>
                </a:lnTo>
                <a:lnTo>
                  <a:pt x="526907" y="506827"/>
                </a:lnTo>
                <a:lnTo>
                  <a:pt x="549825" y="501115"/>
                </a:lnTo>
                <a:lnTo>
                  <a:pt x="549825" y="655349"/>
                </a:lnTo>
                <a:lnTo>
                  <a:pt x="541257" y="652493"/>
                </a:lnTo>
                <a:close/>
                <a:moveTo>
                  <a:pt x="506916" y="643908"/>
                </a:moveTo>
                <a:lnTo>
                  <a:pt x="501205" y="641052"/>
                </a:lnTo>
                <a:lnTo>
                  <a:pt x="501205" y="515394"/>
                </a:lnTo>
                <a:lnTo>
                  <a:pt x="518340" y="509683"/>
                </a:lnTo>
                <a:lnTo>
                  <a:pt x="518340" y="646764"/>
                </a:lnTo>
                <a:close/>
                <a:moveTo>
                  <a:pt x="495493" y="503971"/>
                </a:moveTo>
                <a:lnTo>
                  <a:pt x="495493" y="655349"/>
                </a:lnTo>
                <a:lnTo>
                  <a:pt x="604016" y="695331"/>
                </a:lnTo>
                <a:lnTo>
                  <a:pt x="604016" y="463989"/>
                </a:lnTo>
                <a:close/>
                <a:moveTo>
                  <a:pt x="469702" y="232647"/>
                </a:moveTo>
                <a:lnTo>
                  <a:pt x="469702" y="463989"/>
                </a:lnTo>
                <a:lnTo>
                  <a:pt x="612495" y="409710"/>
                </a:lnTo>
                <a:lnTo>
                  <a:pt x="612495" y="284052"/>
                </a:lnTo>
                <a:close/>
                <a:moveTo>
                  <a:pt x="412567" y="432557"/>
                </a:moveTo>
                <a:lnTo>
                  <a:pt x="403999" y="429701"/>
                </a:lnTo>
                <a:lnTo>
                  <a:pt x="403999" y="266917"/>
                </a:lnTo>
                <a:lnTo>
                  <a:pt x="412567" y="264061"/>
                </a:lnTo>
                <a:lnTo>
                  <a:pt x="421135" y="261205"/>
                </a:lnTo>
                <a:lnTo>
                  <a:pt x="432558" y="258349"/>
                </a:lnTo>
                <a:lnTo>
                  <a:pt x="432558" y="438269"/>
                </a:lnTo>
                <a:lnTo>
                  <a:pt x="421135" y="435413"/>
                </a:lnTo>
                <a:close/>
                <a:moveTo>
                  <a:pt x="378297" y="421133"/>
                </a:moveTo>
                <a:lnTo>
                  <a:pt x="369764" y="418278"/>
                </a:lnTo>
                <a:lnTo>
                  <a:pt x="369764" y="278340"/>
                </a:lnTo>
                <a:lnTo>
                  <a:pt x="392682" y="272629"/>
                </a:lnTo>
                <a:lnTo>
                  <a:pt x="392682" y="426845"/>
                </a:lnTo>
                <a:lnTo>
                  <a:pt x="384114" y="423989"/>
                </a:lnTo>
                <a:close/>
                <a:moveTo>
                  <a:pt x="349738" y="409710"/>
                </a:moveTo>
                <a:lnTo>
                  <a:pt x="344026" y="409710"/>
                </a:lnTo>
                <a:lnTo>
                  <a:pt x="344026" y="284052"/>
                </a:lnTo>
                <a:lnTo>
                  <a:pt x="361161" y="278340"/>
                </a:lnTo>
                <a:lnTo>
                  <a:pt x="361161" y="415422"/>
                </a:lnTo>
                <a:close/>
                <a:moveTo>
                  <a:pt x="338314" y="269773"/>
                </a:moveTo>
                <a:lnTo>
                  <a:pt x="338314" y="421133"/>
                </a:lnTo>
                <a:lnTo>
                  <a:pt x="446837" y="463989"/>
                </a:lnTo>
                <a:lnTo>
                  <a:pt x="446837" y="232647"/>
                </a:lnTo>
                <a:close/>
                <a:moveTo>
                  <a:pt x="289765" y="1322"/>
                </a:moveTo>
                <a:lnTo>
                  <a:pt x="289765" y="235503"/>
                </a:lnTo>
                <a:lnTo>
                  <a:pt x="435414" y="178385"/>
                </a:lnTo>
                <a:lnTo>
                  <a:pt x="435414" y="49872"/>
                </a:lnTo>
                <a:close/>
                <a:moveTo>
                  <a:pt x="289765" y="463989"/>
                </a:moveTo>
                <a:lnTo>
                  <a:pt x="289765" y="698169"/>
                </a:lnTo>
                <a:lnTo>
                  <a:pt x="435414" y="641052"/>
                </a:lnTo>
                <a:lnTo>
                  <a:pt x="435414" y="515394"/>
                </a:lnTo>
                <a:close/>
                <a:moveTo>
                  <a:pt x="232647" y="198376"/>
                </a:moveTo>
                <a:lnTo>
                  <a:pt x="224080" y="195521"/>
                </a:lnTo>
                <a:lnTo>
                  <a:pt x="224080" y="35592"/>
                </a:lnTo>
                <a:lnTo>
                  <a:pt x="232647" y="32737"/>
                </a:lnTo>
                <a:lnTo>
                  <a:pt x="241215" y="29881"/>
                </a:lnTo>
                <a:lnTo>
                  <a:pt x="252638" y="27025"/>
                </a:lnTo>
                <a:lnTo>
                  <a:pt x="252638" y="206944"/>
                </a:lnTo>
                <a:lnTo>
                  <a:pt x="241215" y="201232"/>
                </a:lnTo>
                <a:close/>
                <a:moveTo>
                  <a:pt x="198377" y="189809"/>
                </a:moveTo>
                <a:lnTo>
                  <a:pt x="189809" y="186953"/>
                </a:lnTo>
                <a:lnTo>
                  <a:pt x="189809" y="44160"/>
                </a:lnTo>
                <a:lnTo>
                  <a:pt x="212727" y="38448"/>
                </a:lnTo>
                <a:lnTo>
                  <a:pt x="212727" y="192665"/>
                </a:lnTo>
                <a:lnTo>
                  <a:pt x="207015" y="192665"/>
                </a:lnTo>
                <a:close/>
                <a:moveTo>
                  <a:pt x="169818" y="181241"/>
                </a:moveTo>
                <a:lnTo>
                  <a:pt x="164107" y="178385"/>
                </a:lnTo>
                <a:lnTo>
                  <a:pt x="164107" y="52728"/>
                </a:lnTo>
                <a:lnTo>
                  <a:pt x="181242" y="47016"/>
                </a:lnTo>
                <a:lnTo>
                  <a:pt x="181242" y="184097"/>
                </a:lnTo>
                <a:close/>
                <a:moveTo>
                  <a:pt x="158395" y="38448"/>
                </a:moveTo>
                <a:lnTo>
                  <a:pt x="158395" y="189809"/>
                </a:lnTo>
                <a:lnTo>
                  <a:pt x="266918" y="232647"/>
                </a:lnTo>
                <a:lnTo>
                  <a:pt x="266918" y="1322"/>
                </a:lnTo>
                <a:close/>
                <a:moveTo>
                  <a:pt x="232647" y="663899"/>
                </a:moveTo>
                <a:lnTo>
                  <a:pt x="224080" y="661043"/>
                </a:lnTo>
                <a:lnTo>
                  <a:pt x="224080" y="501115"/>
                </a:lnTo>
                <a:lnTo>
                  <a:pt x="232647" y="498259"/>
                </a:lnTo>
                <a:lnTo>
                  <a:pt x="241215" y="495403"/>
                </a:lnTo>
                <a:lnTo>
                  <a:pt x="252638" y="492548"/>
                </a:lnTo>
                <a:lnTo>
                  <a:pt x="252638" y="672467"/>
                </a:lnTo>
                <a:lnTo>
                  <a:pt x="241215" y="669611"/>
                </a:lnTo>
                <a:close/>
                <a:moveTo>
                  <a:pt x="198377" y="652476"/>
                </a:moveTo>
                <a:lnTo>
                  <a:pt x="189809" y="649620"/>
                </a:lnTo>
                <a:lnTo>
                  <a:pt x="189809" y="506827"/>
                </a:lnTo>
                <a:lnTo>
                  <a:pt x="212727" y="501115"/>
                </a:lnTo>
                <a:lnTo>
                  <a:pt x="212727" y="655349"/>
                </a:lnTo>
                <a:lnTo>
                  <a:pt x="204053" y="652476"/>
                </a:lnTo>
                <a:close/>
                <a:moveTo>
                  <a:pt x="169818" y="643908"/>
                </a:moveTo>
                <a:lnTo>
                  <a:pt x="164107" y="641052"/>
                </a:lnTo>
                <a:lnTo>
                  <a:pt x="164107" y="515394"/>
                </a:lnTo>
                <a:lnTo>
                  <a:pt x="181242" y="509683"/>
                </a:lnTo>
                <a:lnTo>
                  <a:pt x="181242" y="646764"/>
                </a:lnTo>
                <a:close/>
                <a:moveTo>
                  <a:pt x="158395" y="503971"/>
                </a:moveTo>
                <a:lnTo>
                  <a:pt x="158395" y="655349"/>
                </a:lnTo>
                <a:lnTo>
                  <a:pt x="266918" y="695331"/>
                </a:lnTo>
                <a:lnTo>
                  <a:pt x="266918" y="463989"/>
                </a:lnTo>
                <a:close/>
                <a:moveTo>
                  <a:pt x="135477" y="232647"/>
                </a:moveTo>
                <a:lnTo>
                  <a:pt x="135477" y="463989"/>
                </a:lnTo>
                <a:lnTo>
                  <a:pt x="278271" y="409710"/>
                </a:lnTo>
                <a:lnTo>
                  <a:pt x="278271" y="284052"/>
                </a:lnTo>
                <a:close/>
                <a:moveTo>
                  <a:pt x="75539" y="432557"/>
                </a:moveTo>
                <a:lnTo>
                  <a:pt x="66972" y="426845"/>
                </a:lnTo>
                <a:lnTo>
                  <a:pt x="66972" y="266917"/>
                </a:lnTo>
                <a:lnTo>
                  <a:pt x="75539" y="266917"/>
                </a:lnTo>
                <a:lnTo>
                  <a:pt x="84178" y="263991"/>
                </a:lnTo>
                <a:lnTo>
                  <a:pt x="95601" y="258279"/>
                </a:lnTo>
                <a:lnTo>
                  <a:pt x="95601" y="438269"/>
                </a:lnTo>
                <a:lnTo>
                  <a:pt x="84178" y="435413"/>
                </a:lnTo>
                <a:close/>
                <a:moveTo>
                  <a:pt x="41269" y="421133"/>
                </a:moveTo>
                <a:lnTo>
                  <a:pt x="32701" y="418278"/>
                </a:lnTo>
                <a:lnTo>
                  <a:pt x="32701" y="278340"/>
                </a:lnTo>
                <a:lnTo>
                  <a:pt x="55619" y="272629"/>
                </a:lnTo>
                <a:lnTo>
                  <a:pt x="55619" y="426845"/>
                </a:lnTo>
                <a:lnTo>
                  <a:pt x="47051" y="423989"/>
                </a:lnTo>
                <a:close/>
                <a:moveTo>
                  <a:pt x="12710" y="409710"/>
                </a:moveTo>
                <a:lnTo>
                  <a:pt x="7034" y="409710"/>
                </a:lnTo>
                <a:lnTo>
                  <a:pt x="7034" y="284052"/>
                </a:lnTo>
                <a:lnTo>
                  <a:pt x="24240" y="278340"/>
                </a:lnTo>
                <a:lnTo>
                  <a:pt x="24240" y="415422"/>
                </a:lnTo>
                <a:close/>
                <a:moveTo>
                  <a:pt x="1322" y="269773"/>
                </a:moveTo>
                <a:lnTo>
                  <a:pt x="1322" y="421133"/>
                </a:lnTo>
                <a:lnTo>
                  <a:pt x="109845" y="463989"/>
                </a:lnTo>
                <a:lnTo>
                  <a:pt x="109845" y="232647"/>
                </a:lnTo>
                <a:close/>
              </a:path>
            </a:pathLst>
          </a:custGeom>
          <a:solidFill>
            <a:srgbClr val="0078D4"/>
          </a:solid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pic>
        <p:nvPicPr>
          <p:cNvPr id="99" name="Graphic 132">
            <a:extLst>
              <a:ext uri="{FF2B5EF4-FFF2-40B4-BE49-F238E27FC236}">
                <a16:creationId xmlns:a16="http://schemas.microsoft.com/office/drawing/2014/main" id="{A66FCC3A-6A9D-4031-A15D-C8A5E6280346}"/>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628765" y="2285723"/>
            <a:ext cx="476250" cy="476250"/>
          </a:xfrm>
          <a:prstGeom prst="rect">
            <a:avLst/>
          </a:prstGeom>
        </p:spPr>
      </p:pic>
      <p:pic>
        <p:nvPicPr>
          <p:cNvPr id="100" name="Graphic 128">
            <a:extLst>
              <a:ext uri="{FF2B5EF4-FFF2-40B4-BE49-F238E27FC236}">
                <a16:creationId xmlns:a16="http://schemas.microsoft.com/office/drawing/2014/main" id="{3D6E8B18-3AEE-4673-8C3B-41D3B0047B5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986601" y="2294705"/>
            <a:ext cx="452489" cy="452489"/>
          </a:xfrm>
          <a:prstGeom prst="rect">
            <a:avLst/>
          </a:prstGeom>
        </p:spPr>
      </p:pic>
      <p:pic>
        <p:nvPicPr>
          <p:cNvPr id="101" name="Picture 100" descr="Image result for azure container instance">
            <a:extLst>
              <a:ext uri="{FF2B5EF4-FFF2-40B4-BE49-F238E27FC236}">
                <a16:creationId xmlns:a16="http://schemas.microsoft.com/office/drawing/2014/main" id="{B2CB9DC4-9969-4E95-B1C0-531346E8968F}"/>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9422244" y="2225872"/>
            <a:ext cx="971759" cy="510174"/>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a:extLst>
              <a:ext uri="{FF2B5EF4-FFF2-40B4-BE49-F238E27FC236}">
                <a16:creationId xmlns:a16="http://schemas.microsoft.com/office/drawing/2014/main" id="{BE5045E0-DFBD-8696-2344-B6BB36C8BDF4}"/>
              </a:ext>
            </a:extLst>
          </p:cNvPr>
          <p:cNvPicPr>
            <a:picLocks noChangeAspect="1"/>
          </p:cNvPicPr>
          <p:nvPr/>
        </p:nvPicPr>
        <p:blipFill>
          <a:blip r:embed="rId19"/>
          <a:stretch>
            <a:fillRect/>
          </a:stretch>
        </p:blipFill>
        <p:spPr>
          <a:xfrm>
            <a:off x="8163873" y="2225872"/>
            <a:ext cx="650416" cy="568303"/>
          </a:xfrm>
          <a:prstGeom prst="rect">
            <a:avLst/>
          </a:prstGeom>
        </p:spPr>
      </p:pic>
      <p:pic>
        <p:nvPicPr>
          <p:cNvPr id="104" name="Graphic 10">
            <a:extLst>
              <a:ext uri="{FF2B5EF4-FFF2-40B4-BE49-F238E27FC236}">
                <a16:creationId xmlns:a16="http://schemas.microsoft.com/office/drawing/2014/main" id="{3AC08341-840B-4A4A-8798-B1C38C807014}"/>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61020" y="2247054"/>
            <a:ext cx="575913" cy="575913"/>
          </a:xfrm>
          <a:prstGeom prst="rect">
            <a:avLst/>
          </a:prstGeom>
        </p:spPr>
      </p:pic>
      <p:sp>
        <p:nvSpPr>
          <p:cNvPr id="115" name="Title 1">
            <a:extLst>
              <a:ext uri="{FF2B5EF4-FFF2-40B4-BE49-F238E27FC236}">
                <a16:creationId xmlns:a16="http://schemas.microsoft.com/office/drawing/2014/main" id="{4E282D4A-8E5F-B14A-7EBC-7A70D7D69BE4}"/>
              </a:ext>
            </a:extLst>
          </p:cNvPr>
          <p:cNvSpPr txBox="1">
            <a:spLocks/>
          </p:cNvSpPr>
          <p:nvPr/>
        </p:nvSpPr>
        <p:spPr>
          <a:xfrm>
            <a:off x="6616929" y="1967174"/>
            <a:ext cx="822844"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dirty="0">
                <a:solidFill>
                  <a:srgbClr val="000000"/>
                </a:solidFill>
                <a:latin typeface="Segoe UI Semibold" panose="020B0702040204020203" pitchFamily="34" charset="0"/>
                <a:cs typeface="Segoe UI Semibold" panose="020B0702040204020203" pitchFamily="34" charset="0"/>
              </a:rPr>
              <a:t>Run</a:t>
            </a:r>
          </a:p>
        </p:txBody>
      </p:sp>
      <p:cxnSp>
        <p:nvCxnSpPr>
          <p:cNvPr id="117" name="Straight Arrow Connector 116">
            <a:extLst>
              <a:ext uri="{FF2B5EF4-FFF2-40B4-BE49-F238E27FC236}">
                <a16:creationId xmlns:a16="http://schemas.microsoft.com/office/drawing/2014/main" id="{D7BEE50F-0790-63BF-3546-30A520BAA3F8}"/>
              </a:ext>
            </a:extLst>
          </p:cNvPr>
          <p:cNvCxnSpPr>
            <a:cxnSpLocks/>
            <a:stCxn id="90" idx="2"/>
          </p:cNvCxnSpPr>
          <p:nvPr/>
        </p:nvCxnSpPr>
        <p:spPr>
          <a:xfrm flipH="1">
            <a:off x="5368999" y="2971074"/>
            <a:ext cx="3467728" cy="11775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9DF7EA62-6499-E435-8A4F-F8AB7C4F9FB1}"/>
              </a:ext>
            </a:extLst>
          </p:cNvPr>
          <p:cNvGrpSpPr/>
          <p:nvPr/>
        </p:nvGrpSpPr>
        <p:grpSpPr>
          <a:xfrm>
            <a:off x="8425304" y="5005533"/>
            <a:ext cx="822843" cy="1131865"/>
            <a:chOff x="10103928" y="3213077"/>
            <a:chExt cx="822960" cy="1132026"/>
          </a:xfrm>
        </p:grpSpPr>
        <p:grpSp>
          <p:nvGrpSpPr>
            <p:cNvPr id="122" name="Group 121">
              <a:extLst>
                <a:ext uri="{FF2B5EF4-FFF2-40B4-BE49-F238E27FC236}">
                  <a16:creationId xmlns:a16="http://schemas.microsoft.com/office/drawing/2014/main" id="{CFE8A368-6FD0-BFED-91B3-DD54DAE7E007}"/>
                </a:ext>
              </a:extLst>
            </p:cNvPr>
            <p:cNvGrpSpPr/>
            <p:nvPr/>
          </p:nvGrpSpPr>
          <p:grpSpPr>
            <a:xfrm>
              <a:off x="10103928" y="3213077"/>
              <a:ext cx="822960" cy="822960"/>
              <a:chOff x="9992901" y="2243255"/>
              <a:chExt cx="822960" cy="822960"/>
            </a:xfrm>
          </p:grpSpPr>
          <p:sp>
            <p:nvSpPr>
              <p:cNvPr id="124" name="Rectangle: Rounded Corners 123">
                <a:extLst>
                  <a:ext uri="{FF2B5EF4-FFF2-40B4-BE49-F238E27FC236}">
                    <a16:creationId xmlns:a16="http://schemas.microsoft.com/office/drawing/2014/main" id="{CF8E646F-569E-552F-4206-CADBCA96C27A}"/>
                  </a:ext>
                </a:extLst>
              </p:cNvPr>
              <p:cNvSpPr/>
              <p:nvPr/>
            </p:nvSpPr>
            <p:spPr bwMode="auto">
              <a:xfrm>
                <a:off x="9992901" y="2243255"/>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pic>
            <p:nvPicPr>
              <p:cNvPr id="125" name="Graphic 124">
                <a:extLst>
                  <a:ext uri="{FF2B5EF4-FFF2-40B4-BE49-F238E27FC236}">
                    <a16:creationId xmlns:a16="http://schemas.microsoft.com/office/drawing/2014/main" id="{08EBD282-1A99-3343-CF1C-36837510B2AB}"/>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10166256" y="2416610"/>
                <a:ext cx="476250" cy="476250"/>
              </a:xfrm>
              <a:prstGeom prst="rect">
                <a:avLst/>
              </a:prstGeom>
            </p:spPr>
          </p:pic>
        </p:grpSp>
        <p:sp>
          <p:nvSpPr>
            <p:cNvPr id="123" name="Title 1">
              <a:extLst>
                <a:ext uri="{FF2B5EF4-FFF2-40B4-BE49-F238E27FC236}">
                  <a16:creationId xmlns:a16="http://schemas.microsoft.com/office/drawing/2014/main" id="{C9C045FC-6FC0-C453-6A6D-F711902B70B8}"/>
                </a:ext>
              </a:extLst>
            </p:cNvPr>
            <p:cNvSpPr txBox="1">
              <a:spLocks/>
            </p:cNvSpPr>
            <p:nvPr/>
          </p:nvSpPr>
          <p:spPr>
            <a:xfrm>
              <a:off x="10165205" y="4037282"/>
              <a:ext cx="680330" cy="307821"/>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dirty="0">
                  <a:solidFill>
                    <a:srgbClr val="000000"/>
                  </a:solidFill>
                </a:rPr>
                <a:t>Azure Monitor</a:t>
              </a:r>
            </a:p>
          </p:txBody>
        </p:sp>
      </p:grpSp>
      <p:cxnSp>
        <p:nvCxnSpPr>
          <p:cNvPr id="127" name="Straight Arrow Connector 126">
            <a:extLst>
              <a:ext uri="{FF2B5EF4-FFF2-40B4-BE49-F238E27FC236}">
                <a16:creationId xmlns:a16="http://schemas.microsoft.com/office/drawing/2014/main" id="{352182B7-7CD4-56AA-F702-FFE2AB3DF2BD}"/>
              </a:ext>
            </a:extLst>
          </p:cNvPr>
          <p:cNvCxnSpPr>
            <a:cxnSpLocks/>
            <a:stCxn id="90" idx="2"/>
            <a:endCxn id="124" idx="0"/>
          </p:cNvCxnSpPr>
          <p:nvPr/>
        </p:nvCxnSpPr>
        <p:spPr>
          <a:xfrm flipH="1">
            <a:off x="8836726" y="2971074"/>
            <a:ext cx="1" cy="203445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F9C680E-0652-387D-6D33-307B5A758233}"/>
              </a:ext>
            </a:extLst>
          </p:cNvPr>
          <p:cNvCxnSpPr>
            <a:cxnSpLocks/>
            <a:stCxn id="124" idx="1"/>
            <a:endCxn id="4" idx="3"/>
          </p:cNvCxnSpPr>
          <p:nvPr/>
        </p:nvCxnSpPr>
        <p:spPr>
          <a:xfrm flipH="1" flipV="1">
            <a:off x="2856334" y="5370481"/>
            <a:ext cx="5568970" cy="464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F6C2BBB2-D985-2042-5750-92D57C04CC7A}"/>
              </a:ext>
            </a:extLst>
          </p:cNvPr>
          <p:cNvCxnSpPr>
            <a:stCxn id="54" idx="2"/>
            <a:endCxn id="74" idx="1"/>
          </p:cNvCxnSpPr>
          <p:nvPr/>
        </p:nvCxnSpPr>
        <p:spPr>
          <a:xfrm>
            <a:off x="3612885" y="2970044"/>
            <a:ext cx="799938" cy="9963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024570B6-07D0-82A5-2576-0526D6FFE701}"/>
              </a:ext>
            </a:extLst>
          </p:cNvPr>
          <p:cNvCxnSpPr>
            <a:cxnSpLocks/>
          </p:cNvCxnSpPr>
          <p:nvPr/>
        </p:nvCxnSpPr>
        <p:spPr>
          <a:xfrm flipH="1" flipV="1">
            <a:off x="3886200" y="3000375"/>
            <a:ext cx="628892" cy="75458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4678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down)">
                                      <p:cBhvr>
                                        <p:cTn id="10" dur="10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500"/>
                                        <p:tgtEl>
                                          <p:spTgt spid="4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52"/>
                                        </p:tgtEl>
                                        <p:attrNameLst>
                                          <p:attrName>style.visibility</p:attrName>
                                        </p:attrNameLst>
                                      </p:cBhvr>
                                      <p:to>
                                        <p:strVal val="visible"/>
                                      </p:to>
                                    </p:set>
                                    <p:animEffect transition="in" filter="fade">
                                      <p:cBhvr>
                                        <p:cTn id="28" dur="500"/>
                                        <p:tgtEl>
                                          <p:spTgt spid="52"/>
                                        </p:tgtEl>
                                      </p:cBhvr>
                                    </p:animEffect>
                                  </p:childTnLst>
                                </p:cTn>
                              </p:par>
                            </p:childTnLst>
                          </p:cTn>
                        </p:par>
                        <p:par>
                          <p:cTn id="29" fill="hold">
                            <p:stCondLst>
                              <p:cond delay="3000"/>
                            </p:stCondLst>
                            <p:childTnLst>
                              <p:par>
                                <p:cTn id="30" presetID="22" presetClass="entr" presetSubtype="8" fill="hold" nodeType="after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1500"/>
                                        <p:tgtEl>
                                          <p:spTgt spid="44"/>
                                        </p:tgtEl>
                                      </p:cBhvr>
                                    </p:animEffect>
                                  </p:childTnLst>
                                </p:cTn>
                              </p:par>
                            </p:childTnLst>
                          </p:cTn>
                        </p:par>
                        <p:par>
                          <p:cTn id="33" fill="hold">
                            <p:stCondLst>
                              <p:cond delay="4500"/>
                            </p:stCondLst>
                            <p:childTnLst>
                              <p:par>
                                <p:cTn id="34" presetID="10" presetClass="entr" presetSubtype="0" fill="hold" grpId="0" nodeType="afterEffect">
                                  <p:stCondLst>
                                    <p:cond delay="0"/>
                                  </p:stCondLst>
                                  <p:childTnLst>
                                    <p:set>
                                      <p:cBhvr>
                                        <p:cTn id="35" dur="1" fill="hold">
                                          <p:stCondLst>
                                            <p:cond delay="0"/>
                                          </p:stCondLst>
                                        </p:cTn>
                                        <p:tgtEl>
                                          <p:spTgt spid="86"/>
                                        </p:tgtEl>
                                        <p:attrNameLst>
                                          <p:attrName>style.visibility</p:attrName>
                                        </p:attrNameLst>
                                      </p:cBhvr>
                                      <p:to>
                                        <p:strVal val="visible"/>
                                      </p:to>
                                    </p:set>
                                    <p:animEffect transition="in" filter="fade">
                                      <p:cBhvr>
                                        <p:cTn id="36" dur="500"/>
                                        <p:tgtEl>
                                          <p:spTgt spid="86"/>
                                        </p:tgtEl>
                                      </p:cBhvr>
                                    </p:animEffect>
                                  </p:childTnLst>
                                </p:cTn>
                              </p:par>
                            </p:childTnLst>
                          </p:cTn>
                        </p:par>
                        <p:par>
                          <p:cTn id="37" fill="hold">
                            <p:stCondLst>
                              <p:cond delay="5000"/>
                            </p:stCondLst>
                            <p:childTnLst>
                              <p:par>
                                <p:cTn id="38" presetID="10"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childTnLst>
                          </p:cTn>
                        </p:par>
                        <p:par>
                          <p:cTn id="41" fill="hold">
                            <p:stCondLst>
                              <p:cond delay="5500"/>
                            </p:stCondLst>
                            <p:childTnLst>
                              <p:par>
                                <p:cTn id="42" presetID="10" presetClass="entr" presetSubtype="0" fill="hold" nodeType="afterEffect">
                                  <p:stCondLst>
                                    <p:cond delay="0"/>
                                  </p:stCondLst>
                                  <p:childTnLst>
                                    <p:set>
                                      <p:cBhvr>
                                        <p:cTn id="43" dur="1" fill="hold">
                                          <p:stCondLst>
                                            <p:cond delay="0"/>
                                          </p:stCondLst>
                                        </p:cTn>
                                        <p:tgtEl>
                                          <p:spTgt spid="80"/>
                                        </p:tgtEl>
                                        <p:attrNameLst>
                                          <p:attrName>style.visibility</p:attrName>
                                        </p:attrNameLst>
                                      </p:cBhvr>
                                      <p:to>
                                        <p:strVal val="visible"/>
                                      </p:to>
                                    </p:set>
                                    <p:animEffect transition="in" filter="fade">
                                      <p:cBhvr>
                                        <p:cTn id="44" dur="500"/>
                                        <p:tgtEl>
                                          <p:spTgt spid="80"/>
                                        </p:tgtEl>
                                      </p:cBhvr>
                                    </p:animEffect>
                                  </p:childTnLst>
                                </p:cTn>
                              </p:par>
                              <p:par>
                                <p:cTn id="45" presetID="1" presetClass="entr" presetSubtype="0"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0" presetClass="entr" presetSubtype="0" fill="hold" grpId="0" nodeType="withEffect">
                                  <p:stCondLst>
                                    <p:cond delay="0"/>
                                  </p:stCondLst>
                                  <p:childTnLst>
                                    <p:set>
                                      <p:cBhvr>
                                        <p:cTn id="48" dur="1" fill="hold">
                                          <p:stCondLst>
                                            <p:cond delay="0"/>
                                          </p:stCondLst>
                                        </p:cTn>
                                        <p:tgtEl>
                                          <p:spTgt spid="78"/>
                                        </p:tgtEl>
                                        <p:attrNameLst>
                                          <p:attrName>style.visibility</p:attrName>
                                        </p:attrNameLst>
                                      </p:cBhvr>
                                      <p:to>
                                        <p:strVal val="visible"/>
                                      </p:to>
                                    </p:set>
                                    <p:animEffect transition="in" filter="fade">
                                      <p:cBhvr>
                                        <p:cTn id="49" dur="500"/>
                                        <p:tgtEl>
                                          <p:spTgt spid="78"/>
                                        </p:tgtEl>
                                      </p:cBhvr>
                                    </p:animEffect>
                                  </p:childTnLst>
                                </p:cTn>
                              </p:par>
                            </p:childTnLst>
                          </p:cTn>
                        </p:par>
                        <p:par>
                          <p:cTn id="50" fill="hold">
                            <p:stCondLst>
                              <p:cond delay="6000"/>
                            </p:stCondLst>
                            <p:childTnLst>
                              <p:par>
                                <p:cTn id="51" presetID="22" presetClass="entr" presetSubtype="1" fill="hold" nodeType="afterEffect">
                                  <p:stCondLst>
                                    <p:cond delay="0"/>
                                  </p:stCondLst>
                                  <p:childTnLst>
                                    <p:set>
                                      <p:cBhvr>
                                        <p:cTn id="52" dur="1" fill="hold">
                                          <p:stCondLst>
                                            <p:cond delay="0"/>
                                          </p:stCondLst>
                                        </p:cTn>
                                        <p:tgtEl>
                                          <p:spTgt spid="136"/>
                                        </p:tgtEl>
                                        <p:attrNameLst>
                                          <p:attrName>style.visibility</p:attrName>
                                        </p:attrNameLst>
                                      </p:cBhvr>
                                      <p:to>
                                        <p:strVal val="visible"/>
                                      </p:to>
                                    </p:set>
                                    <p:animEffect transition="in" filter="wipe(up)">
                                      <p:cBhvr>
                                        <p:cTn id="53" dur="500"/>
                                        <p:tgtEl>
                                          <p:spTgt spid="136"/>
                                        </p:tgtEl>
                                      </p:cBhvr>
                                    </p:animEffect>
                                  </p:childTnLst>
                                </p:cTn>
                              </p:par>
                            </p:childTnLst>
                          </p:cTn>
                        </p:par>
                        <p:par>
                          <p:cTn id="54" fill="hold">
                            <p:stCondLst>
                              <p:cond delay="6500"/>
                            </p:stCondLst>
                            <p:childTnLst>
                              <p:par>
                                <p:cTn id="55" presetID="22" presetClass="entr" presetSubtype="4" fill="hold" nodeType="after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wipe(down)">
                                      <p:cBhvr>
                                        <p:cTn id="57" dur="500"/>
                                        <p:tgtEl>
                                          <p:spTgt spid="137"/>
                                        </p:tgtEl>
                                      </p:cBhvr>
                                    </p:animEffect>
                                  </p:childTnLst>
                                </p:cTn>
                              </p:par>
                            </p:childTnLst>
                          </p:cTn>
                        </p:par>
                        <p:par>
                          <p:cTn id="58" fill="hold">
                            <p:stCondLst>
                              <p:cond delay="7000"/>
                            </p:stCondLst>
                            <p:childTnLst>
                              <p:par>
                                <p:cTn id="59" presetID="22" presetClass="entr" presetSubtype="8" fill="hold" nodeType="afterEffect">
                                  <p:stCondLst>
                                    <p:cond delay="0"/>
                                  </p:stCondLst>
                                  <p:childTnLst>
                                    <p:set>
                                      <p:cBhvr>
                                        <p:cTn id="60" dur="1" fill="hold">
                                          <p:stCondLst>
                                            <p:cond delay="0"/>
                                          </p:stCondLst>
                                        </p:cTn>
                                        <p:tgtEl>
                                          <p:spTgt spid="61"/>
                                        </p:tgtEl>
                                        <p:attrNameLst>
                                          <p:attrName>style.visibility</p:attrName>
                                        </p:attrNameLst>
                                      </p:cBhvr>
                                      <p:to>
                                        <p:strVal val="visible"/>
                                      </p:to>
                                    </p:set>
                                    <p:animEffect transition="in" filter="wipe(left)">
                                      <p:cBhvr>
                                        <p:cTn id="61" dur="1500"/>
                                        <p:tgtEl>
                                          <p:spTgt spid="61"/>
                                        </p:tgtEl>
                                      </p:cBhvr>
                                    </p:animEffect>
                                  </p:childTnLst>
                                </p:cTn>
                              </p:par>
                            </p:childTnLst>
                          </p:cTn>
                        </p:par>
                        <p:par>
                          <p:cTn id="62" fill="hold">
                            <p:stCondLst>
                              <p:cond delay="8500"/>
                            </p:stCondLst>
                            <p:childTnLst>
                              <p:par>
                                <p:cTn id="63" presetID="10" presetClass="entr" presetSubtype="0" fill="hold" grpId="0" nodeType="after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par>
                          <p:cTn id="66" fill="hold">
                            <p:stCondLst>
                              <p:cond delay="9000"/>
                            </p:stCondLst>
                            <p:childTnLst>
                              <p:par>
                                <p:cTn id="67" presetID="10" presetClass="entr" presetSubtype="0" fill="hold" grpId="0" nodeType="after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childTnLst>
                          </p:cTn>
                        </p:par>
                        <p:par>
                          <p:cTn id="70" fill="hold">
                            <p:stCondLst>
                              <p:cond delay="9500"/>
                            </p:stCondLst>
                            <p:childTnLst>
                              <p:par>
                                <p:cTn id="71" presetID="10" presetClass="entr" presetSubtype="0" fill="hold" nodeType="after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childTnLst>
                          </p:cTn>
                        </p:par>
                        <p:par>
                          <p:cTn id="74" fill="hold">
                            <p:stCondLst>
                              <p:cond delay="10000"/>
                            </p:stCondLst>
                            <p:childTnLst>
                              <p:par>
                                <p:cTn id="75" presetID="22" presetClass="entr" presetSubtype="8" fill="hold" nodeType="afterEffect">
                                  <p:stCondLst>
                                    <p:cond delay="0"/>
                                  </p:stCondLst>
                                  <p:childTnLst>
                                    <p:set>
                                      <p:cBhvr>
                                        <p:cTn id="76" dur="1" fill="hold">
                                          <p:stCondLst>
                                            <p:cond delay="0"/>
                                          </p:stCondLst>
                                        </p:cTn>
                                        <p:tgtEl>
                                          <p:spTgt spid="92"/>
                                        </p:tgtEl>
                                        <p:attrNameLst>
                                          <p:attrName>style.visibility</p:attrName>
                                        </p:attrNameLst>
                                      </p:cBhvr>
                                      <p:to>
                                        <p:strVal val="visible"/>
                                      </p:to>
                                    </p:set>
                                    <p:animEffect transition="in" filter="wipe(left)">
                                      <p:cBhvr>
                                        <p:cTn id="77" dur="1500"/>
                                        <p:tgtEl>
                                          <p:spTgt spid="92"/>
                                        </p:tgtEl>
                                      </p:cBhvr>
                                    </p:animEffect>
                                  </p:childTnLst>
                                </p:cTn>
                              </p:par>
                            </p:childTnLst>
                          </p:cTn>
                        </p:par>
                        <p:par>
                          <p:cTn id="78" fill="hold">
                            <p:stCondLst>
                              <p:cond delay="11500"/>
                            </p:stCondLst>
                            <p:childTnLst>
                              <p:par>
                                <p:cTn id="79" presetID="10" presetClass="entr" presetSubtype="0" fill="hold" grpId="0" nodeType="afterEffect">
                                  <p:stCondLst>
                                    <p:cond delay="0"/>
                                  </p:stCondLst>
                                  <p:childTnLst>
                                    <p:set>
                                      <p:cBhvr>
                                        <p:cTn id="80" dur="1" fill="hold">
                                          <p:stCondLst>
                                            <p:cond delay="0"/>
                                          </p:stCondLst>
                                        </p:cTn>
                                        <p:tgtEl>
                                          <p:spTgt spid="115"/>
                                        </p:tgtEl>
                                        <p:attrNameLst>
                                          <p:attrName>style.visibility</p:attrName>
                                        </p:attrNameLst>
                                      </p:cBhvr>
                                      <p:to>
                                        <p:strVal val="visible"/>
                                      </p:to>
                                    </p:set>
                                    <p:animEffect transition="in" filter="fade">
                                      <p:cBhvr>
                                        <p:cTn id="81" dur="500"/>
                                        <p:tgtEl>
                                          <p:spTgt spid="115"/>
                                        </p:tgtEl>
                                      </p:cBhvr>
                                    </p:animEffect>
                                  </p:childTnLst>
                                </p:cTn>
                              </p:par>
                            </p:childTnLst>
                          </p:cTn>
                        </p:par>
                        <p:par>
                          <p:cTn id="82" fill="hold">
                            <p:stCondLst>
                              <p:cond delay="12000"/>
                            </p:stCondLst>
                            <p:childTnLst>
                              <p:par>
                                <p:cTn id="83" presetID="10" presetClass="entr" presetSubtype="0" fill="hold" grpId="0" nodeType="afterEffect">
                                  <p:stCondLst>
                                    <p:cond delay="0"/>
                                  </p:stCondLst>
                                  <p:childTnLst>
                                    <p:set>
                                      <p:cBhvr>
                                        <p:cTn id="84" dur="1" fill="hold">
                                          <p:stCondLst>
                                            <p:cond delay="0"/>
                                          </p:stCondLst>
                                        </p:cTn>
                                        <p:tgtEl>
                                          <p:spTgt spid="90"/>
                                        </p:tgtEl>
                                        <p:attrNameLst>
                                          <p:attrName>style.visibility</p:attrName>
                                        </p:attrNameLst>
                                      </p:cBhvr>
                                      <p:to>
                                        <p:strVal val="visible"/>
                                      </p:to>
                                    </p:set>
                                    <p:animEffect transition="in" filter="fade">
                                      <p:cBhvr>
                                        <p:cTn id="85" dur="500"/>
                                        <p:tgtEl>
                                          <p:spTgt spid="90"/>
                                        </p:tgtEl>
                                      </p:cBhvr>
                                    </p:animEffect>
                                  </p:childTnLst>
                                </p:cTn>
                              </p:par>
                            </p:childTnLst>
                          </p:cTn>
                        </p:par>
                        <p:par>
                          <p:cTn id="86" fill="hold">
                            <p:stCondLst>
                              <p:cond delay="12500"/>
                            </p:stCondLst>
                            <p:childTnLst>
                              <p:par>
                                <p:cTn id="87" presetID="22" presetClass="entr" presetSubtype="4" fill="hold" nodeType="afterEffect">
                                  <p:stCondLst>
                                    <p:cond delay="0"/>
                                  </p:stCondLst>
                                  <p:childTnLst>
                                    <p:set>
                                      <p:cBhvr>
                                        <p:cTn id="88" dur="1" fill="hold">
                                          <p:stCondLst>
                                            <p:cond delay="0"/>
                                          </p:stCondLst>
                                        </p:cTn>
                                        <p:tgtEl>
                                          <p:spTgt spid="117"/>
                                        </p:tgtEl>
                                        <p:attrNameLst>
                                          <p:attrName>style.visibility</p:attrName>
                                        </p:attrNameLst>
                                      </p:cBhvr>
                                      <p:to>
                                        <p:strVal val="visible"/>
                                      </p:to>
                                    </p:set>
                                    <p:animEffect transition="in" filter="wipe(down)">
                                      <p:cBhvr>
                                        <p:cTn id="89" dur="500"/>
                                        <p:tgtEl>
                                          <p:spTgt spid="117"/>
                                        </p:tgtEl>
                                      </p:cBhvr>
                                    </p:animEffect>
                                  </p:childTnLst>
                                </p:cTn>
                              </p:par>
                            </p:childTnLst>
                          </p:cTn>
                        </p:par>
                        <p:par>
                          <p:cTn id="90" fill="hold">
                            <p:stCondLst>
                              <p:cond delay="13000"/>
                            </p:stCondLst>
                            <p:childTnLst>
                              <p:par>
                                <p:cTn id="91" presetID="10" presetClass="entr" presetSubtype="0" fill="hold" grpId="0" nodeType="afterEffect">
                                  <p:stCondLst>
                                    <p:cond delay="0"/>
                                  </p:stCondLst>
                                  <p:childTnLst>
                                    <p:set>
                                      <p:cBhvr>
                                        <p:cTn id="92" dur="1" fill="hold">
                                          <p:stCondLst>
                                            <p:cond delay="0"/>
                                          </p:stCondLst>
                                        </p:cTn>
                                        <p:tgtEl>
                                          <p:spTgt spid="98"/>
                                        </p:tgtEl>
                                        <p:attrNameLst>
                                          <p:attrName>style.visibility</p:attrName>
                                        </p:attrNameLst>
                                      </p:cBhvr>
                                      <p:to>
                                        <p:strVal val="visible"/>
                                      </p:to>
                                    </p:set>
                                    <p:animEffect transition="in" filter="fade">
                                      <p:cBhvr>
                                        <p:cTn id="93" dur="500"/>
                                        <p:tgtEl>
                                          <p:spTgt spid="98"/>
                                        </p:tgtEl>
                                      </p:cBhvr>
                                    </p:animEffect>
                                  </p:childTnLst>
                                </p:cTn>
                              </p:par>
                            </p:childTnLst>
                          </p:cTn>
                        </p:par>
                        <p:par>
                          <p:cTn id="94" fill="hold">
                            <p:stCondLst>
                              <p:cond delay="13500"/>
                            </p:stCondLst>
                            <p:childTnLst>
                              <p:par>
                                <p:cTn id="95" presetID="10" presetClass="entr" presetSubtype="0" fill="hold" nodeType="afterEffect">
                                  <p:stCondLst>
                                    <p:cond delay="0"/>
                                  </p:stCondLst>
                                  <p:childTnLst>
                                    <p:set>
                                      <p:cBhvr>
                                        <p:cTn id="96" dur="1" fill="hold">
                                          <p:stCondLst>
                                            <p:cond delay="0"/>
                                          </p:stCondLst>
                                        </p:cTn>
                                        <p:tgtEl>
                                          <p:spTgt spid="99"/>
                                        </p:tgtEl>
                                        <p:attrNameLst>
                                          <p:attrName>style.visibility</p:attrName>
                                        </p:attrNameLst>
                                      </p:cBhvr>
                                      <p:to>
                                        <p:strVal val="visible"/>
                                      </p:to>
                                    </p:set>
                                    <p:animEffect transition="in" filter="fade">
                                      <p:cBhvr>
                                        <p:cTn id="97" dur="500"/>
                                        <p:tgtEl>
                                          <p:spTgt spid="99"/>
                                        </p:tgtEl>
                                      </p:cBhvr>
                                    </p:animEffect>
                                  </p:childTnLst>
                                </p:cTn>
                              </p:par>
                            </p:childTnLst>
                          </p:cTn>
                        </p:par>
                        <p:par>
                          <p:cTn id="98" fill="hold">
                            <p:stCondLst>
                              <p:cond delay="14000"/>
                            </p:stCondLst>
                            <p:childTnLst>
                              <p:par>
                                <p:cTn id="99" presetID="10" presetClass="entr" presetSubtype="0" fill="hold" nodeType="afterEffect">
                                  <p:stCondLst>
                                    <p:cond delay="0"/>
                                  </p:stCondLst>
                                  <p:childTnLst>
                                    <p:set>
                                      <p:cBhvr>
                                        <p:cTn id="100" dur="1" fill="hold">
                                          <p:stCondLst>
                                            <p:cond delay="0"/>
                                          </p:stCondLst>
                                        </p:cTn>
                                        <p:tgtEl>
                                          <p:spTgt spid="103"/>
                                        </p:tgtEl>
                                        <p:attrNameLst>
                                          <p:attrName>style.visibility</p:attrName>
                                        </p:attrNameLst>
                                      </p:cBhvr>
                                      <p:to>
                                        <p:strVal val="visible"/>
                                      </p:to>
                                    </p:set>
                                    <p:animEffect transition="in" filter="fade">
                                      <p:cBhvr>
                                        <p:cTn id="101" dur="500"/>
                                        <p:tgtEl>
                                          <p:spTgt spid="103"/>
                                        </p:tgtEl>
                                      </p:cBhvr>
                                    </p:animEffect>
                                  </p:childTnLst>
                                </p:cTn>
                              </p:par>
                            </p:childTnLst>
                          </p:cTn>
                        </p:par>
                        <p:par>
                          <p:cTn id="102" fill="hold">
                            <p:stCondLst>
                              <p:cond delay="14500"/>
                            </p:stCondLst>
                            <p:childTnLst>
                              <p:par>
                                <p:cTn id="103" presetID="10" presetClass="entr" presetSubtype="0" fill="hold" nodeType="afterEffect">
                                  <p:stCondLst>
                                    <p:cond delay="0"/>
                                  </p:stCondLst>
                                  <p:childTnLst>
                                    <p:set>
                                      <p:cBhvr>
                                        <p:cTn id="104" dur="1" fill="hold">
                                          <p:stCondLst>
                                            <p:cond delay="0"/>
                                          </p:stCondLst>
                                        </p:cTn>
                                        <p:tgtEl>
                                          <p:spTgt spid="100"/>
                                        </p:tgtEl>
                                        <p:attrNameLst>
                                          <p:attrName>style.visibility</p:attrName>
                                        </p:attrNameLst>
                                      </p:cBhvr>
                                      <p:to>
                                        <p:strVal val="visible"/>
                                      </p:to>
                                    </p:set>
                                    <p:animEffect transition="in" filter="fade">
                                      <p:cBhvr>
                                        <p:cTn id="105" dur="500"/>
                                        <p:tgtEl>
                                          <p:spTgt spid="100"/>
                                        </p:tgtEl>
                                      </p:cBhvr>
                                    </p:animEffect>
                                  </p:childTnLst>
                                </p:cTn>
                              </p:par>
                            </p:childTnLst>
                          </p:cTn>
                        </p:par>
                        <p:par>
                          <p:cTn id="106" fill="hold">
                            <p:stCondLst>
                              <p:cond delay="15000"/>
                            </p:stCondLst>
                            <p:childTnLst>
                              <p:par>
                                <p:cTn id="107" presetID="10" presetClass="entr" presetSubtype="0" fill="hold" nodeType="afterEffect">
                                  <p:stCondLst>
                                    <p:cond delay="0"/>
                                  </p:stCondLst>
                                  <p:childTnLst>
                                    <p:set>
                                      <p:cBhvr>
                                        <p:cTn id="108" dur="1" fill="hold">
                                          <p:stCondLst>
                                            <p:cond delay="0"/>
                                          </p:stCondLst>
                                        </p:cTn>
                                        <p:tgtEl>
                                          <p:spTgt spid="101"/>
                                        </p:tgtEl>
                                        <p:attrNameLst>
                                          <p:attrName>style.visibility</p:attrName>
                                        </p:attrNameLst>
                                      </p:cBhvr>
                                      <p:to>
                                        <p:strVal val="visible"/>
                                      </p:to>
                                    </p:set>
                                    <p:animEffect transition="in" filter="fade">
                                      <p:cBhvr>
                                        <p:cTn id="109" dur="500"/>
                                        <p:tgtEl>
                                          <p:spTgt spid="101"/>
                                        </p:tgtEl>
                                      </p:cBhvr>
                                    </p:animEffect>
                                  </p:childTnLst>
                                </p:cTn>
                              </p:par>
                            </p:childTnLst>
                          </p:cTn>
                        </p:par>
                        <p:par>
                          <p:cTn id="110" fill="hold">
                            <p:stCondLst>
                              <p:cond delay="15500"/>
                            </p:stCondLst>
                            <p:childTnLst>
                              <p:par>
                                <p:cTn id="111" presetID="10" presetClass="entr" presetSubtype="0" fill="hold" nodeType="after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22" presetClass="entr" presetSubtype="1" fill="hold" nodeType="withEffect">
                                  <p:stCondLst>
                                    <p:cond delay="0"/>
                                  </p:stCondLst>
                                  <p:childTnLst>
                                    <p:set>
                                      <p:cBhvr>
                                        <p:cTn id="115" dur="1" fill="hold">
                                          <p:stCondLst>
                                            <p:cond delay="0"/>
                                          </p:stCondLst>
                                        </p:cTn>
                                        <p:tgtEl>
                                          <p:spTgt spid="127"/>
                                        </p:tgtEl>
                                        <p:attrNameLst>
                                          <p:attrName>style.visibility</p:attrName>
                                        </p:attrNameLst>
                                      </p:cBhvr>
                                      <p:to>
                                        <p:strVal val="visible"/>
                                      </p:to>
                                    </p:set>
                                    <p:animEffect transition="in" filter="wipe(up)">
                                      <p:cBhvr>
                                        <p:cTn id="116" dur="2000"/>
                                        <p:tgtEl>
                                          <p:spTgt spid="127"/>
                                        </p:tgtEl>
                                      </p:cBhvr>
                                    </p:animEffect>
                                  </p:childTnLst>
                                </p:cTn>
                              </p:par>
                            </p:childTnLst>
                          </p:cTn>
                        </p:par>
                        <p:par>
                          <p:cTn id="117" fill="hold">
                            <p:stCondLst>
                              <p:cond delay="17500"/>
                            </p:stCondLst>
                            <p:childTnLst>
                              <p:par>
                                <p:cTn id="118" presetID="10" presetClass="entr" presetSubtype="0" fill="hold" nodeType="afterEffect">
                                  <p:stCondLst>
                                    <p:cond delay="0"/>
                                  </p:stCondLst>
                                  <p:childTnLst>
                                    <p:set>
                                      <p:cBhvr>
                                        <p:cTn id="119" dur="1" fill="hold">
                                          <p:stCondLst>
                                            <p:cond delay="0"/>
                                          </p:stCondLst>
                                        </p:cTn>
                                        <p:tgtEl>
                                          <p:spTgt spid="121"/>
                                        </p:tgtEl>
                                        <p:attrNameLst>
                                          <p:attrName>style.visibility</p:attrName>
                                        </p:attrNameLst>
                                      </p:cBhvr>
                                      <p:to>
                                        <p:strVal val="visible"/>
                                      </p:to>
                                    </p:set>
                                    <p:animEffect transition="in" filter="fade">
                                      <p:cBhvr>
                                        <p:cTn id="120" dur="500"/>
                                        <p:tgtEl>
                                          <p:spTgt spid="121"/>
                                        </p:tgtEl>
                                      </p:cBhvr>
                                    </p:animEffect>
                                  </p:childTnLst>
                                </p:cTn>
                              </p:par>
                            </p:childTnLst>
                          </p:cTn>
                        </p:par>
                        <p:par>
                          <p:cTn id="121" fill="hold">
                            <p:stCondLst>
                              <p:cond delay="18000"/>
                            </p:stCondLst>
                            <p:childTnLst>
                              <p:par>
                                <p:cTn id="122" presetID="22" presetClass="entr" presetSubtype="2" fill="hold" nodeType="afterEffect">
                                  <p:stCondLst>
                                    <p:cond delay="0"/>
                                  </p:stCondLst>
                                  <p:childTnLst>
                                    <p:set>
                                      <p:cBhvr>
                                        <p:cTn id="123" dur="1" fill="hold">
                                          <p:stCondLst>
                                            <p:cond delay="0"/>
                                          </p:stCondLst>
                                        </p:cTn>
                                        <p:tgtEl>
                                          <p:spTgt spid="131"/>
                                        </p:tgtEl>
                                        <p:attrNameLst>
                                          <p:attrName>style.visibility</p:attrName>
                                        </p:attrNameLst>
                                      </p:cBhvr>
                                      <p:to>
                                        <p:strVal val="visible"/>
                                      </p:to>
                                    </p:set>
                                    <p:animEffect transition="in" filter="wipe(right)">
                                      <p:cBhvr>
                                        <p:cTn id="124" dur="2000"/>
                                        <p:tgtEl>
                                          <p:spTgt spid="1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54" grpId="0" animBg="1"/>
      <p:bldP spid="59" grpId="0" animBg="1"/>
      <p:bldP spid="78" grpId="0"/>
      <p:bldP spid="83" grpId="0"/>
      <p:bldP spid="86" grpId="0"/>
      <p:bldP spid="90" grpId="0" animBg="1"/>
      <p:bldP spid="98" grpId="0" animBg="1"/>
      <p:bldP spid="1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Review a Kubernetes YAML file</a:t>
            </a:r>
          </a:p>
        </p:txBody>
      </p:sp>
    </p:spTree>
    <p:extLst>
      <p:ext uri="{BB962C8B-B14F-4D97-AF65-F5344CB8AC3E}">
        <p14:creationId xmlns:p14="http://schemas.microsoft.com/office/powerpoint/2010/main" val="176474153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3" y="322544"/>
            <a:ext cx="11018520" cy="553998"/>
          </a:xfrm>
        </p:spPr>
        <p:txBody>
          <a:bodyPr/>
          <a:lstStyle/>
          <a:p>
            <a:r>
              <a:rPr lang="en-US" dirty="0">
                <a:solidFill>
                  <a:srgbClr val="0069BA"/>
                </a:solidFill>
                <a:latin typeface="Segoe UI Light" panose="020B0502040204020203" pitchFamily="34" charset="0"/>
                <a:cs typeface="Segoe UI Light" panose="020B0502040204020203" pitchFamily="34" charset="0"/>
              </a:rPr>
              <a:t>Helm</a:t>
            </a:r>
          </a:p>
        </p:txBody>
      </p:sp>
      <p:sp>
        <p:nvSpPr>
          <p:cNvPr id="4" name="Text Placeholder 3"/>
          <p:cNvSpPr>
            <a:spLocks noGrp="1"/>
          </p:cNvSpPr>
          <p:nvPr>
            <p:ph type="body" sz="quarter" idx="10"/>
          </p:nvPr>
        </p:nvSpPr>
        <p:spPr>
          <a:xfrm>
            <a:off x="269303" y="1187962"/>
            <a:ext cx="11655078" cy="3681061"/>
          </a:xfrm>
        </p:spPr>
        <p:txBody>
          <a:bodyPr/>
          <a:lstStyle/>
          <a:p>
            <a:pPr marL="0" indent="0">
              <a:buNone/>
            </a:pPr>
            <a:r>
              <a:rPr lang="en-US" sz="2745" dirty="0"/>
              <a:t>The package manager for Kubernetes</a:t>
            </a:r>
          </a:p>
          <a:p>
            <a:pPr marL="0" indent="0">
              <a:buNone/>
            </a:pPr>
            <a:endParaRPr lang="en-US" sz="2745" dirty="0"/>
          </a:p>
          <a:p>
            <a:pPr marL="0" indent="0">
              <a:buNone/>
            </a:pPr>
            <a:r>
              <a:rPr lang="en-US" sz="2745" dirty="0"/>
              <a:t>Why Helm?</a:t>
            </a:r>
          </a:p>
          <a:p>
            <a:r>
              <a:rPr lang="en-US" sz="2353" dirty="0"/>
              <a:t>Manage Complexity</a:t>
            </a:r>
          </a:p>
          <a:p>
            <a:r>
              <a:rPr lang="en-US" sz="2353" dirty="0"/>
              <a:t>Easy Updates</a:t>
            </a:r>
          </a:p>
          <a:p>
            <a:r>
              <a:rPr lang="en-US" sz="2353" dirty="0"/>
              <a:t>Simple Sharing</a:t>
            </a:r>
          </a:p>
          <a:p>
            <a:r>
              <a:rPr lang="en-US" sz="2353" dirty="0"/>
              <a:t>Rollbacks</a:t>
            </a:r>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309" y="1256805"/>
            <a:ext cx="4008312" cy="4173945"/>
          </a:xfrm>
          <a:prstGeom prst="rect">
            <a:avLst/>
          </a:prstGeom>
        </p:spPr>
      </p:pic>
    </p:spTree>
    <p:extLst>
      <p:ext uri="{BB962C8B-B14F-4D97-AF65-F5344CB8AC3E}">
        <p14:creationId xmlns:p14="http://schemas.microsoft.com/office/powerpoint/2010/main" val="7508104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5071B-FE0D-4587-A688-EFC818B91839}"/>
              </a:ext>
            </a:extLst>
          </p:cNvPr>
          <p:cNvSpPr>
            <a:spLocks noGrp="1"/>
          </p:cNvSpPr>
          <p:nvPr>
            <p:ph type="title"/>
          </p:nvPr>
        </p:nvSpPr>
        <p:spPr/>
        <p:txBody>
          <a:bodyPr/>
          <a:lstStyle/>
          <a:p>
            <a:r>
              <a:rPr lang="en-US" dirty="0"/>
              <a:t>Agenda (EST)</a:t>
            </a:r>
          </a:p>
        </p:txBody>
      </p:sp>
      <p:pic>
        <p:nvPicPr>
          <p:cNvPr id="5" name="Picture 4" descr="Icon&#10;&#10;Description automatically generated">
            <a:extLst>
              <a:ext uri="{FF2B5EF4-FFF2-40B4-BE49-F238E27FC236}">
                <a16:creationId xmlns:a16="http://schemas.microsoft.com/office/drawing/2014/main" id="{A03D9485-D808-43FC-B02D-FC2A19BB1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95" y="3427412"/>
            <a:ext cx="3025561" cy="3025561"/>
          </a:xfrm>
          <a:prstGeom prst="rect">
            <a:avLst/>
          </a:prstGeom>
        </p:spPr>
      </p:pic>
      <p:graphicFrame>
        <p:nvGraphicFramePr>
          <p:cNvPr id="8" name="Table 8">
            <a:extLst>
              <a:ext uri="{FF2B5EF4-FFF2-40B4-BE49-F238E27FC236}">
                <a16:creationId xmlns:a16="http://schemas.microsoft.com/office/drawing/2014/main" id="{7CF910B8-82B4-21B8-3A98-CB703058C7C8}"/>
              </a:ext>
            </a:extLst>
          </p:cNvPr>
          <p:cNvGraphicFramePr>
            <a:graphicFrameLocks noGrp="1"/>
          </p:cNvGraphicFramePr>
          <p:nvPr>
            <p:extLst>
              <p:ext uri="{D42A27DB-BD31-4B8C-83A1-F6EECF244321}">
                <p14:modId xmlns:p14="http://schemas.microsoft.com/office/powerpoint/2010/main" val="3033777929"/>
              </p:ext>
            </p:extLst>
          </p:nvPr>
        </p:nvGraphicFramePr>
        <p:xfrm>
          <a:off x="4830613" y="340053"/>
          <a:ext cx="7182197" cy="6192154"/>
        </p:xfrm>
        <a:graphic>
          <a:graphicData uri="http://schemas.openxmlformats.org/drawingml/2006/table">
            <a:tbl>
              <a:tblPr bandRow="1">
                <a:tableStyleId>{3B4B98B0-60AC-42C2-AFA5-B58CD77FA1E5}</a:tableStyleId>
              </a:tblPr>
              <a:tblGrid>
                <a:gridCol w="2310938">
                  <a:extLst>
                    <a:ext uri="{9D8B030D-6E8A-4147-A177-3AD203B41FA5}">
                      <a16:colId xmlns:a16="http://schemas.microsoft.com/office/drawing/2014/main" val="2954622250"/>
                    </a:ext>
                  </a:extLst>
                </a:gridCol>
                <a:gridCol w="4871259">
                  <a:extLst>
                    <a:ext uri="{9D8B030D-6E8A-4147-A177-3AD203B41FA5}">
                      <a16:colId xmlns:a16="http://schemas.microsoft.com/office/drawing/2014/main" val="2567240039"/>
                    </a:ext>
                  </a:extLst>
                </a:gridCol>
              </a:tblGrid>
              <a:tr h="436844">
                <a:tc>
                  <a:txBody>
                    <a:bodyPr/>
                    <a:lstStyle/>
                    <a:p>
                      <a:r>
                        <a:rPr lang="en-US" dirty="0"/>
                        <a:t>9:00 – 9:15</a:t>
                      </a:r>
                    </a:p>
                  </a:txBody>
                  <a:tcPr anchor="ctr"/>
                </a:tc>
                <a:tc>
                  <a:txBody>
                    <a:bodyPr/>
                    <a:lstStyle/>
                    <a:p>
                      <a:r>
                        <a:rPr lang="en-US" dirty="0"/>
                        <a:t>Intros</a:t>
                      </a:r>
                    </a:p>
                  </a:txBody>
                  <a:tcPr anchor="ctr"/>
                </a:tc>
                <a:extLst>
                  <a:ext uri="{0D108BD9-81ED-4DB2-BD59-A6C34878D82A}">
                    <a16:rowId xmlns:a16="http://schemas.microsoft.com/office/drawing/2014/main" val="3926926431"/>
                  </a:ext>
                </a:extLst>
              </a:tr>
              <a:tr h="436844">
                <a:tc>
                  <a:txBody>
                    <a:bodyPr/>
                    <a:lstStyle/>
                    <a:p>
                      <a:r>
                        <a:rPr lang="en-US" dirty="0"/>
                        <a:t>9:15 – 9:30</a:t>
                      </a:r>
                    </a:p>
                  </a:txBody>
                  <a:tcPr anchor="ctr"/>
                </a:tc>
                <a:tc>
                  <a:txBody>
                    <a:bodyPr/>
                    <a:lstStyle/>
                    <a:p>
                      <a:r>
                        <a:rPr lang="en-US" dirty="0"/>
                        <a:t>Container Basics</a:t>
                      </a:r>
                    </a:p>
                  </a:txBody>
                  <a:tcPr anchor="ctr"/>
                </a:tc>
                <a:extLst>
                  <a:ext uri="{0D108BD9-81ED-4DB2-BD59-A6C34878D82A}">
                    <a16:rowId xmlns:a16="http://schemas.microsoft.com/office/drawing/2014/main" val="312328438"/>
                  </a:ext>
                </a:extLst>
              </a:tr>
              <a:tr h="383197">
                <a:tc>
                  <a:txBody>
                    <a:bodyPr/>
                    <a:lstStyle/>
                    <a:p>
                      <a:r>
                        <a:rPr lang="en-US" dirty="0"/>
                        <a:t>9:30 – 10:15</a:t>
                      </a:r>
                    </a:p>
                  </a:txBody>
                  <a:tcPr anchor="ctr"/>
                </a:tc>
                <a:tc>
                  <a:txBody>
                    <a:bodyPr/>
                    <a:lstStyle/>
                    <a:p>
                      <a:r>
                        <a:rPr lang="en-US" dirty="0"/>
                        <a:t>Intro to Kubernetes</a:t>
                      </a:r>
                    </a:p>
                  </a:txBody>
                  <a:tcPr anchor="ctr"/>
                </a:tc>
                <a:extLst>
                  <a:ext uri="{0D108BD9-81ED-4DB2-BD59-A6C34878D82A}">
                    <a16:rowId xmlns:a16="http://schemas.microsoft.com/office/drawing/2014/main" val="1064195265"/>
                  </a:ext>
                </a:extLst>
              </a:tr>
              <a:tr h="406189">
                <a:tc>
                  <a:txBody>
                    <a:bodyPr/>
                    <a:lstStyle/>
                    <a:p>
                      <a:r>
                        <a:rPr lang="en-US" dirty="0"/>
                        <a:t>10:15 – 10:30</a:t>
                      </a:r>
                    </a:p>
                  </a:txBody>
                  <a:tcPr anchor="ctr"/>
                </a:tc>
                <a:tc>
                  <a:txBody>
                    <a:bodyPr/>
                    <a:lstStyle/>
                    <a:p>
                      <a:r>
                        <a:rPr lang="en-US" dirty="0">
                          <a:solidFill>
                            <a:srgbClr val="FF0000"/>
                          </a:solidFill>
                        </a:rPr>
                        <a:t>Break</a:t>
                      </a:r>
                    </a:p>
                  </a:txBody>
                  <a:tcPr anchor="ctr"/>
                </a:tc>
                <a:extLst>
                  <a:ext uri="{0D108BD9-81ED-4DB2-BD59-A6C34878D82A}">
                    <a16:rowId xmlns:a16="http://schemas.microsoft.com/office/drawing/2014/main" val="1825590494"/>
                  </a:ext>
                </a:extLst>
              </a:tr>
              <a:tr h="406189">
                <a:tc>
                  <a:txBody>
                    <a:bodyPr/>
                    <a:lstStyle/>
                    <a:p>
                      <a:r>
                        <a:rPr lang="en-US" dirty="0"/>
                        <a:t>10:30 – 11:00</a:t>
                      </a:r>
                    </a:p>
                  </a:txBody>
                  <a:tcPr anchor="ctr"/>
                </a:tc>
                <a:tc>
                  <a:txBody>
                    <a:bodyPr/>
                    <a:lstStyle/>
                    <a:p>
                      <a:r>
                        <a:rPr lang="en-US" dirty="0"/>
                        <a:t>Intro to AKS</a:t>
                      </a:r>
                    </a:p>
                  </a:txBody>
                  <a:tcPr anchor="ctr"/>
                </a:tc>
                <a:extLst>
                  <a:ext uri="{0D108BD9-81ED-4DB2-BD59-A6C34878D82A}">
                    <a16:rowId xmlns:a16="http://schemas.microsoft.com/office/drawing/2014/main" val="1582824539"/>
                  </a:ext>
                </a:extLst>
              </a:tr>
              <a:tr h="383197">
                <a:tc>
                  <a:txBody>
                    <a:bodyPr/>
                    <a:lstStyle/>
                    <a:p>
                      <a:r>
                        <a:rPr lang="en-US" dirty="0"/>
                        <a:t>11:00 – 11:15</a:t>
                      </a:r>
                    </a:p>
                  </a:txBody>
                  <a:tcPr anchor="ctr"/>
                </a:tc>
                <a:tc>
                  <a:txBody>
                    <a:bodyPr/>
                    <a:lstStyle/>
                    <a:p>
                      <a:r>
                        <a:rPr lang="en-US" dirty="0">
                          <a:solidFill>
                            <a:schemeClr val="tx1"/>
                          </a:solidFill>
                        </a:rPr>
                        <a:t>Deploying Applications to AKS</a:t>
                      </a:r>
                    </a:p>
                  </a:txBody>
                  <a:tcPr anchor="ctr"/>
                </a:tc>
                <a:extLst>
                  <a:ext uri="{0D108BD9-81ED-4DB2-BD59-A6C34878D82A}">
                    <a16:rowId xmlns:a16="http://schemas.microsoft.com/office/drawing/2014/main" val="1682567405"/>
                  </a:ext>
                </a:extLst>
              </a:tr>
              <a:tr h="383197">
                <a:tc>
                  <a:txBody>
                    <a:bodyPr/>
                    <a:lstStyle/>
                    <a:p>
                      <a:r>
                        <a:rPr lang="en-US" dirty="0"/>
                        <a:t>11:15 – 11:30</a:t>
                      </a:r>
                    </a:p>
                  </a:txBody>
                  <a:tcPr anchor="ctr"/>
                </a:tc>
                <a:tc>
                  <a:txBody>
                    <a:bodyPr/>
                    <a:lstStyle/>
                    <a:p>
                      <a:r>
                        <a:rPr lang="en-US" dirty="0">
                          <a:solidFill>
                            <a:schemeClr val="tx1"/>
                          </a:solidFill>
                        </a:rPr>
                        <a:t>Helm</a:t>
                      </a:r>
                    </a:p>
                  </a:txBody>
                  <a:tcPr anchor="ctr"/>
                </a:tc>
                <a:extLst>
                  <a:ext uri="{0D108BD9-81ED-4DB2-BD59-A6C34878D82A}">
                    <a16:rowId xmlns:a16="http://schemas.microsoft.com/office/drawing/2014/main" val="3528221685"/>
                  </a:ext>
                </a:extLst>
              </a:tr>
              <a:tr h="383197">
                <a:tc>
                  <a:txBody>
                    <a:bodyPr/>
                    <a:lstStyle/>
                    <a:p>
                      <a:r>
                        <a:rPr lang="en-US" dirty="0"/>
                        <a:t>11:30 – 12:15</a:t>
                      </a:r>
                    </a:p>
                  </a:txBody>
                  <a:tcPr anchor="ctr"/>
                </a:tc>
                <a:tc>
                  <a:txBody>
                    <a:bodyPr/>
                    <a:lstStyle/>
                    <a:p>
                      <a:r>
                        <a:rPr lang="en-US" sz="1800" b="0" i="0" kern="1200" dirty="0">
                          <a:solidFill>
                            <a:srgbClr val="FF0000"/>
                          </a:solidFill>
                          <a:effectLst/>
                          <a:latin typeface="+mn-lt"/>
                          <a:ea typeface="+mn-ea"/>
                          <a:cs typeface="+mn-cs"/>
                        </a:rPr>
                        <a:t>Lunch</a:t>
                      </a:r>
                      <a:endParaRPr lang="en-US" dirty="0">
                        <a:solidFill>
                          <a:srgbClr val="FF0000"/>
                        </a:solidFill>
                      </a:endParaRPr>
                    </a:p>
                  </a:txBody>
                  <a:tcPr anchor="ctr"/>
                </a:tc>
                <a:extLst>
                  <a:ext uri="{0D108BD9-81ED-4DB2-BD59-A6C34878D82A}">
                    <a16:rowId xmlns:a16="http://schemas.microsoft.com/office/drawing/2014/main" val="2193120296"/>
                  </a:ext>
                </a:extLst>
              </a:tr>
              <a:tr h="337213">
                <a:tc>
                  <a:txBody>
                    <a:bodyPr/>
                    <a:lstStyle/>
                    <a:p>
                      <a:r>
                        <a:rPr lang="en-US" dirty="0"/>
                        <a:t>12:15 – 1:00</a:t>
                      </a:r>
                    </a:p>
                  </a:txBody>
                  <a:tcPr anchor="ctr"/>
                </a:tc>
                <a:tc>
                  <a:txBody>
                    <a:bodyPr/>
                    <a:lstStyle/>
                    <a:p>
                      <a:r>
                        <a:rPr lang="en-US" sz="1800" b="0" i="0" kern="1200" dirty="0">
                          <a:solidFill>
                            <a:schemeClr val="tx1"/>
                          </a:solidFill>
                          <a:effectLst/>
                          <a:latin typeface="+mn-lt"/>
                          <a:ea typeface="+mn-ea"/>
                          <a:cs typeface="+mn-cs"/>
                        </a:rPr>
                        <a:t>Lab: Deploying an Application to AKS</a:t>
                      </a:r>
                      <a:endParaRPr lang="en-US" dirty="0"/>
                    </a:p>
                  </a:txBody>
                  <a:tcPr anchor="ctr"/>
                </a:tc>
                <a:extLst>
                  <a:ext uri="{0D108BD9-81ED-4DB2-BD59-A6C34878D82A}">
                    <a16:rowId xmlns:a16="http://schemas.microsoft.com/office/drawing/2014/main" val="4138731955"/>
                  </a:ext>
                </a:extLst>
              </a:tr>
              <a:tr h="337213">
                <a:tc>
                  <a:txBody>
                    <a:bodyPr/>
                    <a:lstStyle/>
                    <a:p>
                      <a:r>
                        <a:rPr lang="en-US" dirty="0"/>
                        <a:t>1:00 – 1:45</a:t>
                      </a:r>
                    </a:p>
                  </a:txBody>
                  <a:tcPr anchor="ctr"/>
                </a:tc>
                <a:tc>
                  <a:txBody>
                    <a:bodyPr/>
                    <a:lstStyle/>
                    <a:p>
                      <a:r>
                        <a:rPr lang="en-US" dirty="0"/>
                        <a:t>Lab: Application management with HELM</a:t>
                      </a:r>
                    </a:p>
                  </a:txBody>
                  <a:tcPr anchor="ctr"/>
                </a:tc>
                <a:extLst>
                  <a:ext uri="{0D108BD9-81ED-4DB2-BD59-A6C34878D82A}">
                    <a16:rowId xmlns:a16="http://schemas.microsoft.com/office/drawing/2014/main" val="213211361"/>
                  </a:ext>
                </a:extLst>
              </a:tr>
              <a:tr h="337213">
                <a:tc>
                  <a:txBody>
                    <a:bodyPr/>
                    <a:lstStyle/>
                    <a:p>
                      <a:r>
                        <a:rPr lang="en-US" dirty="0"/>
                        <a:t>1:45 – 2:15</a:t>
                      </a:r>
                    </a:p>
                  </a:txBody>
                  <a:tcPr anchor="ctr"/>
                </a:tc>
                <a:tc>
                  <a:txBody>
                    <a:bodyPr/>
                    <a:lstStyle/>
                    <a:p>
                      <a:r>
                        <a:rPr lang="en-US" dirty="0"/>
                        <a:t>Scaling in AKS</a:t>
                      </a:r>
                    </a:p>
                  </a:txBody>
                  <a:tcPr anchor="ctr"/>
                </a:tc>
                <a:extLst>
                  <a:ext uri="{0D108BD9-81ED-4DB2-BD59-A6C34878D82A}">
                    <a16:rowId xmlns:a16="http://schemas.microsoft.com/office/drawing/2014/main" val="172438134"/>
                  </a:ext>
                </a:extLst>
              </a:tr>
              <a:tr h="337213">
                <a:tc>
                  <a:txBody>
                    <a:bodyPr/>
                    <a:lstStyle/>
                    <a:p>
                      <a:r>
                        <a:rPr lang="en-US" dirty="0"/>
                        <a:t>2:15 – 2:30</a:t>
                      </a:r>
                    </a:p>
                  </a:txBody>
                  <a:tcPr anchor="ctr"/>
                </a:tc>
                <a:tc>
                  <a:txBody>
                    <a:bodyPr/>
                    <a:lstStyle/>
                    <a:p>
                      <a:r>
                        <a:rPr lang="en-US" dirty="0">
                          <a:solidFill>
                            <a:srgbClr val="FF0000"/>
                          </a:solidFill>
                        </a:rPr>
                        <a:t>Break</a:t>
                      </a:r>
                    </a:p>
                  </a:txBody>
                  <a:tcPr anchor="ctr"/>
                </a:tc>
                <a:extLst>
                  <a:ext uri="{0D108BD9-81ED-4DB2-BD59-A6C34878D82A}">
                    <a16:rowId xmlns:a16="http://schemas.microsoft.com/office/drawing/2014/main" val="4006997525"/>
                  </a:ext>
                </a:extLst>
              </a:tr>
              <a:tr h="337213">
                <a:tc>
                  <a:txBody>
                    <a:bodyPr/>
                    <a:lstStyle/>
                    <a:p>
                      <a:r>
                        <a:rPr lang="en-US" dirty="0"/>
                        <a:t>2:30 – 3:00</a:t>
                      </a:r>
                    </a:p>
                  </a:txBody>
                  <a:tcPr anchor="ctr"/>
                </a:tc>
                <a:tc>
                  <a:txBody>
                    <a:bodyPr/>
                    <a:lstStyle/>
                    <a:p>
                      <a:r>
                        <a:rPr lang="en-US" dirty="0"/>
                        <a:t>Lab: Scalability on AKS using HPA</a:t>
                      </a:r>
                      <a:endParaRPr lang="en-US" dirty="0">
                        <a:solidFill>
                          <a:srgbClr val="D83B01"/>
                        </a:solidFill>
                      </a:endParaRPr>
                    </a:p>
                  </a:txBody>
                  <a:tcPr anchor="ctr"/>
                </a:tc>
                <a:extLst>
                  <a:ext uri="{0D108BD9-81ED-4DB2-BD59-A6C34878D82A}">
                    <a16:rowId xmlns:a16="http://schemas.microsoft.com/office/drawing/2014/main" val="3979749466"/>
                  </a:ext>
                </a:extLst>
              </a:tr>
              <a:tr h="337213">
                <a:tc>
                  <a:txBody>
                    <a:bodyPr/>
                    <a:lstStyle/>
                    <a:p>
                      <a:r>
                        <a:rPr lang="en-US" dirty="0"/>
                        <a:t>3:00 – 3:30</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Lab: Scaling AKS using KEDA</a:t>
                      </a:r>
                    </a:p>
                  </a:txBody>
                  <a:tcPr anchor="ctr"/>
                </a:tc>
                <a:extLst>
                  <a:ext uri="{0D108BD9-81ED-4DB2-BD59-A6C34878D82A}">
                    <a16:rowId xmlns:a16="http://schemas.microsoft.com/office/drawing/2014/main" val="726104068"/>
                  </a:ext>
                </a:extLst>
              </a:tr>
              <a:tr h="337213">
                <a:tc>
                  <a:txBody>
                    <a:bodyPr/>
                    <a:lstStyle/>
                    <a:p>
                      <a:r>
                        <a:rPr lang="en-US" dirty="0"/>
                        <a:t>3:30 – 3:45</a:t>
                      </a:r>
                    </a:p>
                  </a:txBody>
                  <a:tcPr anchor="ctr"/>
                </a:tc>
                <a:tc>
                  <a:txBody>
                    <a:bodyPr/>
                    <a:lstStyle/>
                    <a:p>
                      <a:r>
                        <a:rPr lang="en-US" dirty="0"/>
                        <a:t>Ingress Controllers</a:t>
                      </a:r>
                    </a:p>
                  </a:txBody>
                  <a:tcPr anchor="ctr"/>
                </a:tc>
                <a:extLst>
                  <a:ext uri="{0D108BD9-81ED-4DB2-BD59-A6C34878D82A}">
                    <a16:rowId xmlns:a16="http://schemas.microsoft.com/office/drawing/2014/main" val="3549401976"/>
                  </a:ext>
                </a:extLst>
              </a:tr>
              <a:tr h="412980">
                <a:tc>
                  <a:txBody>
                    <a:bodyPr/>
                    <a:lstStyle/>
                    <a:p>
                      <a:r>
                        <a:rPr lang="en-US" dirty="0"/>
                        <a:t>3:45 – 4:00</a:t>
                      </a:r>
                    </a:p>
                  </a:txBody>
                  <a:tcPr anchor="ctr"/>
                </a:tc>
                <a:tc>
                  <a:txBody>
                    <a:bodyPr/>
                    <a:lstStyle/>
                    <a:p>
                      <a:r>
                        <a:rPr lang="en-US" dirty="0"/>
                        <a:t>Closing thoughts</a:t>
                      </a:r>
                    </a:p>
                  </a:txBody>
                  <a:tcPr anchor="ctr"/>
                </a:tc>
                <a:extLst>
                  <a:ext uri="{0D108BD9-81ED-4DB2-BD59-A6C34878D82A}">
                    <a16:rowId xmlns:a16="http://schemas.microsoft.com/office/drawing/2014/main" val="1214996877"/>
                  </a:ext>
                </a:extLst>
              </a:tr>
            </a:tbl>
          </a:graphicData>
        </a:graphic>
      </p:graphicFrame>
    </p:spTree>
    <p:extLst>
      <p:ext uri="{BB962C8B-B14F-4D97-AF65-F5344CB8AC3E}">
        <p14:creationId xmlns:p14="http://schemas.microsoft.com/office/powerpoint/2010/main" val="393514848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69BA"/>
                </a:solidFill>
                <a:latin typeface="Segoe UI Light" panose="020B0502040204020203" pitchFamily="34" charset="0"/>
                <a:cs typeface="Segoe UI Light" panose="020B0502040204020203" pitchFamily="34" charset="0"/>
              </a:rPr>
              <a:t>Helm </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6380"/>
            <a:ext cx="11655842" cy="4428648"/>
          </a:xfrm>
        </p:spPr>
        <p:txBody>
          <a:bodyPr/>
          <a:lstStyle/>
          <a:p>
            <a:r>
              <a:rPr lang="en-US" sz="2745" dirty="0"/>
              <a:t>Package manager for Kubernetes-based applications</a:t>
            </a:r>
          </a:p>
          <a:p>
            <a:r>
              <a:rPr lang="en-US" sz="2745" dirty="0"/>
              <a:t>Streamlines installing/managing applications</a:t>
            </a:r>
          </a:p>
          <a:p>
            <a:pPr lvl="1">
              <a:spcBef>
                <a:spcPts val="1176"/>
              </a:spcBef>
            </a:pPr>
            <a:r>
              <a:rPr lang="en-US" dirty="0"/>
              <a:t>Perform consistent releases without dealing with dozens of files</a:t>
            </a:r>
          </a:p>
          <a:p>
            <a:pPr lvl="1"/>
            <a:r>
              <a:rPr lang="en-US" dirty="0"/>
              <a:t>Update/rollback releases - as needed</a:t>
            </a:r>
          </a:p>
          <a:p>
            <a:pPr>
              <a:spcBef>
                <a:spcPts val="1176"/>
              </a:spcBef>
            </a:pPr>
            <a:r>
              <a:rPr lang="en-US" sz="2745" dirty="0"/>
              <a:t>Package and preconfigure Kubernetes resources into Charts </a:t>
            </a:r>
          </a:p>
          <a:p>
            <a:pPr lvl="1">
              <a:spcBef>
                <a:spcPts val="1176"/>
              </a:spcBef>
            </a:pPr>
            <a:r>
              <a:rPr lang="en-US" dirty="0"/>
              <a:t>Manage and share your own application chart packages</a:t>
            </a:r>
          </a:p>
          <a:p>
            <a:pPr lvl="1">
              <a:spcBef>
                <a:spcPts val="588"/>
              </a:spcBef>
            </a:pPr>
            <a:r>
              <a:rPr lang="en-US" dirty="0"/>
              <a:t>Leverage other popular software packaged as charts</a:t>
            </a:r>
          </a:p>
          <a:p>
            <a:pPr lvl="1"/>
            <a:r>
              <a:rPr lang="en-US" dirty="0"/>
              <a:t>Create reproducible builds of Kubernetes applications</a:t>
            </a:r>
          </a:p>
          <a:p>
            <a:pPr lvl="1"/>
            <a:r>
              <a:rPr lang="en-US" dirty="0"/>
              <a:t>Manage you Kubernetes manifest files</a:t>
            </a:r>
          </a:p>
          <a:p>
            <a:endParaRPr lang="en-US" sz="2745" dirty="0"/>
          </a:p>
        </p:txBody>
      </p:sp>
      <p:pic>
        <p:nvPicPr>
          <p:cNvPr id="5" name="Picture 4">
            <a:extLst>
              <a:ext uri="{FF2B5EF4-FFF2-40B4-BE49-F238E27FC236}">
                <a16:creationId xmlns:a16="http://schemas.microsoft.com/office/drawing/2014/main" id="{302C85F0-B99B-4BB9-8FA5-B571718D28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63098" y="241119"/>
            <a:ext cx="1459664" cy="1519980"/>
          </a:xfrm>
          <a:prstGeom prst="rect">
            <a:avLst/>
          </a:prstGeom>
        </p:spPr>
      </p:pic>
    </p:spTree>
    <p:extLst>
      <p:ext uri="{BB962C8B-B14F-4D97-AF65-F5344CB8AC3E}">
        <p14:creationId xmlns:p14="http://schemas.microsoft.com/office/powerpoint/2010/main" val="223756603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solidFill>
                  <a:srgbClr val="0070C0"/>
                </a:solidFill>
                <a:latin typeface="Segoe UI Light" panose="020B0502040204020203" pitchFamily="34" charset="0"/>
                <a:cs typeface="Segoe UI Light" panose="020B0502040204020203" pitchFamily="34" charset="0"/>
              </a:rPr>
              <a:t>Helm | Charts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1" y="1186380"/>
            <a:ext cx="7461129" cy="4637126"/>
          </a:xfrm>
        </p:spPr>
        <p:txBody>
          <a:bodyPr vert="horz" wrap="square" lIns="143428" tIns="89642" rIns="143428" bIns="89642" rtlCol="0" anchor="t">
            <a:spAutoFit/>
          </a:bodyPr>
          <a:lstStyle/>
          <a:p>
            <a:r>
              <a:rPr lang="en-US" sz="2745" dirty="0"/>
              <a:t>Helm packages are called </a:t>
            </a:r>
            <a:r>
              <a:rPr lang="en-US" sz="2400" b="1" dirty="0"/>
              <a:t>Charts</a:t>
            </a:r>
            <a:endParaRPr lang="en-US" sz="2745" b="1" dirty="0"/>
          </a:p>
          <a:p>
            <a:r>
              <a:rPr lang="en-US" sz="2745" i="1" dirty="0"/>
              <a:t>Chart.yaml </a:t>
            </a:r>
            <a:r>
              <a:rPr lang="en-US" sz="2745" dirty="0"/>
              <a:t>describes the chart</a:t>
            </a:r>
            <a:endParaRPr lang="en-US" sz="2745" dirty="0">
              <a:cs typeface="Segoe UI Light"/>
            </a:endParaRPr>
          </a:p>
          <a:p>
            <a:r>
              <a:rPr lang="en-US" sz="2745" dirty="0"/>
              <a:t>Charts contains one or more templates</a:t>
            </a:r>
          </a:p>
          <a:p>
            <a:r>
              <a:rPr lang="en-US" sz="2745" dirty="0"/>
              <a:t>Charts can be persisted on disk, or pulled from remote chart repositories (e.g. GitHub, private blob on Azure)</a:t>
            </a:r>
          </a:p>
          <a:p>
            <a:r>
              <a:rPr lang="en-US" sz="2745" dirty="0">
                <a:cs typeface="Segoe UI Light"/>
              </a:rPr>
              <a:t>Azure Container Registry can be used as a Helm chart repository</a:t>
            </a:r>
          </a:p>
          <a:p>
            <a:pPr lvl="1"/>
            <a:r>
              <a:rPr lang="en-US" dirty="0">
                <a:cs typeface="Segoe UI Light"/>
              </a:rPr>
              <a:t>Private, secure, integrates with build pipelines</a:t>
            </a:r>
          </a:p>
          <a:p>
            <a:pPr lvl="1"/>
            <a:r>
              <a:rPr lang="en-US" dirty="0">
                <a:cs typeface="Segoe UI Light"/>
              </a:rPr>
              <a:t>Provides geo-replication</a:t>
            </a:r>
          </a:p>
        </p:txBody>
      </p:sp>
      <p:pic>
        <p:nvPicPr>
          <p:cNvPr id="8" name="Picture 7">
            <a:extLst>
              <a:ext uri="{FF2B5EF4-FFF2-40B4-BE49-F238E27FC236}">
                <a16:creationId xmlns:a16="http://schemas.microsoft.com/office/drawing/2014/main" id="{A4EDDCFB-F55A-4E08-A503-C953A1E3ECA5}"/>
              </a:ext>
            </a:extLst>
          </p:cNvPr>
          <p:cNvPicPr>
            <a:picLocks noChangeAspect="1"/>
          </p:cNvPicPr>
          <p:nvPr/>
        </p:nvPicPr>
        <p:blipFill>
          <a:blip r:embed="rId3"/>
          <a:stretch>
            <a:fillRect/>
          </a:stretch>
        </p:blipFill>
        <p:spPr>
          <a:xfrm>
            <a:off x="7680774" y="1236985"/>
            <a:ext cx="4289265" cy="4272177"/>
          </a:xfrm>
          <a:prstGeom prst="rect">
            <a:avLst/>
          </a:prstGeom>
        </p:spPr>
      </p:pic>
    </p:spTree>
    <p:extLst>
      <p:ext uri="{BB962C8B-B14F-4D97-AF65-F5344CB8AC3E}">
        <p14:creationId xmlns:p14="http://schemas.microsoft.com/office/powerpoint/2010/main" val="2176287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69239" y="289510"/>
            <a:ext cx="11653523" cy="1107996"/>
          </a:xfrm>
        </p:spPr>
        <p:txBody>
          <a:bodyPr/>
          <a:lstStyle/>
          <a:p>
            <a:r>
              <a:rPr lang="en-US" dirty="0">
                <a:solidFill>
                  <a:srgbClr val="0070C0"/>
                </a:solidFill>
                <a:latin typeface="Segoe UI Light" panose="020B0502040204020203" pitchFamily="34" charset="0"/>
                <a:cs typeface="Segoe UI Light" panose="020B0502040204020203" pitchFamily="34" charset="0"/>
              </a:rPr>
              <a:t>Helm Architecture</a:t>
            </a:r>
            <a:br>
              <a:rPr lang="en-US" dirty="0">
                <a:solidFill>
                  <a:srgbClr val="0070C0"/>
                </a:solidFill>
                <a:latin typeface="Segoe UI Light" panose="020B0502040204020203" pitchFamily="34" charset="0"/>
                <a:cs typeface="Segoe UI Light" panose="020B0502040204020203" pitchFamily="34" charset="0"/>
              </a:rPr>
            </a:br>
            <a:r>
              <a:rPr lang="en-US" dirty="0">
                <a:solidFill>
                  <a:srgbClr val="0070C0"/>
                </a:solidFill>
                <a:latin typeface="Segoe UI Light" panose="020B0502040204020203" pitchFamily="34" charset="0"/>
                <a:cs typeface="Segoe UI Light" panose="020B0502040204020203" pitchFamily="34" charset="0"/>
              </a:rPr>
              <a:t> </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66920" y="1186380"/>
            <a:ext cx="11655842" cy="1944378"/>
          </a:xfrm>
        </p:spPr>
        <p:txBody>
          <a:bodyPr/>
          <a:lstStyle/>
          <a:p>
            <a:r>
              <a:rPr lang="en-US" sz="2745" dirty="0"/>
              <a:t>Helm has client/server architecture</a:t>
            </a:r>
          </a:p>
          <a:p>
            <a:pPr>
              <a:spcBef>
                <a:spcPts val="1176"/>
              </a:spcBef>
            </a:pPr>
            <a:r>
              <a:rPr lang="en-US" sz="2745" dirty="0"/>
              <a:t>Helm CLI is a client-side component – runs on your dev machine</a:t>
            </a:r>
          </a:p>
          <a:p>
            <a:pPr>
              <a:spcBef>
                <a:spcPts val="1176"/>
              </a:spcBef>
            </a:pPr>
            <a:r>
              <a:rPr lang="en-US" sz="2745" dirty="0"/>
              <a:t>Helm CLI talks directly to K8s </a:t>
            </a:r>
            <a:r>
              <a:rPr lang="en-US" sz="2745" dirty="0" err="1"/>
              <a:t>api</a:t>
            </a:r>
            <a:r>
              <a:rPr lang="en-US" sz="2745" dirty="0"/>
              <a:t>-server component</a:t>
            </a:r>
          </a:p>
          <a:p>
            <a:pPr lvl="1"/>
            <a:endParaRPr lang="en-US" dirty="0"/>
          </a:p>
        </p:txBody>
      </p:sp>
      <p:pic>
        <p:nvPicPr>
          <p:cNvPr id="6" name="Picture 5">
            <a:extLst>
              <a:ext uri="{FF2B5EF4-FFF2-40B4-BE49-F238E27FC236}">
                <a16:creationId xmlns:a16="http://schemas.microsoft.com/office/drawing/2014/main" id="{73017732-7FD9-48E7-AA4B-258DE88E693C}"/>
              </a:ext>
            </a:extLst>
          </p:cNvPr>
          <p:cNvPicPr>
            <a:picLocks noChangeAspect="1"/>
          </p:cNvPicPr>
          <p:nvPr/>
        </p:nvPicPr>
        <p:blipFill>
          <a:blip r:embed="rId3"/>
          <a:stretch>
            <a:fillRect/>
          </a:stretch>
        </p:blipFill>
        <p:spPr>
          <a:xfrm>
            <a:off x="6021773" y="3141567"/>
            <a:ext cx="4922582" cy="3255451"/>
          </a:xfrm>
          <a:prstGeom prst="rect">
            <a:avLst/>
          </a:prstGeom>
        </p:spPr>
      </p:pic>
    </p:spTree>
    <p:extLst>
      <p:ext uri="{BB962C8B-B14F-4D97-AF65-F5344CB8AC3E}">
        <p14:creationId xmlns:p14="http://schemas.microsoft.com/office/powerpoint/2010/main" val="38444125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Working with HELM packages</a:t>
            </a:r>
          </a:p>
        </p:txBody>
      </p:sp>
    </p:spTree>
    <p:extLst>
      <p:ext uri="{BB962C8B-B14F-4D97-AF65-F5344CB8AC3E}">
        <p14:creationId xmlns:p14="http://schemas.microsoft.com/office/powerpoint/2010/main" val="394078159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AD04943E-3CFF-42C7-A2A2-BB0044B2D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71" y="3479569"/>
            <a:ext cx="2667810" cy="2667810"/>
          </a:xfrm>
          <a:prstGeom prst="rect">
            <a:avLst/>
          </a:prstGeom>
        </p:spPr>
      </p:pic>
      <p:sp>
        <p:nvSpPr>
          <p:cNvPr id="9" name="TextBox 8">
            <a:extLst>
              <a:ext uri="{FF2B5EF4-FFF2-40B4-BE49-F238E27FC236}">
                <a16:creationId xmlns:a16="http://schemas.microsoft.com/office/drawing/2014/main" id="{89A45C3C-3B65-43E4-B262-04A737D175B6}"/>
              </a:ext>
            </a:extLst>
          </p:cNvPr>
          <p:cNvSpPr txBox="1"/>
          <p:nvPr/>
        </p:nvSpPr>
        <p:spPr>
          <a:xfrm>
            <a:off x="685918" y="6084548"/>
            <a:ext cx="2633734" cy="553998"/>
          </a:xfrm>
          <a:prstGeom prst="rect">
            <a:avLst/>
          </a:prstGeom>
          <a:noFill/>
        </p:spPr>
        <p:txBody>
          <a:bodyPr wrap="none" lIns="0" tIns="0" rIns="0" bIns="0" rtlCol="0">
            <a:spAutoFit/>
          </a:bodyPr>
          <a:lstStyle/>
          <a:p>
            <a:pPr algn="l"/>
            <a:r>
              <a:rPr lang="en-US" sz="3600" dirty="0">
                <a:solidFill>
                  <a:schemeClr val="accent3"/>
                </a:solidFill>
              </a:rPr>
              <a:t>AKS Dev Day</a:t>
            </a:r>
          </a:p>
        </p:txBody>
      </p:sp>
      <p:sp>
        <p:nvSpPr>
          <p:cNvPr id="16" name="Title 1">
            <a:extLst>
              <a:ext uri="{FF2B5EF4-FFF2-40B4-BE49-F238E27FC236}">
                <a16:creationId xmlns:a16="http://schemas.microsoft.com/office/drawing/2014/main" id="{C62B5A73-9CA0-4A63-9140-DD785F4166F0}"/>
              </a:ext>
            </a:extLst>
          </p:cNvPr>
          <p:cNvSpPr txBox="1">
            <a:spLocks/>
          </p:cNvSpPr>
          <p:nvPr/>
        </p:nvSpPr>
        <p:spPr>
          <a:xfrm>
            <a:off x="588263"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accent3"/>
                </a:solidFill>
              </a:rPr>
              <a:t>Lunch</a:t>
            </a:r>
          </a:p>
        </p:txBody>
      </p:sp>
      <p:sp>
        <p:nvSpPr>
          <p:cNvPr id="17" name="Rectangle 16">
            <a:extLst>
              <a:ext uri="{FF2B5EF4-FFF2-40B4-BE49-F238E27FC236}">
                <a16:creationId xmlns:a16="http://schemas.microsoft.com/office/drawing/2014/main" id="{5AAE7A82-A228-4677-9F44-0B272118B0D0}"/>
              </a:ext>
            </a:extLst>
          </p:cNvPr>
          <p:cNvSpPr/>
          <p:nvPr/>
        </p:nvSpPr>
        <p:spPr bwMode="auto">
          <a:xfrm>
            <a:off x="0" y="1088335"/>
            <a:ext cx="12192000" cy="893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72F4E6B0-D64E-4B75-9B64-824608CECD89}"/>
              </a:ext>
            </a:extLst>
          </p:cNvPr>
          <p:cNvSpPr/>
          <p:nvPr/>
        </p:nvSpPr>
        <p:spPr bwMode="auto">
          <a:xfrm>
            <a:off x="0" y="1088335"/>
            <a:ext cx="12192000" cy="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Title 1">
            <a:extLst>
              <a:ext uri="{FF2B5EF4-FFF2-40B4-BE49-F238E27FC236}">
                <a16:creationId xmlns:a16="http://schemas.microsoft.com/office/drawing/2014/main" id="{155D35B1-A89C-45D7-86BC-AACD75A5F8F3}"/>
              </a:ext>
            </a:extLst>
          </p:cNvPr>
          <p:cNvSpPr txBox="1">
            <a:spLocks/>
          </p:cNvSpPr>
          <p:nvPr/>
        </p:nvSpPr>
        <p:spPr>
          <a:xfrm>
            <a:off x="8421712"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dirty="0">
                <a:latin typeface="+mn-lt"/>
              </a:rPr>
              <a:t>45 minutes</a:t>
            </a:r>
          </a:p>
        </p:txBody>
      </p:sp>
      <p:pic>
        <p:nvPicPr>
          <p:cNvPr id="23" name="with-the-winds-volo-main-version-05-15-10020">
            <a:hlinkClick r:id="" action="ppaction://media"/>
            <a:extLst>
              <a:ext uri="{FF2B5EF4-FFF2-40B4-BE49-F238E27FC236}">
                <a16:creationId xmlns:a16="http://schemas.microsoft.com/office/drawing/2014/main" id="{EE88149D-51A4-448E-9D36-2A062CAB29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6629" y="6084548"/>
            <a:ext cx="406400" cy="406400"/>
          </a:xfrm>
          <a:prstGeom prst="rect">
            <a:avLst/>
          </a:prstGeom>
        </p:spPr>
      </p:pic>
    </p:spTree>
    <p:extLst>
      <p:ext uri="{BB962C8B-B14F-4D97-AF65-F5344CB8AC3E}">
        <p14:creationId xmlns:p14="http://schemas.microsoft.com/office/powerpoint/2010/main" val="1909855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600000"/>
                                        <p:tgtEl>
                                          <p:spTgt spid="19"/>
                                        </p:tgtEl>
                                        <p:attrNameLst>
                                          <p:attrName>ppt_x</p:attrName>
                                        </p:attrNameLst>
                                      </p:cBhvr>
                                      <p:tavLst>
                                        <p:tav tm="0">
                                          <p:val>
                                            <p:strVal val="ppt_x"/>
                                          </p:val>
                                        </p:tav>
                                        <p:tav tm="100000">
                                          <p:val>
                                            <p:strVal val="0-ppt_w/2"/>
                                          </p:val>
                                        </p:tav>
                                      </p:tavLst>
                                    </p:anim>
                                    <p:anim calcmode="lin" valueType="num">
                                      <p:cBhvr additive="base">
                                        <p:cTn id="7" dur="600000"/>
                                        <p:tgtEl>
                                          <p:spTgt spid="19"/>
                                        </p:tgtEl>
                                        <p:attrNameLst>
                                          <p:attrName>ppt_y</p:attrName>
                                        </p:attrNameLst>
                                      </p:cBhvr>
                                      <p:tavLst>
                                        <p:tav tm="0">
                                          <p:val>
                                            <p:strVal val="ppt_y"/>
                                          </p:val>
                                        </p:tav>
                                        <p:tav tm="100000">
                                          <p:val>
                                            <p:strVal val="ppt_y"/>
                                          </p:val>
                                        </p:tav>
                                      </p:tavLst>
                                    </p:anim>
                                    <p:set>
                                      <p:cBhvr>
                                        <p:cTn id="8" dur="1" fill="hold">
                                          <p:stCondLst>
                                            <p:cond delay="599999"/>
                                          </p:stCondLst>
                                        </p:cTn>
                                        <p:tgtEl>
                                          <p:spTgt spid="19"/>
                                        </p:tgtEl>
                                        <p:attrNameLst>
                                          <p:attrName>style.visibility</p:attrName>
                                        </p:attrNameLst>
                                      </p:cBhvr>
                                      <p:to>
                                        <p:strVal val="hidden"/>
                                      </p:to>
                                    </p:set>
                                  </p:childTnLst>
                                </p:cTn>
                              </p:par>
                              <p:par>
                                <p:cTn id="9" presetID="1" presetClass="mediacall" presetSubtype="0" fill="hold" nodeType="withEffect">
                                  <p:stCondLst>
                                    <p:cond delay="0"/>
                                  </p:stCondLst>
                                  <p:childTnLst>
                                    <p:cmd type="call" cmd="playFrom(0.0)">
                                      <p:cBhvr>
                                        <p:cTn id="10" dur="31605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1" repeatCount="indefinite" fill="hold" display="0">
                  <p:stCondLst>
                    <p:cond delay="indefinite"/>
                  </p:stCondLst>
                  <p:endCondLst>
                    <p:cond evt="onStopAudio" delay="0">
                      <p:tgtEl>
                        <p:sldTgt/>
                      </p:tgtEl>
                    </p:cond>
                  </p:endCondLst>
                </p:cTn>
                <p:tgtEl>
                  <p:spTgt spid="23"/>
                </p:tgtEl>
              </p:cMediaNode>
            </p:audio>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Deploy a containerized application to AKS</a:t>
            </a:r>
            <a:endParaRPr lang="en-US" sz="2000" dirty="0"/>
          </a:p>
        </p:txBody>
      </p:sp>
      <p:sp>
        <p:nvSpPr>
          <p:cNvPr id="11" name="TextBox 10">
            <a:extLst>
              <a:ext uri="{FF2B5EF4-FFF2-40B4-BE49-F238E27FC236}">
                <a16:creationId xmlns:a16="http://schemas.microsoft.com/office/drawing/2014/main" id="{360DB8C1-7B9D-4141-ABC0-6DD08831C387}"/>
              </a:ext>
            </a:extLst>
          </p:cNvPr>
          <p:cNvSpPr txBox="1"/>
          <p:nvPr/>
        </p:nvSpPr>
        <p:spPr>
          <a:xfrm>
            <a:off x="4872203" y="3802744"/>
            <a:ext cx="2447593" cy="269304"/>
          </a:xfrm>
          <a:prstGeom prst="rect">
            <a:avLst/>
          </a:prstGeom>
        </p:spPr>
        <p:txBody>
          <a:bodyPr wrap="none" lIns="0" tIns="0" rIns="0" bIns="0" rtlCol="0" anchor="t" anchorCtr="0">
            <a:spAutoFit/>
          </a:bodyPr>
          <a:lstStyle/>
          <a:p>
            <a:r>
              <a:rPr lang="en-US" sz="1750" dirty="0"/>
              <a:t>Azure Container Registry</a:t>
            </a:r>
            <a:endParaRPr lang="en-US"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10267460" y="3790261"/>
            <a:ext cx="397546" cy="271613"/>
          </a:xfrm>
          <a:prstGeom prst="rect">
            <a:avLst/>
          </a:prstGeom>
        </p:spPr>
        <p:txBody>
          <a:bodyPr wrap="non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Deploy a containerized application on Azure Kubernetes Service - Training | Microsoft Docs</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5278" y="2198049"/>
            <a:ext cx="1529606" cy="1529606"/>
          </a:xfrm>
          <a:prstGeom prst="rect">
            <a:avLst/>
          </a:prstGeom>
        </p:spPr>
      </p:pic>
      <p:pic>
        <p:nvPicPr>
          <p:cNvPr id="7" name="Graphic 6">
            <a:extLst>
              <a:ext uri="{FF2B5EF4-FFF2-40B4-BE49-F238E27FC236}">
                <a16:creationId xmlns:a16="http://schemas.microsoft.com/office/drawing/2014/main" id="{D9E280E2-500B-463F-9292-D1F184538B2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05556" y="2101493"/>
            <a:ext cx="1529606" cy="1529606"/>
          </a:xfrm>
          <a:prstGeom prst="rect">
            <a:avLst/>
          </a:prstGeom>
        </p:spPr>
      </p:pic>
      <p:cxnSp>
        <p:nvCxnSpPr>
          <p:cNvPr id="16" name="Straight Arrow Connector 15">
            <a:extLst>
              <a:ext uri="{FF2B5EF4-FFF2-40B4-BE49-F238E27FC236}">
                <a16:creationId xmlns:a16="http://schemas.microsoft.com/office/drawing/2014/main" id="{57836668-79E8-495D-BDC1-AE65E3448F0E}"/>
              </a:ext>
            </a:extLst>
          </p:cNvPr>
          <p:cNvCxnSpPr/>
          <p:nvPr/>
        </p:nvCxnSpPr>
        <p:spPr>
          <a:xfrm>
            <a:off x="7319796" y="3082834"/>
            <a:ext cx="19078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962417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Application and Package Management using HELM</a:t>
            </a:r>
            <a:endParaRPr lang="en-US" sz="2000"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10267460" y="3790261"/>
            <a:ext cx="397546" cy="271613"/>
          </a:xfrm>
          <a:prstGeom prst="rect">
            <a:avLst/>
          </a:prstGeom>
        </p:spPr>
        <p:txBody>
          <a:bodyPr wrap="non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Application and package management using Helm - Training | Microsoft Docs</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35278" y="2198049"/>
            <a:ext cx="1529606" cy="1529606"/>
          </a:xfrm>
          <a:prstGeom prst="rect">
            <a:avLst/>
          </a:prstGeom>
        </p:spPr>
      </p:pic>
      <p:cxnSp>
        <p:nvCxnSpPr>
          <p:cNvPr id="16" name="Straight Arrow Connector 15">
            <a:extLst>
              <a:ext uri="{FF2B5EF4-FFF2-40B4-BE49-F238E27FC236}">
                <a16:creationId xmlns:a16="http://schemas.microsoft.com/office/drawing/2014/main" id="{57836668-79E8-495D-BDC1-AE65E3448F0E}"/>
              </a:ext>
            </a:extLst>
          </p:cNvPr>
          <p:cNvCxnSpPr/>
          <p:nvPr/>
        </p:nvCxnSpPr>
        <p:spPr>
          <a:xfrm>
            <a:off x="7319796" y="3082834"/>
            <a:ext cx="19078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32938F4-2D6C-9861-A5BD-C742D767DDA5}"/>
              </a:ext>
            </a:extLst>
          </p:cNvPr>
          <p:cNvPicPr>
            <a:picLocks noChangeAspect="1"/>
          </p:cNvPicPr>
          <p:nvPr/>
        </p:nvPicPr>
        <p:blipFill>
          <a:blip r:embed="rId6"/>
          <a:stretch>
            <a:fillRect/>
          </a:stretch>
        </p:blipFill>
        <p:spPr>
          <a:xfrm>
            <a:off x="5005524" y="2248047"/>
            <a:ext cx="1529606" cy="1656517"/>
          </a:xfrm>
          <a:prstGeom prst="rect">
            <a:avLst/>
          </a:prstGeom>
        </p:spPr>
      </p:pic>
    </p:spTree>
    <p:extLst>
      <p:ext uri="{BB962C8B-B14F-4D97-AF65-F5344CB8AC3E}">
        <p14:creationId xmlns:p14="http://schemas.microsoft.com/office/powerpoint/2010/main" val="272397509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052B-07DC-2244-9083-D9B2A73E0417}"/>
              </a:ext>
            </a:extLst>
          </p:cNvPr>
          <p:cNvSpPr>
            <a:spLocks noGrp="1"/>
          </p:cNvSpPr>
          <p:nvPr>
            <p:ph type="title"/>
          </p:nvPr>
        </p:nvSpPr>
        <p:spPr>
          <a:xfrm>
            <a:off x="588263" y="866287"/>
            <a:ext cx="11018520" cy="553998"/>
          </a:xfrm>
        </p:spPr>
        <p:txBody>
          <a:bodyPr/>
          <a:lstStyle/>
          <a:p>
            <a:r>
              <a:rPr lang="en-US" dirty="0"/>
              <a:t>Scaling</a:t>
            </a:r>
          </a:p>
        </p:txBody>
      </p:sp>
      <p:pic>
        <p:nvPicPr>
          <p:cNvPr id="3" name="Picture 2">
            <a:extLst>
              <a:ext uri="{FF2B5EF4-FFF2-40B4-BE49-F238E27FC236}">
                <a16:creationId xmlns:a16="http://schemas.microsoft.com/office/drawing/2014/main" id="{B2E945C6-9531-4683-B248-91DD8B8C01C3}"/>
              </a:ext>
            </a:extLst>
          </p:cNvPr>
          <p:cNvPicPr>
            <a:picLocks noChangeAspect="1"/>
          </p:cNvPicPr>
          <p:nvPr/>
        </p:nvPicPr>
        <p:blipFill>
          <a:blip r:embed="rId3"/>
          <a:stretch>
            <a:fillRect/>
          </a:stretch>
        </p:blipFill>
        <p:spPr>
          <a:xfrm>
            <a:off x="4543425" y="2390775"/>
            <a:ext cx="3105150" cy="2076450"/>
          </a:xfrm>
          <a:prstGeom prst="rect">
            <a:avLst/>
          </a:prstGeom>
        </p:spPr>
      </p:pic>
      <p:pic>
        <p:nvPicPr>
          <p:cNvPr id="7" name="Picture Placeholder 6">
            <a:extLst>
              <a:ext uri="{FF2B5EF4-FFF2-40B4-BE49-F238E27FC236}">
                <a16:creationId xmlns:a16="http://schemas.microsoft.com/office/drawing/2014/main" id="{29ED9CD5-8F8C-45C8-B7A2-A7705F5FCCE3}"/>
              </a:ext>
            </a:extLst>
          </p:cNvPr>
          <p:cNvPicPr>
            <a:picLocks noGrp="1" noChangeAspect="1"/>
          </p:cNvPicPr>
          <p:nvPr>
            <p:ph type="pic" sz="quarter" idx="11"/>
          </p:nvPr>
        </p:nvPicPr>
        <p:blipFill>
          <a:blip r:embed="rId3"/>
          <a:srcRect t="21961" b="21961"/>
          <a:stretch>
            <a:fillRect/>
          </a:stretch>
        </p:blipFill>
        <p:spPr>
          <a:prstGeom prst="rect">
            <a:avLst/>
          </a:prstGeom>
        </p:spPr>
      </p:pic>
    </p:spTree>
    <p:extLst>
      <p:ext uri="{BB962C8B-B14F-4D97-AF65-F5344CB8AC3E}">
        <p14:creationId xmlns:p14="http://schemas.microsoft.com/office/powerpoint/2010/main" val="63066805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Benefits of Autoscaling</a:t>
            </a:r>
          </a:p>
        </p:txBody>
      </p:sp>
      <p:graphicFrame>
        <p:nvGraphicFramePr>
          <p:cNvPr id="4" name="Table 2">
            <a:extLst>
              <a:ext uri="{FF2B5EF4-FFF2-40B4-BE49-F238E27FC236}">
                <a16:creationId xmlns:a16="http://schemas.microsoft.com/office/drawing/2014/main" id="{E3FE43B6-0465-4B29-84AC-109437F81817}"/>
              </a:ext>
            </a:extLst>
          </p:cNvPr>
          <p:cNvGraphicFramePr>
            <a:graphicFrameLocks noGrp="1"/>
          </p:cNvGraphicFramePr>
          <p:nvPr/>
        </p:nvGraphicFramePr>
        <p:xfrm>
          <a:off x="973221" y="1433543"/>
          <a:ext cx="8128000" cy="2661920"/>
        </p:xfrm>
        <a:graphic>
          <a:graphicData uri="http://schemas.openxmlformats.org/drawingml/2006/table">
            <a:tbl>
              <a:tblPr firstRow="1" bandRow="1">
                <a:tableStyleId>{5C22544A-7EE6-4342-B048-85BDC9FD1C3A}</a:tableStyleId>
              </a:tblPr>
              <a:tblGrid>
                <a:gridCol w="1538973">
                  <a:extLst>
                    <a:ext uri="{9D8B030D-6E8A-4147-A177-3AD203B41FA5}">
                      <a16:colId xmlns:a16="http://schemas.microsoft.com/office/drawing/2014/main" val="28064079"/>
                    </a:ext>
                  </a:extLst>
                </a:gridCol>
                <a:gridCol w="6589027">
                  <a:extLst>
                    <a:ext uri="{9D8B030D-6E8A-4147-A177-3AD203B41FA5}">
                      <a16:colId xmlns:a16="http://schemas.microsoft.com/office/drawing/2014/main" val="1324300309"/>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3429344"/>
                  </a:ext>
                </a:extLst>
              </a:tr>
              <a:tr h="370840">
                <a:tc>
                  <a:txBody>
                    <a:bodyPr/>
                    <a:lstStyle/>
                    <a:p>
                      <a:r>
                        <a:rPr lang="en-US" dirty="0"/>
                        <a:t>Cost</a:t>
                      </a:r>
                    </a:p>
                  </a:txBody>
                  <a:tcPr/>
                </a:tc>
                <a:tc>
                  <a:txBody>
                    <a:bodyPr/>
                    <a:lstStyle/>
                    <a:p>
                      <a:r>
                        <a:rPr lang="en-US" dirty="0"/>
                        <a:t>Allows for dynamic allocation of Cloud resources</a:t>
                      </a:r>
                    </a:p>
                  </a:txBody>
                  <a:tcPr/>
                </a:tc>
                <a:extLst>
                  <a:ext uri="{0D108BD9-81ED-4DB2-BD59-A6C34878D82A}">
                    <a16:rowId xmlns:a16="http://schemas.microsoft.com/office/drawing/2014/main" val="2847722704"/>
                  </a:ext>
                </a:extLst>
              </a:tr>
              <a:tr h="370840">
                <a:tc>
                  <a:txBody>
                    <a:bodyPr/>
                    <a:lstStyle/>
                    <a:p>
                      <a:r>
                        <a:rPr lang="en-US" dirty="0"/>
                        <a:t>Ops</a:t>
                      </a:r>
                    </a:p>
                  </a:txBody>
                  <a:tcPr/>
                </a:tc>
                <a:tc>
                  <a:txBody>
                    <a:bodyPr/>
                    <a:lstStyle/>
                    <a:p>
                      <a:pPr marL="0" indent="0">
                        <a:buFont typeface="Arial" panose="020B0604020202020204" pitchFamily="34" charset="0"/>
                        <a:buNone/>
                      </a:pPr>
                      <a:r>
                        <a:rPr lang="en-US" dirty="0"/>
                        <a:t>Eliminates the need to respond manually to events that may require scale up or down</a:t>
                      </a:r>
                    </a:p>
                  </a:txBody>
                  <a:tcPr/>
                </a:tc>
                <a:extLst>
                  <a:ext uri="{0D108BD9-81ED-4DB2-BD59-A6C34878D82A}">
                    <a16:rowId xmlns:a16="http://schemas.microsoft.com/office/drawing/2014/main" val="1201606029"/>
                  </a:ext>
                </a:extLst>
              </a:tr>
              <a:tr h="370840">
                <a:tc>
                  <a:txBody>
                    <a:bodyPr/>
                    <a:lstStyle/>
                    <a:p>
                      <a:r>
                        <a:rPr lang="en-US" dirty="0"/>
                        <a:t>Security</a:t>
                      </a:r>
                    </a:p>
                  </a:txBody>
                  <a:tcPr/>
                </a:tc>
                <a:tc>
                  <a:txBody>
                    <a:bodyPr/>
                    <a:lstStyle/>
                    <a:p>
                      <a:pPr marL="0" indent="0">
                        <a:buFont typeface="Arial" panose="020B0604020202020204" pitchFamily="34" charset="0"/>
                        <a:buNone/>
                      </a:pPr>
                      <a:r>
                        <a:rPr lang="en-US" dirty="0"/>
                        <a:t>Protects against failures by detecting and replacing unhealthy instances</a:t>
                      </a:r>
                    </a:p>
                  </a:txBody>
                  <a:tcPr/>
                </a:tc>
                <a:extLst>
                  <a:ext uri="{0D108BD9-81ED-4DB2-BD59-A6C34878D82A}">
                    <a16:rowId xmlns:a16="http://schemas.microsoft.com/office/drawing/2014/main" val="3665560634"/>
                  </a:ext>
                </a:extLst>
              </a:tr>
              <a:tr h="370840">
                <a:tc>
                  <a:txBody>
                    <a:bodyPr/>
                    <a:lstStyle/>
                    <a:p>
                      <a:r>
                        <a:rPr lang="en-US" dirty="0"/>
                        <a:t>Flexibility</a:t>
                      </a:r>
                    </a:p>
                  </a:txBody>
                  <a:tcPr/>
                </a:tc>
                <a:tc>
                  <a:txBody>
                    <a:bodyPr/>
                    <a:lstStyle/>
                    <a:p>
                      <a:pPr marL="0" indent="0">
                        <a:buFont typeface="Arial" panose="020B0604020202020204" pitchFamily="34" charset="0"/>
                        <a:buNone/>
                      </a:pPr>
                      <a:r>
                        <a:rPr lang="en-US" dirty="0"/>
                        <a:t>Scale can take place for the number of pods and/or the number of nodes</a:t>
                      </a:r>
                    </a:p>
                  </a:txBody>
                  <a:tcPr/>
                </a:tc>
                <a:extLst>
                  <a:ext uri="{0D108BD9-81ED-4DB2-BD59-A6C34878D82A}">
                    <a16:rowId xmlns:a16="http://schemas.microsoft.com/office/drawing/2014/main" val="429809614"/>
                  </a:ext>
                </a:extLst>
              </a:tr>
            </a:tbl>
          </a:graphicData>
        </a:graphic>
      </p:graphicFrame>
    </p:spTree>
    <p:extLst>
      <p:ext uri="{BB962C8B-B14F-4D97-AF65-F5344CB8AC3E}">
        <p14:creationId xmlns:p14="http://schemas.microsoft.com/office/powerpoint/2010/main" val="2704579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Predictive vs Scheduled Autoscaling</a:t>
            </a:r>
          </a:p>
        </p:txBody>
      </p:sp>
      <p:sp>
        <p:nvSpPr>
          <p:cNvPr id="6" name="Text Placeholder 5"/>
          <p:cNvSpPr>
            <a:spLocks noGrp="1"/>
          </p:cNvSpPr>
          <p:nvPr>
            <p:ph type="body" sz="quarter" idx="10"/>
          </p:nvPr>
        </p:nvSpPr>
        <p:spPr>
          <a:xfrm>
            <a:off x="588263" y="1427131"/>
            <a:ext cx="11018520" cy="1378839"/>
          </a:xfrm>
        </p:spPr>
        <p:txBody>
          <a:bodyPr/>
          <a:lstStyle/>
          <a:p>
            <a:pPr marL="457200" indent="-457200">
              <a:buFont typeface="Arial" panose="020B0604020202020204" pitchFamily="34" charset="0"/>
              <a:buChar char="•"/>
            </a:pPr>
            <a:r>
              <a:rPr lang="en-US" dirty="0"/>
              <a:t>By default, autoscaling is dynamic and reactive by nature when enabled</a:t>
            </a:r>
          </a:p>
          <a:p>
            <a:pPr marL="457200" indent="-457200">
              <a:buFont typeface="Arial" panose="020B0604020202020204" pitchFamily="34" charset="0"/>
              <a:buChar char="•"/>
            </a:pPr>
            <a:r>
              <a:rPr lang="en-US" dirty="0"/>
              <a:t>Rapid scaling needs may make reactive scaling less effective</a:t>
            </a:r>
          </a:p>
        </p:txBody>
      </p:sp>
      <p:graphicFrame>
        <p:nvGraphicFramePr>
          <p:cNvPr id="2" name="Table 2">
            <a:extLst>
              <a:ext uri="{FF2B5EF4-FFF2-40B4-BE49-F238E27FC236}">
                <a16:creationId xmlns:a16="http://schemas.microsoft.com/office/drawing/2014/main" id="{B0E0200B-6CD0-4F7F-848A-FBA3B666C1A3}"/>
              </a:ext>
            </a:extLst>
          </p:cNvPr>
          <p:cNvGraphicFramePr>
            <a:graphicFrameLocks noGrp="1"/>
          </p:cNvGraphicFramePr>
          <p:nvPr/>
        </p:nvGraphicFramePr>
        <p:xfrm>
          <a:off x="1666240" y="3079463"/>
          <a:ext cx="8128000" cy="3393440"/>
        </p:xfrm>
        <a:graphic>
          <a:graphicData uri="http://schemas.openxmlformats.org/drawingml/2006/table">
            <a:tbl>
              <a:tblPr firstRow="1" bandRow="1">
                <a:tableStyleId>{5C22544A-7EE6-4342-B048-85BDC9FD1C3A}</a:tableStyleId>
              </a:tblPr>
              <a:tblGrid>
                <a:gridCol w="1538973">
                  <a:extLst>
                    <a:ext uri="{9D8B030D-6E8A-4147-A177-3AD203B41FA5}">
                      <a16:colId xmlns:a16="http://schemas.microsoft.com/office/drawing/2014/main" val="28064079"/>
                    </a:ext>
                  </a:extLst>
                </a:gridCol>
                <a:gridCol w="6589027">
                  <a:extLst>
                    <a:ext uri="{9D8B030D-6E8A-4147-A177-3AD203B41FA5}">
                      <a16:colId xmlns:a16="http://schemas.microsoft.com/office/drawing/2014/main" val="1324300309"/>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893429344"/>
                  </a:ext>
                </a:extLst>
              </a:tr>
              <a:tr h="370840">
                <a:tc>
                  <a:txBody>
                    <a:bodyPr/>
                    <a:lstStyle/>
                    <a:p>
                      <a:r>
                        <a:rPr lang="en-US" dirty="0"/>
                        <a:t>Reactive</a:t>
                      </a:r>
                    </a:p>
                  </a:txBody>
                  <a:tcPr/>
                </a:tc>
                <a:tc>
                  <a:txBody>
                    <a:bodyPr/>
                    <a:lstStyle/>
                    <a:p>
                      <a:r>
                        <a:rPr lang="en-US" dirty="0"/>
                        <a:t>Default for Kubernetes when enabled</a:t>
                      </a:r>
                    </a:p>
                  </a:txBody>
                  <a:tcPr/>
                </a:tc>
                <a:extLst>
                  <a:ext uri="{0D108BD9-81ED-4DB2-BD59-A6C34878D82A}">
                    <a16:rowId xmlns:a16="http://schemas.microsoft.com/office/drawing/2014/main" val="2847722704"/>
                  </a:ext>
                </a:extLst>
              </a:tr>
              <a:tr h="370840">
                <a:tc>
                  <a:txBody>
                    <a:bodyPr/>
                    <a:lstStyle/>
                    <a:p>
                      <a:r>
                        <a:rPr lang="en-US" dirty="0"/>
                        <a:t>Predictive</a:t>
                      </a:r>
                    </a:p>
                  </a:txBody>
                  <a:tcPr/>
                </a:tc>
                <a:tc>
                  <a:txBody>
                    <a:bodyPr/>
                    <a:lstStyle/>
                    <a:p>
                      <a:pPr marL="285750" indent="-285750">
                        <a:buFont typeface="Arial" panose="020B0604020202020204" pitchFamily="34" charset="0"/>
                        <a:buChar char="•"/>
                      </a:pPr>
                      <a:r>
                        <a:rPr lang="en-US" dirty="0"/>
                        <a:t>Uses predictive analytics and uses historical data</a:t>
                      </a:r>
                    </a:p>
                    <a:p>
                      <a:pPr marL="285750" indent="-285750">
                        <a:buFont typeface="Arial" panose="020B0604020202020204" pitchFamily="34" charset="0"/>
                        <a:buChar char="•"/>
                      </a:pPr>
                      <a:r>
                        <a:rPr lang="en-US" dirty="0"/>
                        <a:t>Based on predictions about usage in the future</a:t>
                      </a:r>
                    </a:p>
                    <a:p>
                      <a:pPr marL="285750" indent="-285750">
                        <a:buFont typeface="Arial" panose="020B0604020202020204" pitchFamily="34" charset="0"/>
                        <a:buChar char="•"/>
                      </a:pPr>
                      <a:r>
                        <a:rPr lang="en-US" dirty="0"/>
                        <a:t>Ready's capacity slightly in advance</a:t>
                      </a:r>
                    </a:p>
                    <a:p>
                      <a:pPr marL="285750" indent="-285750">
                        <a:buFont typeface="Arial" panose="020B0604020202020204" pitchFamily="34" charset="0"/>
                        <a:buChar char="•"/>
                      </a:pPr>
                      <a:r>
                        <a:rPr lang="en-US" dirty="0"/>
                        <a:t>Better for variable patterns, but requires historical analysis</a:t>
                      </a:r>
                    </a:p>
                  </a:txBody>
                  <a:tcPr/>
                </a:tc>
                <a:extLst>
                  <a:ext uri="{0D108BD9-81ED-4DB2-BD59-A6C34878D82A}">
                    <a16:rowId xmlns:a16="http://schemas.microsoft.com/office/drawing/2014/main" val="1201606029"/>
                  </a:ext>
                </a:extLst>
              </a:tr>
              <a:tr h="370840">
                <a:tc>
                  <a:txBody>
                    <a:bodyPr/>
                    <a:lstStyle/>
                    <a:p>
                      <a:r>
                        <a:rPr lang="en-US" dirty="0"/>
                        <a:t>Scheduled</a:t>
                      </a:r>
                    </a:p>
                  </a:txBody>
                  <a:tcPr/>
                </a:tc>
                <a:tc>
                  <a:txBody>
                    <a:bodyPr/>
                    <a:lstStyle/>
                    <a:p>
                      <a:pPr marL="285750" indent="-285750">
                        <a:buFont typeface="Arial" panose="020B0604020202020204" pitchFamily="34" charset="0"/>
                        <a:buChar char="•"/>
                      </a:pPr>
                      <a:r>
                        <a:rPr lang="en-US" dirty="0"/>
                        <a:t>Functions in real time, but hybrid</a:t>
                      </a:r>
                    </a:p>
                    <a:p>
                      <a:pPr marL="285750" indent="-285750">
                        <a:buFont typeface="Arial" panose="020B0604020202020204" pitchFamily="34" charset="0"/>
                        <a:buChar char="•"/>
                      </a:pPr>
                      <a:r>
                        <a:rPr lang="en-US" dirty="0"/>
                        <a:t>Anticipates known changes in load and scales before predicted load</a:t>
                      </a:r>
                    </a:p>
                    <a:p>
                      <a:pPr marL="285750" indent="-285750">
                        <a:buFont typeface="Arial" panose="020B0604020202020204" pitchFamily="34" charset="0"/>
                        <a:buChar char="•"/>
                      </a:pPr>
                      <a:r>
                        <a:rPr lang="en-US" dirty="0"/>
                        <a:t>Responds to key events faster because scaling has already be implemented</a:t>
                      </a:r>
                    </a:p>
                  </a:txBody>
                  <a:tcPr/>
                </a:tc>
                <a:extLst>
                  <a:ext uri="{0D108BD9-81ED-4DB2-BD59-A6C34878D82A}">
                    <a16:rowId xmlns:a16="http://schemas.microsoft.com/office/drawing/2014/main" val="3665560634"/>
                  </a:ext>
                </a:extLst>
              </a:tr>
            </a:tbl>
          </a:graphicData>
        </a:graphic>
      </p:graphicFrame>
    </p:spTree>
    <p:extLst>
      <p:ext uri="{BB962C8B-B14F-4D97-AF65-F5344CB8AC3E}">
        <p14:creationId xmlns:p14="http://schemas.microsoft.com/office/powerpoint/2010/main" val="25523099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052B-07DC-2244-9083-D9B2A73E0417}"/>
              </a:ext>
            </a:extLst>
          </p:cNvPr>
          <p:cNvSpPr>
            <a:spLocks noGrp="1"/>
          </p:cNvSpPr>
          <p:nvPr>
            <p:ph type="title"/>
          </p:nvPr>
        </p:nvSpPr>
        <p:spPr>
          <a:xfrm>
            <a:off x="588263" y="866287"/>
            <a:ext cx="11018520" cy="553998"/>
          </a:xfrm>
        </p:spPr>
        <p:txBody>
          <a:bodyPr/>
          <a:lstStyle/>
          <a:p>
            <a:r>
              <a:rPr lang="en-US" dirty="0"/>
              <a:t>Container Basics</a:t>
            </a:r>
          </a:p>
        </p:txBody>
      </p:sp>
      <p:pic>
        <p:nvPicPr>
          <p:cNvPr id="3" name="Picture 2">
            <a:extLst>
              <a:ext uri="{FF2B5EF4-FFF2-40B4-BE49-F238E27FC236}">
                <a16:creationId xmlns:a16="http://schemas.microsoft.com/office/drawing/2014/main" id="{B2E945C6-9531-4683-B248-91DD8B8C01C3}"/>
              </a:ext>
            </a:extLst>
          </p:cNvPr>
          <p:cNvPicPr>
            <a:picLocks noChangeAspect="1"/>
          </p:cNvPicPr>
          <p:nvPr/>
        </p:nvPicPr>
        <p:blipFill>
          <a:blip r:embed="rId3"/>
          <a:stretch>
            <a:fillRect/>
          </a:stretch>
        </p:blipFill>
        <p:spPr>
          <a:xfrm>
            <a:off x="4543425" y="2390775"/>
            <a:ext cx="3105150" cy="2076450"/>
          </a:xfrm>
          <a:prstGeom prst="rect">
            <a:avLst/>
          </a:prstGeom>
        </p:spPr>
      </p:pic>
      <p:pic>
        <p:nvPicPr>
          <p:cNvPr id="7" name="Picture Placeholder 6">
            <a:extLst>
              <a:ext uri="{FF2B5EF4-FFF2-40B4-BE49-F238E27FC236}">
                <a16:creationId xmlns:a16="http://schemas.microsoft.com/office/drawing/2014/main" id="{29ED9CD5-8F8C-45C8-B7A2-A7705F5FCCE3}"/>
              </a:ext>
            </a:extLst>
          </p:cNvPr>
          <p:cNvPicPr>
            <a:picLocks noGrp="1" noChangeAspect="1"/>
          </p:cNvPicPr>
          <p:nvPr>
            <p:ph type="pic" sz="quarter" idx="11"/>
          </p:nvPr>
        </p:nvPicPr>
        <p:blipFill>
          <a:blip r:embed="rId3"/>
          <a:srcRect t="21961" b="21961"/>
          <a:stretch>
            <a:fillRect/>
          </a:stretch>
        </p:blipFill>
        <p:spPr>
          <a:prstGeom prst="rect">
            <a:avLst/>
          </a:prstGeom>
        </p:spPr>
      </p:pic>
    </p:spTree>
    <p:extLst>
      <p:ext uri="{BB962C8B-B14F-4D97-AF65-F5344CB8AC3E}">
        <p14:creationId xmlns:p14="http://schemas.microsoft.com/office/powerpoint/2010/main" val="230892390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a:lstStyle/>
          <a:p>
            <a:r>
              <a:rPr lang="en-US" dirty="0"/>
              <a:t>Horizontal Pod Autoscaling</a:t>
            </a:r>
          </a:p>
        </p:txBody>
      </p:sp>
    </p:spTree>
    <p:extLst>
      <p:ext uri="{BB962C8B-B14F-4D97-AF65-F5344CB8AC3E}">
        <p14:creationId xmlns:p14="http://schemas.microsoft.com/office/powerpoint/2010/main" val="6719203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Horizontal pod autoscaling</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1785104"/>
          </a:xfrm>
        </p:spPr>
        <p:txBody>
          <a:bodyPr/>
          <a:lstStyle/>
          <a:p>
            <a:pPr marL="457200" indent="-457200">
              <a:spcBef>
                <a:spcPts val="1200"/>
              </a:spcBef>
              <a:buFont typeface="Arial" panose="020B0604020202020204" pitchFamily="34" charset="0"/>
              <a:buChar char="•"/>
            </a:pPr>
            <a:r>
              <a:rPr lang="en-US" sz="2400" dirty="0"/>
              <a:t>Used to update the number of pods in a Deployment or Stateful set</a:t>
            </a:r>
          </a:p>
          <a:p>
            <a:pPr marL="457200" indent="-457200">
              <a:spcBef>
                <a:spcPts val="1200"/>
              </a:spcBef>
              <a:buFont typeface="Arial" panose="020B0604020202020204" pitchFamily="34" charset="0"/>
              <a:buChar char="•"/>
            </a:pPr>
            <a:r>
              <a:rPr lang="en-US" sz="2400" dirty="0"/>
              <a:t>A response to increased load to deploy more pods on the nodes</a:t>
            </a:r>
          </a:p>
          <a:p>
            <a:pPr marL="457200" indent="-457200">
              <a:spcBef>
                <a:spcPts val="1200"/>
              </a:spcBef>
              <a:buFont typeface="Arial" panose="020B0604020202020204" pitchFamily="34" charset="0"/>
              <a:buChar char="•"/>
            </a:pPr>
            <a:r>
              <a:rPr lang="en-US" sz="2400" dirty="0"/>
              <a:t>If the load decreases, the number of pods will be reduced down to a minimum number of pods</a:t>
            </a:r>
          </a:p>
        </p:txBody>
      </p:sp>
    </p:spTree>
    <p:extLst>
      <p:ext uri="{BB962C8B-B14F-4D97-AF65-F5344CB8AC3E}">
        <p14:creationId xmlns:p14="http://schemas.microsoft.com/office/powerpoint/2010/main" val="11179654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Kubernetes </a:t>
            </a:r>
            <a:r>
              <a:rPr lang="en-US" dirty="0" err="1"/>
              <a:t>HorizontalPodAutoscaler</a:t>
            </a:r>
            <a:r>
              <a:rPr lang="en-US" dirty="0"/>
              <a:t> (HPA)</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2893100"/>
          </a:xfrm>
        </p:spPr>
        <p:txBody>
          <a:bodyPr/>
          <a:lstStyle/>
          <a:p>
            <a:pPr marL="457200" indent="-457200">
              <a:spcBef>
                <a:spcPts val="1200"/>
              </a:spcBef>
              <a:buFont typeface="Arial" panose="020B0604020202020204" pitchFamily="34" charset="0"/>
              <a:buChar char="•"/>
            </a:pPr>
            <a:r>
              <a:rPr lang="en-US" sz="2400" dirty="0"/>
              <a:t>Implemented as a Kubernetes API resource and a controller</a:t>
            </a:r>
          </a:p>
          <a:p>
            <a:pPr marL="457200" indent="-457200">
              <a:spcBef>
                <a:spcPts val="1200"/>
              </a:spcBef>
              <a:buFont typeface="Arial" panose="020B0604020202020204" pitchFamily="34" charset="0"/>
              <a:buChar char="•"/>
            </a:pPr>
            <a:r>
              <a:rPr lang="en-US" sz="2400" dirty="0"/>
              <a:t>The HPA controller runs within the Kubernetes control plane</a:t>
            </a:r>
          </a:p>
          <a:p>
            <a:pPr marL="457200" indent="-457200">
              <a:spcBef>
                <a:spcPts val="1200"/>
              </a:spcBef>
              <a:buFont typeface="Arial" panose="020B0604020202020204" pitchFamily="34" charset="0"/>
              <a:buChar char="•"/>
            </a:pPr>
            <a:r>
              <a:rPr lang="en-US" sz="2400" dirty="0"/>
              <a:t>The HPA periodically adjusts the desired scale of its target (Deployment)</a:t>
            </a:r>
          </a:p>
          <a:p>
            <a:pPr marL="457200" indent="-457200">
              <a:spcBef>
                <a:spcPts val="1200"/>
              </a:spcBef>
              <a:buFont typeface="Arial" panose="020B0604020202020204" pitchFamily="34" charset="0"/>
              <a:buChar char="•"/>
            </a:pPr>
            <a:r>
              <a:rPr lang="en-US" sz="2400" dirty="0"/>
              <a:t>Typical metrics used by the HPA are CPU and/or Memory utilization but you can also have custom metrics</a:t>
            </a:r>
          </a:p>
          <a:p>
            <a:pPr marL="457200" indent="-457200">
              <a:spcBef>
                <a:spcPts val="1200"/>
              </a:spcBef>
              <a:buFont typeface="Arial" panose="020B0604020202020204" pitchFamily="34" charset="0"/>
              <a:buChar char="•"/>
            </a:pPr>
            <a:r>
              <a:rPr lang="en-US" sz="2400" dirty="0"/>
              <a:t>The HPA is not deployed into your cluster by default</a:t>
            </a:r>
          </a:p>
        </p:txBody>
      </p:sp>
    </p:spTree>
    <p:extLst>
      <p:ext uri="{BB962C8B-B14F-4D97-AF65-F5344CB8AC3E}">
        <p14:creationId xmlns:p14="http://schemas.microsoft.com/office/powerpoint/2010/main" val="23107208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596468A-8F92-4D6E-8FF9-815586209454}"/>
              </a:ext>
            </a:extLst>
          </p:cNvPr>
          <p:cNvSpPr/>
          <p:nvPr/>
        </p:nvSpPr>
        <p:spPr bwMode="auto">
          <a:xfrm>
            <a:off x="1179871" y="1229032"/>
            <a:ext cx="9318290" cy="4680155"/>
          </a:xfrm>
          <a:prstGeom prst="rect">
            <a:avLst/>
          </a:prstGeom>
          <a:solidFill>
            <a:schemeClr val="bg1"/>
          </a:solid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7" name="Title 16"/>
          <p:cNvSpPr>
            <a:spLocks noGrp="1"/>
          </p:cNvSpPr>
          <p:nvPr>
            <p:ph type="title"/>
          </p:nvPr>
        </p:nvSpPr>
        <p:spPr>
          <a:xfrm>
            <a:off x="588263" y="457200"/>
            <a:ext cx="11018520" cy="553998"/>
          </a:xfrm>
        </p:spPr>
        <p:txBody>
          <a:bodyPr/>
          <a:lstStyle/>
          <a:p>
            <a:r>
              <a:rPr lang="en-US" dirty="0"/>
              <a:t>How does the HPA work?</a:t>
            </a:r>
          </a:p>
        </p:txBody>
      </p:sp>
      <p:sp>
        <p:nvSpPr>
          <p:cNvPr id="2" name="Rectangle 1">
            <a:extLst>
              <a:ext uri="{FF2B5EF4-FFF2-40B4-BE49-F238E27FC236}">
                <a16:creationId xmlns:a16="http://schemas.microsoft.com/office/drawing/2014/main" id="{2D2D26BC-4D20-47DA-AF3F-57CBC66B238D}"/>
              </a:ext>
            </a:extLst>
          </p:cNvPr>
          <p:cNvSpPr/>
          <p:nvPr/>
        </p:nvSpPr>
        <p:spPr bwMode="auto">
          <a:xfrm>
            <a:off x="1347537" y="1902899"/>
            <a:ext cx="3942218" cy="3368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2D309513-85A4-4712-8493-715F6E16B692}"/>
              </a:ext>
            </a:extLst>
          </p:cNvPr>
          <p:cNvSpPr txBox="1"/>
          <p:nvPr/>
        </p:nvSpPr>
        <p:spPr>
          <a:xfrm>
            <a:off x="2587785" y="1951655"/>
            <a:ext cx="1292598" cy="246221"/>
          </a:xfrm>
          <a:prstGeom prst="rect">
            <a:avLst/>
          </a:prstGeom>
          <a:noFill/>
        </p:spPr>
        <p:txBody>
          <a:bodyPr wrap="none" lIns="0" tIns="0" rIns="0" bIns="0" rtlCol="0">
            <a:spAutoFit/>
          </a:bodyPr>
          <a:lstStyle/>
          <a:p>
            <a:pPr algn="l"/>
            <a:r>
              <a:rPr lang="en-US" sz="1600" dirty="0">
                <a:solidFill>
                  <a:schemeClr val="bg1"/>
                </a:solidFill>
              </a:rPr>
              <a:t>Metrics Server</a:t>
            </a:r>
          </a:p>
        </p:txBody>
      </p:sp>
      <p:sp>
        <p:nvSpPr>
          <p:cNvPr id="4" name="Rectangle 3">
            <a:extLst>
              <a:ext uri="{FF2B5EF4-FFF2-40B4-BE49-F238E27FC236}">
                <a16:creationId xmlns:a16="http://schemas.microsoft.com/office/drawing/2014/main" id="{0AC6BDA2-4F01-43CD-AB5A-281804F669AF}"/>
              </a:ext>
            </a:extLst>
          </p:cNvPr>
          <p:cNvSpPr/>
          <p:nvPr/>
        </p:nvSpPr>
        <p:spPr bwMode="auto">
          <a:xfrm>
            <a:off x="1347537" y="2608445"/>
            <a:ext cx="3942218" cy="313359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CEE8D7E4-208C-4834-9858-E547C0AF0A31}"/>
              </a:ext>
            </a:extLst>
          </p:cNvPr>
          <p:cNvSpPr/>
          <p:nvPr/>
        </p:nvSpPr>
        <p:spPr bwMode="auto">
          <a:xfrm>
            <a:off x="1703672" y="2839453"/>
            <a:ext cx="577515" cy="567345"/>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DDD11025-FDB5-4E32-985E-BFE49E7D5BE6}"/>
              </a:ext>
            </a:extLst>
          </p:cNvPr>
          <p:cNvSpPr txBox="1"/>
          <p:nvPr/>
        </p:nvSpPr>
        <p:spPr>
          <a:xfrm>
            <a:off x="1799924" y="3015403"/>
            <a:ext cx="702644" cy="215444"/>
          </a:xfrm>
          <a:prstGeom prst="rect">
            <a:avLst/>
          </a:prstGeom>
          <a:noFill/>
        </p:spPr>
        <p:txBody>
          <a:bodyPr wrap="square" lIns="0" tIns="0" rIns="0" bIns="0" rtlCol="0">
            <a:spAutoFit/>
          </a:bodyPr>
          <a:lstStyle/>
          <a:p>
            <a:pPr algn="l"/>
            <a:r>
              <a:rPr lang="en-US" sz="1400" dirty="0"/>
              <a:t>Pod 1</a:t>
            </a:r>
          </a:p>
        </p:txBody>
      </p:sp>
      <p:sp>
        <p:nvSpPr>
          <p:cNvPr id="10" name="Rectangle 9">
            <a:extLst>
              <a:ext uri="{FF2B5EF4-FFF2-40B4-BE49-F238E27FC236}">
                <a16:creationId xmlns:a16="http://schemas.microsoft.com/office/drawing/2014/main" id="{F87FE91C-FD6E-4A92-8325-3214936EFF86}"/>
              </a:ext>
            </a:extLst>
          </p:cNvPr>
          <p:cNvSpPr/>
          <p:nvPr/>
        </p:nvSpPr>
        <p:spPr bwMode="auto">
          <a:xfrm>
            <a:off x="2485338" y="2854205"/>
            <a:ext cx="577515" cy="567345"/>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658EBCD2-E414-4304-A455-F3B6ED66962D}"/>
              </a:ext>
            </a:extLst>
          </p:cNvPr>
          <p:cNvSpPr txBox="1"/>
          <p:nvPr/>
        </p:nvSpPr>
        <p:spPr>
          <a:xfrm>
            <a:off x="2581590" y="3030155"/>
            <a:ext cx="702644" cy="215444"/>
          </a:xfrm>
          <a:prstGeom prst="rect">
            <a:avLst/>
          </a:prstGeom>
          <a:noFill/>
        </p:spPr>
        <p:txBody>
          <a:bodyPr wrap="square" lIns="0" tIns="0" rIns="0" bIns="0" rtlCol="0">
            <a:spAutoFit/>
          </a:bodyPr>
          <a:lstStyle/>
          <a:p>
            <a:pPr algn="l"/>
            <a:r>
              <a:rPr lang="en-US" sz="1400" dirty="0"/>
              <a:t>Pod 2</a:t>
            </a:r>
          </a:p>
        </p:txBody>
      </p:sp>
      <p:sp>
        <p:nvSpPr>
          <p:cNvPr id="12" name="Rectangle 11">
            <a:extLst>
              <a:ext uri="{FF2B5EF4-FFF2-40B4-BE49-F238E27FC236}">
                <a16:creationId xmlns:a16="http://schemas.microsoft.com/office/drawing/2014/main" id="{4E37E926-3645-45C2-BAD9-25577524833C}"/>
              </a:ext>
            </a:extLst>
          </p:cNvPr>
          <p:cNvSpPr/>
          <p:nvPr/>
        </p:nvSpPr>
        <p:spPr bwMode="auto">
          <a:xfrm>
            <a:off x="3911896" y="2839453"/>
            <a:ext cx="577515" cy="567345"/>
          </a:xfrm>
          <a:prstGeom prst="rect">
            <a:avLst/>
          </a:prstGeom>
          <a:solidFill>
            <a:srgbClr val="9BF0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756966CE-C1C6-41F9-B62D-6955AF53C111}"/>
              </a:ext>
            </a:extLst>
          </p:cNvPr>
          <p:cNvSpPr txBox="1"/>
          <p:nvPr/>
        </p:nvSpPr>
        <p:spPr>
          <a:xfrm>
            <a:off x="3968820" y="3015403"/>
            <a:ext cx="702644" cy="215444"/>
          </a:xfrm>
          <a:prstGeom prst="rect">
            <a:avLst/>
          </a:prstGeom>
          <a:noFill/>
        </p:spPr>
        <p:txBody>
          <a:bodyPr wrap="square" lIns="0" tIns="0" rIns="0" bIns="0" rtlCol="0">
            <a:spAutoFit/>
          </a:bodyPr>
          <a:lstStyle/>
          <a:p>
            <a:pPr algn="l"/>
            <a:r>
              <a:rPr lang="en-US" sz="1400" dirty="0"/>
              <a:t>Pod N</a:t>
            </a:r>
          </a:p>
        </p:txBody>
      </p:sp>
      <p:sp>
        <p:nvSpPr>
          <p:cNvPr id="8" name="TextBox 7">
            <a:extLst>
              <a:ext uri="{FF2B5EF4-FFF2-40B4-BE49-F238E27FC236}">
                <a16:creationId xmlns:a16="http://schemas.microsoft.com/office/drawing/2014/main" id="{D78B2C3B-8708-4A7A-BDA1-D853865B40FE}"/>
              </a:ext>
            </a:extLst>
          </p:cNvPr>
          <p:cNvSpPr txBox="1"/>
          <p:nvPr/>
        </p:nvSpPr>
        <p:spPr>
          <a:xfrm>
            <a:off x="3341158" y="3030155"/>
            <a:ext cx="243656" cy="307777"/>
          </a:xfrm>
          <a:prstGeom prst="rect">
            <a:avLst/>
          </a:prstGeom>
          <a:noFill/>
        </p:spPr>
        <p:txBody>
          <a:bodyPr wrap="square" lIns="0" tIns="0" rIns="0" bIns="0" rtlCol="0">
            <a:spAutoFit/>
          </a:bodyPr>
          <a:lstStyle/>
          <a:p>
            <a:pPr algn="l"/>
            <a:r>
              <a:rPr lang="en-US" sz="2000" dirty="0">
                <a:solidFill>
                  <a:srgbClr val="00B050"/>
                </a:solidFill>
              </a:rPr>
              <a:t>….</a:t>
            </a:r>
          </a:p>
        </p:txBody>
      </p:sp>
      <p:sp>
        <p:nvSpPr>
          <p:cNvPr id="14" name="Rectangle 13">
            <a:extLst>
              <a:ext uri="{FF2B5EF4-FFF2-40B4-BE49-F238E27FC236}">
                <a16:creationId xmlns:a16="http://schemas.microsoft.com/office/drawing/2014/main" id="{2498C5B6-3146-4B01-8BC1-FAD2B63D485D}"/>
              </a:ext>
            </a:extLst>
          </p:cNvPr>
          <p:cNvSpPr/>
          <p:nvPr/>
        </p:nvSpPr>
        <p:spPr bwMode="auto">
          <a:xfrm>
            <a:off x="1622323" y="4257368"/>
            <a:ext cx="3421625" cy="127270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19FB9C0-92EA-4504-BC16-2558014B4FA2}"/>
              </a:ext>
            </a:extLst>
          </p:cNvPr>
          <p:cNvSpPr/>
          <p:nvPr/>
        </p:nvSpPr>
        <p:spPr bwMode="auto">
          <a:xfrm>
            <a:off x="1703672" y="4336028"/>
            <a:ext cx="1739083"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2BA69516-1C6F-4842-B8DA-183F8A654DEC}"/>
              </a:ext>
            </a:extLst>
          </p:cNvPr>
          <p:cNvSpPr txBox="1"/>
          <p:nvPr/>
        </p:nvSpPr>
        <p:spPr>
          <a:xfrm flipH="1">
            <a:off x="2120252" y="4336028"/>
            <a:ext cx="914335" cy="215444"/>
          </a:xfrm>
          <a:prstGeom prst="rect">
            <a:avLst/>
          </a:prstGeom>
          <a:noFill/>
        </p:spPr>
        <p:txBody>
          <a:bodyPr wrap="square" lIns="0" tIns="0" rIns="0" bIns="0" rtlCol="0">
            <a:spAutoFit/>
          </a:bodyPr>
          <a:lstStyle/>
          <a:p>
            <a:pPr algn="l"/>
            <a:r>
              <a:rPr lang="en-US" sz="1400" dirty="0" err="1">
                <a:solidFill>
                  <a:schemeClr val="bg1"/>
                </a:solidFill>
              </a:rPr>
              <a:t>ReplicaSet</a:t>
            </a:r>
            <a:endParaRPr lang="en-US" sz="1400" dirty="0">
              <a:solidFill>
                <a:schemeClr val="bg1"/>
              </a:solidFill>
            </a:endParaRPr>
          </a:p>
        </p:txBody>
      </p:sp>
      <p:sp>
        <p:nvSpPr>
          <p:cNvPr id="19" name="Rectangle 18">
            <a:extLst>
              <a:ext uri="{FF2B5EF4-FFF2-40B4-BE49-F238E27FC236}">
                <a16:creationId xmlns:a16="http://schemas.microsoft.com/office/drawing/2014/main" id="{0088926C-F26F-43E9-9DF4-A8F13734B648}"/>
              </a:ext>
            </a:extLst>
          </p:cNvPr>
          <p:cNvSpPr/>
          <p:nvPr/>
        </p:nvSpPr>
        <p:spPr bwMode="auto">
          <a:xfrm>
            <a:off x="1708592" y="4606412"/>
            <a:ext cx="1734163"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0" name="TextBox 19">
            <a:extLst>
              <a:ext uri="{FF2B5EF4-FFF2-40B4-BE49-F238E27FC236}">
                <a16:creationId xmlns:a16="http://schemas.microsoft.com/office/drawing/2014/main" id="{ED4F8729-FCD4-4570-B589-5EFC0D33F5BF}"/>
              </a:ext>
            </a:extLst>
          </p:cNvPr>
          <p:cNvSpPr txBox="1"/>
          <p:nvPr/>
        </p:nvSpPr>
        <p:spPr>
          <a:xfrm flipH="1">
            <a:off x="2026844" y="4606412"/>
            <a:ext cx="1065504" cy="215444"/>
          </a:xfrm>
          <a:prstGeom prst="rect">
            <a:avLst/>
          </a:prstGeom>
          <a:noFill/>
        </p:spPr>
        <p:txBody>
          <a:bodyPr wrap="square" lIns="0" tIns="0" rIns="0" bIns="0" rtlCol="0">
            <a:spAutoFit/>
          </a:bodyPr>
          <a:lstStyle/>
          <a:p>
            <a:pPr algn="l"/>
            <a:r>
              <a:rPr lang="en-US" sz="1400" dirty="0">
                <a:solidFill>
                  <a:schemeClr val="bg1"/>
                </a:solidFill>
              </a:rPr>
              <a:t>Deployment</a:t>
            </a:r>
          </a:p>
        </p:txBody>
      </p:sp>
      <p:sp>
        <p:nvSpPr>
          <p:cNvPr id="21" name="Rectangle 20">
            <a:extLst>
              <a:ext uri="{FF2B5EF4-FFF2-40B4-BE49-F238E27FC236}">
                <a16:creationId xmlns:a16="http://schemas.microsoft.com/office/drawing/2014/main" id="{E27689C7-3E2C-4FC1-9CDC-13D317AEDB42}"/>
              </a:ext>
            </a:extLst>
          </p:cNvPr>
          <p:cNvSpPr/>
          <p:nvPr/>
        </p:nvSpPr>
        <p:spPr bwMode="auto">
          <a:xfrm>
            <a:off x="1688919" y="4881716"/>
            <a:ext cx="1753836"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8E08D56F-3859-4B10-8B56-94F0A1522538}"/>
              </a:ext>
            </a:extLst>
          </p:cNvPr>
          <p:cNvSpPr txBox="1"/>
          <p:nvPr/>
        </p:nvSpPr>
        <p:spPr>
          <a:xfrm flipH="1">
            <a:off x="1766309" y="4890538"/>
            <a:ext cx="1739083" cy="220364"/>
          </a:xfrm>
          <a:prstGeom prst="rect">
            <a:avLst/>
          </a:prstGeom>
          <a:noFill/>
        </p:spPr>
        <p:txBody>
          <a:bodyPr wrap="square" lIns="0" tIns="0" rIns="0" bIns="0" rtlCol="0">
            <a:spAutoFit/>
          </a:bodyPr>
          <a:lstStyle/>
          <a:p>
            <a:pPr algn="l"/>
            <a:r>
              <a:rPr lang="en-US" sz="1400" dirty="0" err="1">
                <a:solidFill>
                  <a:schemeClr val="bg1"/>
                </a:solidFill>
              </a:rPr>
              <a:t>ReplicaSet</a:t>
            </a:r>
            <a:r>
              <a:rPr lang="en-US" sz="1400" dirty="0">
                <a:solidFill>
                  <a:schemeClr val="bg1"/>
                </a:solidFill>
              </a:rPr>
              <a:t> Controller</a:t>
            </a:r>
          </a:p>
        </p:txBody>
      </p:sp>
      <p:sp>
        <p:nvSpPr>
          <p:cNvPr id="23" name="Rectangle 22">
            <a:extLst>
              <a:ext uri="{FF2B5EF4-FFF2-40B4-BE49-F238E27FC236}">
                <a16:creationId xmlns:a16="http://schemas.microsoft.com/office/drawing/2014/main" id="{6874E202-606B-456C-BBEE-6EE0F9C7530D}"/>
              </a:ext>
            </a:extLst>
          </p:cNvPr>
          <p:cNvSpPr/>
          <p:nvPr/>
        </p:nvSpPr>
        <p:spPr bwMode="auto">
          <a:xfrm>
            <a:off x="1693839" y="5152100"/>
            <a:ext cx="1748916" cy="2364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4" name="TextBox 23">
            <a:extLst>
              <a:ext uri="{FF2B5EF4-FFF2-40B4-BE49-F238E27FC236}">
                <a16:creationId xmlns:a16="http://schemas.microsoft.com/office/drawing/2014/main" id="{36AB264E-B061-4883-A311-88E59156F55C}"/>
              </a:ext>
            </a:extLst>
          </p:cNvPr>
          <p:cNvSpPr txBox="1"/>
          <p:nvPr/>
        </p:nvSpPr>
        <p:spPr>
          <a:xfrm flipH="1">
            <a:off x="2012091" y="5152100"/>
            <a:ext cx="1065504" cy="215444"/>
          </a:xfrm>
          <a:prstGeom prst="rect">
            <a:avLst/>
          </a:prstGeom>
          <a:noFill/>
        </p:spPr>
        <p:txBody>
          <a:bodyPr wrap="square" lIns="0" tIns="0" rIns="0" bIns="0" rtlCol="0">
            <a:spAutoFit/>
          </a:bodyPr>
          <a:lstStyle/>
          <a:p>
            <a:pPr algn="l"/>
            <a:r>
              <a:rPr lang="en-US" sz="1400" dirty="0" err="1">
                <a:solidFill>
                  <a:schemeClr val="bg1"/>
                </a:solidFill>
              </a:rPr>
              <a:t>StatefulSet</a:t>
            </a:r>
            <a:endParaRPr lang="en-US" sz="1400" dirty="0">
              <a:solidFill>
                <a:schemeClr val="bg1"/>
              </a:solidFill>
            </a:endParaRPr>
          </a:p>
        </p:txBody>
      </p:sp>
      <p:sp>
        <p:nvSpPr>
          <p:cNvPr id="25" name="Rectangle 24">
            <a:extLst>
              <a:ext uri="{FF2B5EF4-FFF2-40B4-BE49-F238E27FC236}">
                <a16:creationId xmlns:a16="http://schemas.microsoft.com/office/drawing/2014/main" id="{E795EBD3-20CB-4D29-B014-8A33AEB39DB8}"/>
              </a:ext>
            </a:extLst>
          </p:cNvPr>
          <p:cNvSpPr/>
          <p:nvPr/>
        </p:nvSpPr>
        <p:spPr bwMode="auto">
          <a:xfrm>
            <a:off x="3968820" y="4821856"/>
            <a:ext cx="927645" cy="23642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147462BE-D10A-46D2-B4C9-B2F80BF59AC7}"/>
              </a:ext>
            </a:extLst>
          </p:cNvPr>
          <p:cNvSpPr txBox="1"/>
          <p:nvPr/>
        </p:nvSpPr>
        <p:spPr>
          <a:xfrm flipH="1">
            <a:off x="4215882" y="4821856"/>
            <a:ext cx="914335" cy="215444"/>
          </a:xfrm>
          <a:prstGeom prst="rect">
            <a:avLst/>
          </a:prstGeom>
          <a:noFill/>
        </p:spPr>
        <p:txBody>
          <a:bodyPr wrap="square" lIns="0" tIns="0" rIns="0" bIns="0" rtlCol="0">
            <a:spAutoFit/>
          </a:bodyPr>
          <a:lstStyle/>
          <a:p>
            <a:pPr algn="l"/>
            <a:r>
              <a:rPr lang="en-US" sz="1400" dirty="0">
                <a:solidFill>
                  <a:schemeClr val="bg1"/>
                </a:solidFill>
              </a:rPr>
              <a:t>Scale</a:t>
            </a:r>
          </a:p>
        </p:txBody>
      </p:sp>
      <p:sp>
        <p:nvSpPr>
          <p:cNvPr id="27" name="TextBox 26">
            <a:extLst>
              <a:ext uri="{FF2B5EF4-FFF2-40B4-BE49-F238E27FC236}">
                <a16:creationId xmlns:a16="http://schemas.microsoft.com/office/drawing/2014/main" id="{BC48C58C-0C53-4108-8F06-B44D44ED44EA}"/>
              </a:ext>
            </a:extLst>
          </p:cNvPr>
          <p:cNvSpPr txBox="1"/>
          <p:nvPr/>
        </p:nvSpPr>
        <p:spPr>
          <a:xfrm flipH="1">
            <a:off x="2643100" y="5506309"/>
            <a:ext cx="1396116" cy="246221"/>
          </a:xfrm>
          <a:prstGeom prst="rect">
            <a:avLst/>
          </a:prstGeom>
          <a:noFill/>
        </p:spPr>
        <p:txBody>
          <a:bodyPr wrap="square" lIns="0" tIns="0" rIns="0" bIns="0" rtlCol="0">
            <a:spAutoFit/>
          </a:bodyPr>
          <a:lstStyle/>
          <a:p>
            <a:pPr algn="l"/>
            <a:r>
              <a:rPr lang="en-US" sz="1600" dirty="0"/>
              <a:t>Application</a:t>
            </a:r>
          </a:p>
        </p:txBody>
      </p:sp>
      <p:cxnSp>
        <p:nvCxnSpPr>
          <p:cNvPr id="30" name="Straight Arrow Connector 29">
            <a:extLst>
              <a:ext uri="{FF2B5EF4-FFF2-40B4-BE49-F238E27FC236}">
                <a16:creationId xmlns:a16="http://schemas.microsoft.com/office/drawing/2014/main" id="{89F1F149-AE8F-4B33-8F87-30B9DA12FE64}"/>
              </a:ext>
            </a:extLst>
          </p:cNvPr>
          <p:cNvCxnSpPr/>
          <p:nvPr/>
        </p:nvCxnSpPr>
        <p:spPr>
          <a:xfrm flipH="1" flipV="1">
            <a:off x="2012091" y="3406798"/>
            <a:ext cx="1329067" cy="8505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97A9B9F-ECB3-4825-BA39-17100127A082}"/>
              </a:ext>
            </a:extLst>
          </p:cNvPr>
          <p:cNvCxnSpPr/>
          <p:nvPr/>
        </p:nvCxnSpPr>
        <p:spPr>
          <a:xfrm flipH="1" flipV="1">
            <a:off x="2802194" y="3421550"/>
            <a:ext cx="538964" cy="8358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13EF403-DBDE-48CB-BC99-53C4ED0F15EC}"/>
              </a:ext>
            </a:extLst>
          </p:cNvPr>
          <p:cNvCxnSpPr>
            <a:stCxn id="14" idx="0"/>
          </p:cNvCxnSpPr>
          <p:nvPr/>
        </p:nvCxnSpPr>
        <p:spPr>
          <a:xfrm flipV="1">
            <a:off x="3333136" y="3414307"/>
            <a:ext cx="882746" cy="84306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E04ADC3-DF88-4FAE-A1A0-D6FE86BBABCB}"/>
              </a:ext>
            </a:extLst>
          </p:cNvPr>
          <p:cNvSpPr/>
          <p:nvPr/>
        </p:nvSpPr>
        <p:spPr bwMode="auto">
          <a:xfrm>
            <a:off x="8091948" y="3667432"/>
            <a:ext cx="2281084" cy="1175409"/>
          </a:xfrm>
          <a:prstGeom prst="rect">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86DA754C-DCE5-4B4B-BA14-E1E11137F9DF}"/>
              </a:ext>
            </a:extLst>
          </p:cNvPr>
          <p:cNvSpPr txBox="1"/>
          <p:nvPr/>
        </p:nvSpPr>
        <p:spPr>
          <a:xfrm flipH="1">
            <a:off x="8206442" y="4100045"/>
            <a:ext cx="2097765" cy="215444"/>
          </a:xfrm>
          <a:prstGeom prst="rect">
            <a:avLst/>
          </a:prstGeom>
          <a:noFill/>
        </p:spPr>
        <p:txBody>
          <a:bodyPr wrap="square" lIns="0" tIns="0" rIns="0" bIns="0" rtlCol="0">
            <a:spAutoFit/>
          </a:bodyPr>
          <a:lstStyle/>
          <a:p>
            <a:pPr algn="l"/>
            <a:r>
              <a:rPr lang="en-US" sz="1400" dirty="0">
                <a:solidFill>
                  <a:schemeClr val="bg1"/>
                </a:solidFill>
              </a:rPr>
              <a:t>Horizontal Pod </a:t>
            </a:r>
            <a:r>
              <a:rPr lang="en-US" sz="1400" dirty="0" err="1">
                <a:solidFill>
                  <a:schemeClr val="bg1"/>
                </a:solidFill>
              </a:rPr>
              <a:t>Autoscaler</a:t>
            </a:r>
            <a:endParaRPr lang="en-US" sz="1400" dirty="0">
              <a:solidFill>
                <a:schemeClr val="bg1"/>
              </a:solidFill>
            </a:endParaRPr>
          </a:p>
        </p:txBody>
      </p:sp>
      <p:pic>
        <p:nvPicPr>
          <p:cNvPr id="38" name="Picture 37">
            <a:extLst>
              <a:ext uri="{FF2B5EF4-FFF2-40B4-BE49-F238E27FC236}">
                <a16:creationId xmlns:a16="http://schemas.microsoft.com/office/drawing/2014/main" id="{098D7178-7EC9-419C-BFF7-5E59C9C55863}"/>
              </a:ext>
            </a:extLst>
          </p:cNvPr>
          <p:cNvPicPr>
            <a:picLocks noChangeAspect="1"/>
          </p:cNvPicPr>
          <p:nvPr/>
        </p:nvPicPr>
        <p:blipFill>
          <a:blip r:embed="rId3"/>
          <a:stretch>
            <a:fillRect/>
          </a:stretch>
        </p:blipFill>
        <p:spPr>
          <a:xfrm>
            <a:off x="9691448" y="5269473"/>
            <a:ext cx="681584" cy="531313"/>
          </a:xfrm>
          <a:prstGeom prst="rect">
            <a:avLst/>
          </a:prstGeom>
        </p:spPr>
      </p:pic>
      <p:cxnSp>
        <p:nvCxnSpPr>
          <p:cNvPr id="40" name="Straight Arrow Connector 39">
            <a:extLst>
              <a:ext uri="{FF2B5EF4-FFF2-40B4-BE49-F238E27FC236}">
                <a16:creationId xmlns:a16="http://schemas.microsoft.com/office/drawing/2014/main" id="{3FE10C48-49D2-41E8-935C-45EE13796130}"/>
              </a:ext>
            </a:extLst>
          </p:cNvPr>
          <p:cNvCxnSpPr/>
          <p:nvPr/>
        </p:nvCxnSpPr>
        <p:spPr>
          <a:xfrm>
            <a:off x="2012091" y="2260139"/>
            <a:ext cx="0" cy="552389"/>
          </a:xfrm>
          <a:prstGeom prst="straightConnector1">
            <a:avLst/>
          </a:prstGeom>
          <a:ln w="222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6B2618B-E318-4C6C-9F49-FD0C7882EF31}"/>
              </a:ext>
            </a:extLst>
          </p:cNvPr>
          <p:cNvCxnSpPr/>
          <p:nvPr/>
        </p:nvCxnSpPr>
        <p:spPr>
          <a:xfrm>
            <a:off x="2754428" y="2255220"/>
            <a:ext cx="0" cy="552389"/>
          </a:xfrm>
          <a:prstGeom prst="straightConnector1">
            <a:avLst/>
          </a:prstGeom>
          <a:ln w="222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7BB5B20-FC2D-4B43-9152-D357F3D95A4C}"/>
              </a:ext>
            </a:extLst>
          </p:cNvPr>
          <p:cNvCxnSpPr/>
          <p:nvPr/>
        </p:nvCxnSpPr>
        <p:spPr>
          <a:xfrm>
            <a:off x="4209607" y="2255227"/>
            <a:ext cx="0" cy="552389"/>
          </a:xfrm>
          <a:prstGeom prst="straightConnector1">
            <a:avLst/>
          </a:prstGeom>
          <a:ln w="22225">
            <a:solidFill>
              <a:srgbClr val="00B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63FB000-9BCF-4CED-B9DF-EC2E080A3816}"/>
              </a:ext>
            </a:extLst>
          </p:cNvPr>
          <p:cNvCxnSpPr>
            <a:endCxn id="2" idx="3"/>
          </p:cNvCxnSpPr>
          <p:nvPr/>
        </p:nvCxnSpPr>
        <p:spPr>
          <a:xfrm rot="10800000">
            <a:off x="5289756" y="2071342"/>
            <a:ext cx="2802193" cy="2264687"/>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85138A7-7E01-4316-A8CD-6BA6E2B84449}"/>
              </a:ext>
            </a:extLst>
          </p:cNvPr>
          <p:cNvSpPr txBox="1"/>
          <p:nvPr/>
        </p:nvSpPr>
        <p:spPr>
          <a:xfrm>
            <a:off x="6396709" y="4396750"/>
            <a:ext cx="1570110" cy="215444"/>
          </a:xfrm>
          <a:prstGeom prst="rect">
            <a:avLst/>
          </a:prstGeom>
          <a:noFill/>
        </p:spPr>
        <p:txBody>
          <a:bodyPr wrap="none" lIns="0" tIns="0" rIns="0" bIns="0" rtlCol="0">
            <a:spAutoFit/>
          </a:bodyPr>
          <a:lstStyle/>
          <a:p>
            <a:pPr algn="l"/>
            <a:r>
              <a:rPr lang="en-US" sz="1400" dirty="0"/>
              <a:t>1. Query for metrics</a:t>
            </a:r>
          </a:p>
        </p:txBody>
      </p:sp>
      <p:sp>
        <p:nvSpPr>
          <p:cNvPr id="53" name="Arc 52">
            <a:extLst>
              <a:ext uri="{FF2B5EF4-FFF2-40B4-BE49-F238E27FC236}">
                <a16:creationId xmlns:a16="http://schemas.microsoft.com/office/drawing/2014/main" id="{86ED2880-571C-4353-94B5-E68B04A4CFBB}"/>
              </a:ext>
            </a:extLst>
          </p:cNvPr>
          <p:cNvSpPr/>
          <p:nvPr/>
        </p:nvSpPr>
        <p:spPr>
          <a:xfrm>
            <a:off x="8444801" y="3137938"/>
            <a:ext cx="1368907" cy="1058987"/>
          </a:xfrm>
          <a:prstGeom prst="arc">
            <a:avLst>
              <a:gd name="adj1" fmla="val 10848382"/>
              <a:gd name="adj2" fmla="val 0"/>
            </a:avLst>
          </a:prstGeom>
          <a:ln>
            <a:solidFill>
              <a:schemeClr val="tx1"/>
            </a:solidFill>
            <a:headEnd type="none" w="lg" len="med"/>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3">
            <a:extLst>
              <a:ext uri="{FF2B5EF4-FFF2-40B4-BE49-F238E27FC236}">
                <a16:creationId xmlns:a16="http://schemas.microsoft.com/office/drawing/2014/main" id="{553F5A40-B682-4D9C-A713-41CF2235653C}"/>
              </a:ext>
            </a:extLst>
          </p:cNvPr>
          <p:cNvSpPr txBox="1"/>
          <p:nvPr/>
        </p:nvSpPr>
        <p:spPr>
          <a:xfrm>
            <a:off x="8275018" y="2854205"/>
            <a:ext cx="1490729" cy="215444"/>
          </a:xfrm>
          <a:prstGeom prst="rect">
            <a:avLst/>
          </a:prstGeom>
          <a:noFill/>
        </p:spPr>
        <p:txBody>
          <a:bodyPr wrap="none" lIns="0" tIns="0" rIns="0" bIns="0" rtlCol="0">
            <a:spAutoFit/>
          </a:bodyPr>
          <a:lstStyle/>
          <a:p>
            <a:pPr algn="l"/>
            <a:r>
              <a:rPr lang="en-US" sz="1400" dirty="0"/>
              <a:t>2. Calculate # Pods</a:t>
            </a:r>
          </a:p>
        </p:txBody>
      </p:sp>
      <p:cxnSp>
        <p:nvCxnSpPr>
          <p:cNvPr id="58" name="Connector: Elbow 57">
            <a:extLst>
              <a:ext uri="{FF2B5EF4-FFF2-40B4-BE49-F238E27FC236}">
                <a16:creationId xmlns:a16="http://schemas.microsoft.com/office/drawing/2014/main" id="{25D6866C-B268-4B43-8B9D-F3E006461F9B}"/>
              </a:ext>
            </a:extLst>
          </p:cNvPr>
          <p:cNvCxnSpPr>
            <a:stCxn id="35" idx="2"/>
            <a:endCxn id="26" idx="2"/>
          </p:cNvCxnSpPr>
          <p:nvPr/>
        </p:nvCxnSpPr>
        <p:spPr>
          <a:xfrm rot="5400000">
            <a:off x="6855541" y="2660350"/>
            <a:ext cx="194459" cy="4559441"/>
          </a:xfrm>
          <a:prstGeom prst="bentConnector3">
            <a:avLst>
              <a:gd name="adj1" fmla="val 217557"/>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9811984C-0B68-4876-8F53-4A1F272FC88B}"/>
              </a:ext>
            </a:extLst>
          </p:cNvPr>
          <p:cNvSpPr txBox="1"/>
          <p:nvPr/>
        </p:nvSpPr>
        <p:spPr>
          <a:xfrm>
            <a:off x="6395106" y="5001539"/>
            <a:ext cx="2216954" cy="215444"/>
          </a:xfrm>
          <a:prstGeom prst="rect">
            <a:avLst/>
          </a:prstGeom>
          <a:noFill/>
        </p:spPr>
        <p:txBody>
          <a:bodyPr wrap="none" lIns="0" tIns="0" rIns="0" bIns="0" rtlCol="0">
            <a:spAutoFit/>
          </a:bodyPr>
          <a:lstStyle/>
          <a:p>
            <a:pPr algn="l"/>
            <a:r>
              <a:rPr lang="en-US" sz="1400" dirty="0"/>
              <a:t>3. Scale to desired pod level</a:t>
            </a:r>
          </a:p>
        </p:txBody>
      </p:sp>
    </p:spTree>
    <p:extLst>
      <p:ext uri="{BB962C8B-B14F-4D97-AF65-F5344CB8AC3E}">
        <p14:creationId xmlns:p14="http://schemas.microsoft.com/office/powerpoint/2010/main" val="26669803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3" grpId="0" animBg="1"/>
      <p:bldP spid="54" grpId="0"/>
      <p:bldP spid="5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 y="1871544"/>
            <a:ext cx="5178392" cy="1661993"/>
          </a:xfrm>
        </p:spPr>
        <p:txBody>
          <a:bodyPr/>
          <a:lstStyle/>
          <a:p>
            <a:r>
              <a:rPr lang="en-US" dirty="0"/>
              <a:t>Demo </a:t>
            </a:r>
            <a:br>
              <a:rPr lang="en-US" dirty="0"/>
            </a:br>
            <a:br>
              <a:rPr lang="en-US" dirty="0"/>
            </a:br>
            <a:r>
              <a:rPr lang="en-US" dirty="0" err="1"/>
              <a:t>HorizontalPodAutoscaler</a:t>
            </a:r>
            <a:endParaRPr lang="en-US" dirty="0"/>
          </a:p>
        </p:txBody>
      </p:sp>
    </p:spTree>
    <p:extLst>
      <p:ext uri="{BB962C8B-B14F-4D97-AF65-F5344CB8AC3E}">
        <p14:creationId xmlns:p14="http://schemas.microsoft.com/office/powerpoint/2010/main" val="183171205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Horizontal pod autoscaling limitations</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2154436"/>
          </a:xfrm>
        </p:spPr>
        <p:txBody>
          <a:bodyPr/>
          <a:lstStyle/>
          <a:p>
            <a:pPr marL="457200" indent="-457200">
              <a:spcBef>
                <a:spcPts val="1200"/>
              </a:spcBef>
              <a:buFont typeface="Arial" panose="020B0604020202020204" pitchFamily="34" charset="0"/>
              <a:buChar char="•"/>
            </a:pPr>
            <a:r>
              <a:rPr lang="en-US" sz="2400" dirty="0"/>
              <a:t>When you set a request amount for memory/CPU, the cluster will hold that much of the resource even if its not used</a:t>
            </a:r>
          </a:p>
          <a:p>
            <a:pPr marL="457200" indent="-457200">
              <a:spcBef>
                <a:spcPts val="1200"/>
              </a:spcBef>
              <a:buFont typeface="Arial" panose="020B0604020202020204" pitchFamily="34" charset="0"/>
              <a:buChar char="•"/>
            </a:pPr>
            <a:r>
              <a:rPr lang="en-US" sz="2400" dirty="0"/>
              <a:t>Requests may mean that your nodes have unused resources, but you still can’t use the resources because of your settings</a:t>
            </a:r>
          </a:p>
          <a:p>
            <a:pPr marL="457200" indent="-457200">
              <a:spcBef>
                <a:spcPts val="1200"/>
              </a:spcBef>
              <a:buFont typeface="Arial" panose="020B0604020202020204" pitchFamily="34" charset="0"/>
              <a:buChar char="•"/>
            </a:pPr>
            <a:r>
              <a:rPr lang="en-US" sz="2400" dirty="0"/>
              <a:t>HPA should be used with the cluster </a:t>
            </a:r>
            <a:r>
              <a:rPr lang="en-US" sz="2400" dirty="0" err="1"/>
              <a:t>autoscaler</a:t>
            </a:r>
            <a:r>
              <a:rPr lang="en-US" sz="2400" dirty="0"/>
              <a:t> to get full capability</a:t>
            </a:r>
          </a:p>
        </p:txBody>
      </p:sp>
    </p:spTree>
    <p:extLst>
      <p:ext uri="{BB962C8B-B14F-4D97-AF65-F5344CB8AC3E}">
        <p14:creationId xmlns:p14="http://schemas.microsoft.com/office/powerpoint/2010/main" val="4007169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What is KEDA?</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4093428"/>
          </a:xfrm>
        </p:spPr>
        <p:txBody>
          <a:bodyPr/>
          <a:lstStyle/>
          <a:p>
            <a:pPr marL="457200" indent="-457200">
              <a:spcBef>
                <a:spcPts val="1200"/>
              </a:spcBef>
              <a:buFont typeface="Arial" panose="020B0604020202020204" pitchFamily="34" charset="0"/>
              <a:buChar char="•"/>
            </a:pPr>
            <a:r>
              <a:rPr lang="en-US" sz="2400" b="1" i="1" dirty="0"/>
              <a:t>K</a:t>
            </a:r>
            <a:r>
              <a:rPr lang="en-US" sz="2400" dirty="0"/>
              <a:t>ubernetes </a:t>
            </a:r>
            <a:r>
              <a:rPr lang="en-US" sz="2400" b="1" i="1" dirty="0"/>
              <a:t>E</a:t>
            </a:r>
            <a:r>
              <a:rPr lang="en-US" sz="2400" dirty="0"/>
              <a:t>vent </a:t>
            </a:r>
            <a:r>
              <a:rPr lang="en-US" sz="2400" b="1" i="1" dirty="0"/>
              <a:t>D</a:t>
            </a:r>
            <a:r>
              <a:rPr lang="en-US" sz="2400" dirty="0"/>
              <a:t>riven </a:t>
            </a:r>
            <a:r>
              <a:rPr lang="en-US" sz="2400" b="1" i="1" dirty="0" err="1"/>
              <a:t>A</a:t>
            </a:r>
            <a:r>
              <a:rPr lang="en-US" sz="2400" dirty="0" err="1"/>
              <a:t>utoscaler</a:t>
            </a:r>
            <a:endParaRPr lang="en-US" sz="2400" dirty="0"/>
          </a:p>
          <a:p>
            <a:pPr marL="457200" indent="-457200">
              <a:spcBef>
                <a:spcPts val="1200"/>
              </a:spcBef>
              <a:buFont typeface="Arial" panose="020B0604020202020204" pitchFamily="34" charset="0"/>
              <a:buChar char="•"/>
            </a:pPr>
            <a:r>
              <a:rPr lang="en-US" sz="2400" dirty="0"/>
              <a:t>Allows you to drive the scale of any container in Kubernetes based on the number of events needing to be processed</a:t>
            </a:r>
          </a:p>
          <a:p>
            <a:pPr marL="457200" indent="-457200">
              <a:spcBef>
                <a:spcPts val="1200"/>
              </a:spcBef>
              <a:buFont typeface="Arial" panose="020B0604020202020204" pitchFamily="34" charset="0"/>
              <a:buChar char="•"/>
            </a:pPr>
            <a:r>
              <a:rPr lang="en-US" sz="2400" dirty="0"/>
              <a:t>Works alongside HPA to extend scaling functionality</a:t>
            </a:r>
          </a:p>
          <a:p>
            <a:pPr marL="457200" indent="-457200">
              <a:spcBef>
                <a:spcPts val="1200"/>
              </a:spcBef>
              <a:buFont typeface="Arial" panose="020B0604020202020204" pitchFamily="34" charset="0"/>
              <a:buChar char="•"/>
            </a:pPr>
            <a:r>
              <a:rPr lang="en-US" sz="2400" dirty="0"/>
              <a:t>KEDA has an agent that activates/deactivates deployments to scale to/from zero on event notification</a:t>
            </a:r>
          </a:p>
          <a:p>
            <a:pPr marL="457200" indent="-457200">
              <a:spcBef>
                <a:spcPts val="1200"/>
              </a:spcBef>
              <a:buFont typeface="Arial" panose="020B0604020202020204" pitchFamily="34" charset="0"/>
              <a:buChar char="•"/>
            </a:pPr>
            <a:r>
              <a:rPr lang="en-US" sz="2400" dirty="0"/>
              <a:t>KEDA acts as a Kubernetes metrics server that exposes information like queue length or stream lag</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367989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KEDA Architecture</a:t>
            </a:r>
          </a:p>
        </p:txBody>
      </p:sp>
      <p:pic>
        <p:nvPicPr>
          <p:cNvPr id="6" name="Picture 5">
            <a:extLst>
              <a:ext uri="{FF2B5EF4-FFF2-40B4-BE49-F238E27FC236}">
                <a16:creationId xmlns:a16="http://schemas.microsoft.com/office/drawing/2014/main" id="{7BA5E0C2-F360-456B-8B5F-21441A761F9F}"/>
              </a:ext>
            </a:extLst>
          </p:cNvPr>
          <p:cNvPicPr>
            <a:picLocks noChangeAspect="1"/>
          </p:cNvPicPr>
          <p:nvPr/>
        </p:nvPicPr>
        <p:blipFill>
          <a:blip r:embed="rId3"/>
          <a:stretch>
            <a:fillRect/>
          </a:stretch>
        </p:blipFill>
        <p:spPr>
          <a:xfrm>
            <a:off x="2933461" y="1106907"/>
            <a:ext cx="6563279" cy="5443086"/>
          </a:xfrm>
          <a:prstGeom prst="rect">
            <a:avLst/>
          </a:prstGeom>
        </p:spPr>
      </p:pic>
      <p:cxnSp>
        <p:nvCxnSpPr>
          <p:cNvPr id="3" name="Straight Arrow Connector 2">
            <a:extLst>
              <a:ext uri="{FF2B5EF4-FFF2-40B4-BE49-F238E27FC236}">
                <a16:creationId xmlns:a16="http://schemas.microsoft.com/office/drawing/2014/main" id="{9578E0E3-3B11-4940-9BF6-AA9E5918E479}"/>
              </a:ext>
            </a:extLst>
          </p:cNvPr>
          <p:cNvCxnSpPr>
            <a:cxnSpLocks/>
          </p:cNvCxnSpPr>
          <p:nvPr/>
        </p:nvCxnSpPr>
        <p:spPr>
          <a:xfrm flipH="1">
            <a:off x="8470232" y="4870383"/>
            <a:ext cx="1655545" cy="6256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4E595AB-D3FC-4278-89A7-2E7A530F40B8}"/>
              </a:ext>
            </a:extLst>
          </p:cNvPr>
          <p:cNvCxnSpPr/>
          <p:nvPr/>
        </p:nvCxnSpPr>
        <p:spPr>
          <a:xfrm flipV="1">
            <a:off x="2502568" y="3811604"/>
            <a:ext cx="1694047" cy="413887"/>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5A16A6-8C40-4721-B2B1-9DD1A1E8DC32}"/>
              </a:ext>
            </a:extLst>
          </p:cNvPr>
          <p:cNvSpPr txBox="1"/>
          <p:nvPr/>
        </p:nvSpPr>
        <p:spPr>
          <a:xfrm>
            <a:off x="9298004" y="4511104"/>
            <a:ext cx="2061142" cy="215444"/>
          </a:xfrm>
          <a:prstGeom prst="rect">
            <a:avLst/>
          </a:prstGeom>
          <a:noFill/>
        </p:spPr>
        <p:txBody>
          <a:bodyPr wrap="none" lIns="0" tIns="0" rIns="0" bIns="0" rtlCol="0">
            <a:spAutoFit/>
          </a:bodyPr>
          <a:lstStyle/>
          <a:p>
            <a:pPr algn="l"/>
            <a:r>
              <a:rPr lang="en-US" sz="1400" dirty="0"/>
              <a:t>External Event is triggered</a:t>
            </a:r>
            <a:endParaRPr lang="en-US" sz="2000" dirty="0"/>
          </a:p>
        </p:txBody>
      </p:sp>
      <p:sp>
        <p:nvSpPr>
          <p:cNvPr id="9" name="TextBox 8">
            <a:extLst>
              <a:ext uri="{FF2B5EF4-FFF2-40B4-BE49-F238E27FC236}">
                <a16:creationId xmlns:a16="http://schemas.microsoft.com/office/drawing/2014/main" id="{D75E2346-665D-40A5-AAB3-762A3C055FD0}"/>
              </a:ext>
            </a:extLst>
          </p:cNvPr>
          <p:cNvSpPr txBox="1"/>
          <p:nvPr/>
        </p:nvSpPr>
        <p:spPr>
          <a:xfrm>
            <a:off x="376876" y="4010047"/>
            <a:ext cx="2050433" cy="430887"/>
          </a:xfrm>
          <a:prstGeom prst="rect">
            <a:avLst/>
          </a:prstGeom>
          <a:noFill/>
        </p:spPr>
        <p:txBody>
          <a:bodyPr wrap="none" lIns="0" tIns="0" rIns="0" bIns="0" rtlCol="0">
            <a:spAutoFit/>
          </a:bodyPr>
          <a:lstStyle/>
          <a:p>
            <a:pPr algn="l"/>
            <a:r>
              <a:rPr lang="en-US" sz="1400" dirty="0"/>
              <a:t>Horizontal pod </a:t>
            </a:r>
            <a:r>
              <a:rPr lang="en-US" sz="1400" dirty="0" err="1"/>
              <a:t>autoscaler</a:t>
            </a:r>
            <a:endParaRPr lang="en-US" sz="1400" dirty="0"/>
          </a:p>
          <a:p>
            <a:pPr algn="l"/>
            <a:r>
              <a:rPr lang="en-US" sz="1400" dirty="0"/>
              <a:t>continues to scale</a:t>
            </a:r>
          </a:p>
        </p:txBody>
      </p:sp>
      <p:cxnSp>
        <p:nvCxnSpPr>
          <p:cNvPr id="11" name="Straight Arrow Connector 10">
            <a:extLst>
              <a:ext uri="{FF2B5EF4-FFF2-40B4-BE49-F238E27FC236}">
                <a16:creationId xmlns:a16="http://schemas.microsoft.com/office/drawing/2014/main" id="{A59F60A7-CEB4-4C46-9B2E-D1D1F6092B74}"/>
              </a:ext>
            </a:extLst>
          </p:cNvPr>
          <p:cNvCxnSpPr>
            <a:cxnSpLocks/>
          </p:cNvCxnSpPr>
          <p:nvPr/>
        </p:nvCxnSpPr>
        <p:spPr>
          <a:xfrm>
            <a:off x="1665466" y="1982690"/>
            <a:ext cx="1277915" cy="285807"/>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87A187E-C444-4FAF-8DF3-71ABA846850C}"/>
              </a:ext>
            </a:extLst>
          </p:cNvPr>
          <p:cNvSpPr txBox="1"/>
          <p:nvPr/>
        </p:nvSpPr>
        <p:spPr>
          <a:xfrm>
            <a:off x="441426" y="1538256"/>
            <a:ext cx="2964786" cy="215444"/>
          </a:xfrm>
          <a:prstGeom prst="rect">
            <a:avLst/>
          </a:prstGeom>
          <a:noFill/>
        </p:spPr>
        <p:txBody>
          <a:bodyPr wrap="none" lIns="0" tIns="0" rIns="0" bIns="0" rtlCol="0">
            <a:spAutoFit/>
          </a:bodyPr>
          <a:lstStyle/>
          <a:p>
            <a:pPr algn="l"/>
            <a:r>
              <a:rPr lang="en-US" sz="1400" dirty="0" err="1"/>
              <a:t>ScaledObject</a:t>
            </a:r>
            <a:r>
              <a:rPr lang="en-US" sz="1400" dirty="0"/>
              <a:t> configures scale range</a:t>
            </a:r>
            <a:endParaRPr lang="en-US" sz="2000" dirty="0"/>
          </a:p>
        </p:txBody>
      </p:sp>
      <p:cxnSp>
        <p:nvCxnSpPr>
          <p:cNvPr id="14" name="Straight Arrow Connector 13">
            <a:extLst>
              <a:ext uri="{FF2B5EF4-FFF2-40B4-BE49-F238E27FC236}">
                <a16:creationId xmlns:a16="http://schemas.microsoft.com/office/drawing/2014/main" id="{E6819BB5-F99A-409B-A203-7D551D80EABF}"/>
              </a:ext>
            </a:extLst>
          </p:cNvPr>
          <p:cNvCxnSpPr>
            <a:cxnSpLocks/>
          </p:cNvCxnSpPr>
          <p:nvPr/>
        </p:nvCxnSpPr>
        <p:spPr>
          <a:xfrm flipH="1">
            <a:off x="8470232" y="2510623"/>
            <a:ext cx="1655545" cy="6256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CE266A8-8957-4298-983C-2CD3BB18E2FC}"/>
              </a:ext>
            </a:extLst>
          </p:cNvPr>
          <p:cNvSpPr txBox="1"/>
          <p:nvPr/>
        </p:nvSpPr>
        <p:spPr>
          <a:xfrm>
            <a:off x="9676217" y="2192484"/>
            <a:ext cx="1304716" cy="246221"/>
          </a:xfrm>
          <a:prstGeom prst="rect">
            <a:avLst/>
          </a:prstGeom>
          <a:noFill/>
        </p:spPr>
        <p:txBody>
          <a:bodyPr wrap="none" lIns="0" tIns="0" rIns="0" bIns="0" rtlCol="0">
            <a:spAutoFit/>
          </a:bodyPr>
          <a:lstStyle/>
          <a:p>
            <a:pPr algn="l"/>
            <a:r>
              <a:rPr lang="en-US" sz="1600" dirty="0"/>
              <a:t>KEDA installed</a:t>
            </a:r>
          </a:p>
        </p:txBody>
      </p:sp>
    </p:spTree>
    <p:extLst>
      <p:ext uri="{BB962C8B-B14F-4D97-AF65-F5344CB8AC3E}">
        <p14:creationId xmlns:p14="http://schemas.microsoft.com/office/powerpoint/2010/main" val="22741265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3" grpId="0"/>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65EF-6983-438B-8E3F-E16102A59D1B}"/>
              </a:ext>
            </a:extLst>
          </p:cNvPr>
          <p:cNvSpPr>
            <a:spLocks noGrp="1"/>
          </p:cNvSpPr>
          <p:nvPr>
            <p:ph type="title"/>
          </p:nvPr>
        </p:nvSpPr>
        <p:spPr>
          <a:xfrm>
            <a:off x="432735" y="257487"/>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Currently available scalers for KEDA</a:t>
            </a:r>
          </a:p>
        </p:txBody>
      </p:sp>
      <p:pic>
        <p:nvPicPr>
          <p:cNvPr id="5" name="Picture 4">
            <a:extLst>
              <a:ext uri="{FF2B5EF4-FFF2-40B4-BE49-F238E27FC236}">
                <a16:creationId xmlns:a16="http://schemas.microsoft.com/office/drawing/2014/main" id="{FBBA43BC-F08B-464C-B594-FF83437A44AB}"/>
              </a:ext>
            </a:extLst>
          </p:cNvPr>
          <p:cNvPicPr>
            <a:picLocks noChangeAspect="1"/>
          </p:cNvPicPr>
          <p:nvPr/>
        </p:nvPicPr>
        <p:blipFill>
          <a:blip r:embed="rId2"/>
          <a:stretch>
            <a:fillRect/>
          </a:stretch>
        </p:blipFill>
        <p:spPr>
          <a:xfrm>
            <a:off x="1461043" y="1935898"/>
            <a:ext cx="8961905" cy="4295238"/>
          </a:xfrm>
          <a:prstGeom prst="rect">
            <a:avLst/>
          </a:prstGeom>
        </p:spPr>
      </p:pic>
      <p:sp>
        <p:nvSpPr>
          <p:cNvPr id="6" name="TextBox 5">
            <a:extLst>
              <a:ext uri="{FF2B5EF4-FFF2-40B4-BE49-F238E27FC236}">
                <a16:creationId xmlns:a16="http://schemas.microsoft.com/office/drawing/2014/main" id="{EBFD5B0B-94AE-4ADA-965D-FBF3A0EE034E}"/>
              </a:ext>
            </a:extLst>
          </p:cNvPr>
          <p:cNvSpPr txBox="1"/>
          <p:nvPr/>
        </p:nvSpPr>
        <p:spPr>
          <a:xfrm>
            <a:off x="1461043" y="1165771"/>
            <a:ext cx="8170192" cy="615553"/>
          </a:xfrm>
          <a:prstGeom prst="rect">
            <a:avLst/>
          </a:prstGeom>
          <a:noFill/>
        </p:spPr>
        <p:txBody>
          <a:bodyPr wrap="square" lIns="0" tIns="0" rIns="0" bIns="0" rtlCol="0">
            <a:spAutoFit/>
          </a:bodyPr>
          <a:lstStyle/>
          <a:p>
            <a:pPr algn="l"/>
            <a:r>
              <a:rPr lang="en-US" sz="2000" dirty="0"/>
              <a:t>KEDA scalers can both detect if a Deployment should be activated or deactivated, and feed custom metrics for a specific event source</a:t>
            </a:r>
          </a:p>
        </p:txBody>
      </p:sp>
    </p:spTree>
    <p:extLst>
      <p:ext uri="{BB962C8B-B14F-4D97-AF65-F5344CB8AC3E}">
        <p14:creationId xmlns:p14="http://schemas.microsoft.com/office/powerpoint/2010/main" val="147162268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565EF-6983-438B-8E3F-E16102A59D1B}"/>
              </a:ext>
            </a:extLst>
          </p:cNvPr>
          <p:cNvSpPr>
            <a:spLocks noGrp="1"/>
          </p:cNvSpPr>
          <p:nvPr>
            <p:ph type="title"/>
          </p:nvPr>
        </p:nvSpPr>
        <p:spPr>
          <a:xfrm>
            <a:off x="588263" y="457200"/>
            <a:ext cx="2636718" cy="1107996"/>
          </a:xfrm>
        </p:spPr>
        <p:txBody>
          <a:bodyPr/>
          <a:lstStyle/>
          <a:p>
            <a:r>
              <a:rPr lang="en-US" dirty="0" err="1">
                <a:solidFill>
                  <a:srgbClr val="0070C0"/>
                </a:solidFill>
                <a:latin typeface="Segoe UI Light" panose="020B0502040204020203" pitchFamily="34" charset="0"/>
                <a:cs typeface="Segoe UI Light" panose="020B0502040204020203" pitchFamily="34" charset="0"/>
              </a:rPr>
              <a:t>ScaledObject</a:t>
            </a:r>
            <a:r>
              <a:rPr lang="en-US" dirty="0">
                <a:solidFill>
                  <a:srgbClr val="0070C0"/>
                </a:solidFill>
                <a:latin typeface="Segoe UI Light" panose="020B0502040204020203" pitchFamily="34" charset="0"/>
                <a:cs typeface="Segoe UI Light" panose="020B0502040204020203" pitchFamily="34" charset="0"/>
              </a:rPr>
              <a:t> YAML</a:t>
            </a:r>
          </a:p>
        </p:txBody>
      </p:sp>
      <p:pic>
        <p:nvPicPr>
          <p:cNvPr id="1026" name="Picture 2">
            <a:extLst>
              <a:ext uri="{FF2B5EF4-FFF2-40B4-BE49-F238E27FC236}">
                <a16:creationId xmlns:a16="http://schemas.microsoft.com/office/drawing/2014/main" id="{49B3466E-7A0A-4CFE-B086-CFAEB040D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9282" y="195262"/>
            <a:ext cx="7781925" cy="6467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1294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C3ADD4A-BCD1-49F5-BE0D-A0CDD0B797B6}"/>
              </a:ext>
            </a:extLst>
          </p:cNvPr>
          <p:cNvSpPr txBox="1">
            <a:spLocks/>
          </p:cNvSpPr>
          <p:nvPr/>
        </p:nvSpPr>
        <p:spPr>
          <a:xfrm>
            <a:off x="277069" y="405867"/>
            <a:ext cx="10514108" cy="599524"/>
          </a:xfrm>
          <a:prstGeom prst="rect">
            <a:avLst/>
          </a:prstGeom>
        </p:spPr>
        <p:txBody>
          <a:bodyPr vert="horz" lIns="91427" tIns="45713" rIns="91427" bIns="45713" rtlCol="0" anchor="ctr">
            <a:noAutofit/>
          </a:bodyPr>
          <a:lstStyle>
            <a:lvl1pPr algn="l" defTabSz="914400" rtl="0" eaLnBrk="1" latinLnBrk="0" hangingPunct="1">
              <a:lnSpc>
                <a:spcPct val="90000"/>
              </a:lnSpc>
              <a:spcBef>
                <a:spcPct val="0"/>
              </a:spcBef>
              <a:buNone/>
              <a:defRPr sz="3200" kern="1200">
                <a:solidFill>
                  <a:srgbClr val="0A5BBA"/>
                </a:solidFill>
                <a:latin typeface="Segoe UI Light" panose="020B0502040204020203" pitchFamily="34" charset="0"/>
                <a:ea typeface="+mj-ea"/>
                <a:cs typeface="Segoe UI Light" panose="020B0502040204020203" pitchFamily="34" charset="0"/>
              </a:defRPr>
            </a:lvl1pPr>
          </a:lstStyle>
          <a:p>
            <a:pPr defTabSz="914225">
              <a:defRPr/>
            </a:pPr>
            <a:r>
              <a:rPr lang="en-US" sz="3600" dirty="0"/>
              <a:t>What is a Container?</a:t>
            </a:r>
            <a:endParaRPr lang="en-IN" sz="3600" dirty="0"/>
          </a:p>
        </p:txBody>
      </p:sp>
      <p:sp>
        <p:nvSpPr>
          <p:cNvPr id="4" name="Text Placeholder 2">
            <a:extLst>
              <a:ext uri="{FF2B5EF4-FFF2-40B4-BE49-F238E27FC236}">
                <a16:creationId xmlns:a16="http://schemas.microsoft.com/office/drawing/2014/main" id="{4519BF23-DE91-4A4E-8DB7-8F7DAEEAB779}"/>
              </a:ext>
            </a:extLst>
          </p:cNvPr>
          <p:cNvSpPr txBox="1">
            <a:spLocks/>
          </p:cNvSpPr>
          <p:nvPr/>
        </p:nvSpPr>
        <p:spPr>
          <a:xfrm>
            <a:off x="431408" y="1254350"/>
            <a:ext cx="11654187" cy="21119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367">
              <a:spcBef>
                <a:spcPct val="20000"/>
              </a:spcBef>
              <a:buSzPct val="90000"/>
              <a:defRPr/>
            </a:pPr>
            <a:r>
              <a:rPr lang="en-US" sz="2400" b="1" dirty="0">
                <a:solidFill>
                  <a:srgbClr val="2F2F2F"/>
                </a:solidFill>
                <a:latin typeface="+mj-lt"/>
                <a:cs typeface="+mn-cs"/>
              </a:rPr>
              <a:t>Portable unit of deployment </a:t>
            </a:r>
          </a:p>
          <a:p>
            <a:pPr defTabSz="914367">
              <a:spcBef>
                <a:spcPct val="20000"/>
              </a:spcBef>
              <a:buSzPct val="90000"/>
              <a:defRPr/>
            </a:pPr>
            <a:r>
              <a:rPr lang="en-US" sz="2400" b="1" dirty="0">
                <a:solidFill>
                  <a:srgbClr val="2F2F2F"/>
                </a:solidFill>
                <a:latin typeface="+mj-lt"/>
                <a:cs typeface="+mn-cs"/>
              </a:rPr>
              <a:t>Application code and dependencies compartmentalized </a:t>
            </a:r>
          </a:p>
          <a:p>
            <a:pPr defTabSz="914225">
              <a:defRPr/>
            </a:pPr>
            <a:r>
              <a:rPr lang="en-US" sz="2400" b="1" dirty="0">
                <a:solidFill>
                  <a:srgbClr val="2F2F2F"/>
                </a:solidFill>
                <a:latin typeface="+mj-lt"/>
                <a:cs typeface="+mn-cs"/>
              </a:rPr>
              <a:t>Virtualization without the need of a VM overhead</a:t>
            </a:r>
          </a:p>
          <a:p>
            <a:pPr defTabSz="896386">
              <a:spcBef>
                <a:spcPts val="490"/>
              </a:spcBef>
              <a:defRPr/>
            </a:pPr>
            <a:r>
              <a:rPr lang="en-US" sz="2400" b="1" dirty="0">
                <a:solidFill>
                  <a:srgbClr val="2F2F2F"/>
                </a:solidFill>
                <a:latin typeface="+mj-lt"/>
                <a:cs typeface="+mn-cs"/>
              </a:rPr>
              <a:t>Best practice to organize one service/container</a:t>
            </a:r>
          </a:p>
          <a:p>
            <a:pPr marL="0" indent="0" defTabSz="896386">
              <a:spcBef>
                <a:spcPts val="980"/>
              </a:spcBef>
              <a:buNone/>
              <a:defRPr/>
            </a:pPr>
            <a:endParaRPr lang="en-US" sz="1800" dirty="0"/>
          </a:p>
        </p:txBody>
      </p:sp>
      <p:sp>
        <p:nvSpPr>
          <p:cNvPr id="6" name="Rectangle 5">
            <a:extLst>
              <a:ext uri="{FF2B5EF4-FFF2-40B4-BE49-F238E27FC236}">
                <a16:creationId xmlns:a16="http://schemas.microsoft.com/office/drawing/2014/main" id="{98EA12ED-F0CF-4D99-9625-192431A437A9}"/>
              </a:ext>
            </a:extLst>
          </p:cNvPr>
          <p:cNvSpPr/>
          <p:nvPr/>
        </p:nvSpPr>
        <p:spPr bwMode="auto">
          <a:xfrm>
            <a:off x="1810391" y="3686287"/>
            <a:ext cx="8369075" cy="2401608"/>
          </a:xfrm>
          <a:prstGeom prst="rect">
            <a:avLst/>
          </a:prstGeom>
          <a:solidFill>
            <a:schemeClr val="bg1">
              <a:lumMod val="85000"/>
            </a:schemeClr>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2400" b="1" dirty="0">
                <a:solidFill>
                  <a:srgbClr val="505050"/>
                </a:solidFill>
                <a:latin typeface="Segoe UI" panose="020B0502040204020203" pitchFamily="34" charset="0"/>
                <a:cs typeface="Segoe UI" panose="020B0502040204020203" pitchFamily="34" charset="0"/>
              </a:rPr>
              <a:t>Physical Machine/VM</a:t>
            </a:r>
          </a:p>
          <a:p>
            <a:pPr algn="ctr"/>
            <a:endParaRPr lang="en-US" sz="2400" b="1" dirty="0">
              <a:solidFill>
                <a:srgbClr val="505050"/>
              </a:solidFill>
              <a:latin typeface="Segoe UI"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E9B01ED8-3FFC-4AC3-898F-F580EB54648C}"/>
              </a:ext>
            </a:extLst>
          </p:cNvPr>
          <p:cNvGrpSpPr/>
          <p:nvPr/>
        </p:nvGrpSpPr>
        <p:grpSpPr>
          <a:xfrm>
            <a:off x="1994984" y="4108882"/>
            <a:ext cx="2635070" cy="1824897"/>
            <a:chOff x="6116170" y="4239813"/>
            <a:chExt cx="2428389" cy="2028908"/>
          </a:xfrm>
          <a:solidFill>
            <a:schemeClr val="bg1">
              <a:lumMod val="75000"/>
            </a:schemeClr>
          </a:solidFill>
        </p:grpSpPr>
        <p:sp>
          <p:nvSpPr>
            <p:cNvPr id="8" name="Rectangle 7">
              <a:extLst>
                <a:ext uri="{FF2B5EF4-FFF2-40B4-BE49-F238E27FC236}">
                  <a16:creationId xmlns:a16="http://schemas.microsoft.com/office/drawing/2014/main" id="{097E53D2-A093-4981-A4C4-B0D0ECF58076}"/>
                </a:ext>
              </a:extLst>
            </p:cNvPr>
            <p:cNvSpPr/>
            <p:nvPr/>
          </p:nvSpPr>
          <p:spPr>
            <a:xfrm>
              <a:off x="6116170" y="4239813"/>
              <a:ext cx="2428389" cy="2028908"/>
            </a:xfrm>
            <a:prstGeom prst="rect">
              <a:avLst/>
            </a:prstGeom>
            <a:solidFill>
              <a:srgbClr val="000000"/>
            </a:solid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dirty="0">
                  <a:solidFill>
                    <a:srgbClr val="FFFFFF"/>
                  </a:solidFill>
                  <a:latin typeface="Segoe UI" panose="020B0502040204020203" pitchFamily="34" charset="0"/>
                  <a:cs typeface="Segoe UI" panose="020B0502040204020203" pitchFamily="34" charset="0"/>
                </a:rPr>
                <a:t>Container: Product:1.0</a:t>
              </a:r>
            </a:p>
          </p:txBody>
        </p:sp>
        <p:sp>
          <p:nvSpPr>
            <p:cNvPr id="9" name="Rectangle 8">
              <a:extLst>
                <a:ext uri="{FF2B5EF4-FFF2-40B4-BE49-F238E27FC236}">
                  <a16:creationId xmlns:a16="http://schemas.microsoft.com/office/drawing/2014/main" id="{C30840DB-6746-4AE2-9DCF-0B6012D9880A}"/>
                </a:ext>
              </a:extLst>
            </p:cNvPr>
            <p:cNvSpPr/>
            <p:nvPr/>
          </p:nvSpPr>
          <p:spPr>
            <a:xfrm>
              <a:off x="6355781" y="4611722"/>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err="1">
                  <a:solidFill>
                    <a:srgbClr val="FFFFFF"/>
                  </a:solidFill>
                  <a:latin typeface="Segoe UI" panose="020B0502040204020203" pitchFamily="34" charset="0"/>
                  <a:cs typeface="Segoe UI" panose="020B0502040204020203" pitchFamily="34" charset="0"/>
                </a:rPr>
                <a:t>Product.API</a:t>
              </a:r>
              <a:r>
                <a:rPr lang="en-US" sz="1800" b="1" dirty="0">
                  <a:solidFill>
                    <a:srgbClr val="FFFFFF"/>
                  </a:solidFill>
                  <a:latin typeface="Segoe UI" panose="020B0502040204020203" pitchFamily="34" charset="0"/>
                  <a:cs typeface="Segoe UI" panose="020B0502040204020203" pitchFamily="34" charset="0"/>
                </a:rPr>
                <a:t>  v1</a:t>
              </a:r>
            </a:p>
          </p:txBody>
        </p:sp>
        <p:sp>
          <p:nvSpPr>
            <p:cNvPr id="10" name="Rectangle 9">
              <a:extLst>
                <a:ext uri="{FF2B5EF4-FFF2-40B4-BE49-F238E27FC236}">
                  <a16:creationId xmlns:a16="http://schemas.microsoft.com/office/drawing/2014/main" id="{EA89C612-CC3A-4179-A106-53ECE92F7D45}"/>
                </a:ext>
              </a:extLst>
            </p:cNvPr>
            <p:cNvSpPr/>
            <p:nvPr/>
          </p:nvSpPr>
          <p:spPr>
            <a:xfrm>
              <a:off x="6355782" y="5022397"/>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FFFFFF"/>
                  </a:solidFill>
                  <a:latin typeface="Segoe UI" panose="020B0502040204020203" pitchFamily="34" charset="0"/>
                  <a:cs typeface="Segoe UI" panose="020B0502040204020203" pitchFamily="34" charset="0"/>
                </a:rPr>
                <a:t>Lib-L	v2</a:t>
              </a:r>
            </a:p>
          </p:txBody>
        </p:sp>
        <p:sp>
          <p:nvSpPr>
            <p:cNvPr id="11" name="Rectangle 10">
              <a:extLst>
                <a:ext uri="{FF2B5EF4-FFF2-40B4-BE49-F238E27FC236}">
                  <a16:creationId xmlns:a16="http://schemas.microsoft.com/office/drawing/2014/main" id="{9479A373-85E6-4730-9E2B-F32EFEC8044C}"/>
                </a:ext>
              </a:extLst>
            </p:cNvPr>
            <p:cNvSpPr/>
            <p:nvPr/>
          </p:nvSpPr>
          <p:spPr>
            <a:xfrm>
              <a:off x="6355782" y="5840127"/>
              <a:ext cx="1923611" cy="319675"/>
            </a:xfrm>
            <a:prstGeom prst="rect">
              <a:avLst/>
            </a:prstGeom>
            <a:solidFill>
              <a:srgbClr val="000000"/>
            </a:solidFill>
            <a:ln w="19050" cap="flat" cmpd="sng" algn="ctr">
              <a:solidFill>
                <a:schemeClr val="bg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FFFFFF"/>
                  </a:solidFill>
                  <a:latin typeface="Segoe UI" panose="020B0502040204020203" pitchFamily="34" charset="0"/>
                  <a:cs typeface="Segoe UI" panose="020B0502040204020203" pitchFamily="34" charset="0"/>
                </a:rPr>
                <a:t>Runtime	v5</a:t>
              </a:r>
            </a:p>
          </p:txBody>
        </p:sp>
      </p:grpSp>
      <p:grpSp>
        <p:nvGrpSpPr>
          <p:cNvPr id="12" name="Group 11">
            <a:extLst>
              <a:ext uri="{FF2B5EF4-FFF2-40B4-BE49-F238E27FC236}">
                <a16:creationId xmlns:a16="http://schemas.microsoft.com/office/drawing/2014/main" id="{B738A424-C7AF-457C-956E-3E3C2B05B278}"/>
              </a:ext>
            </a:extLst>
          </p:cNvPr>
          <p:cNvGrpSpPr/>
          <p:nvPr/>
        </p:nvGrpSpPr>
        <p:grpSpPr>
          <a:xfrm>
            <a:off x="4801152" y="4108882"/>
            <a:ext cx="2412946" cy="1824897"/>
            <a:chOff x="6116170" y="4239813"/>
            <a:chExt cx="2428389" cy="2028908"/>
          </a:xfrm>
          <a:solidFill>
            <a:srgbClr val="FFFFCC"/>
          </a:solidFill>
        </p:grpSpPr>
        <p:sp>
          <p:nvSpPr>
            <p:cNvPr id="13" name="Rectangle 12">
              <a:extLst>
                <a:ext uri="{FF2B5EF4-FFF2-40B4-BE49-F238E27FC236}">
                  <a16:creationId xmlns:a16="http://schemas.microsoft.com/office/drawing/2014/main" id="{C715AB71-4746-4ED2-B1EB-15830209244C}"/>
                </a:ext>
              </a:extLst>
            </p:cNvPr>
            <p:cNvSpPr/>
            <p:nvPr/>
          </p:nvSpPr>
          <p:spPr>
            <a:xfrm>
              <a:off x="6116170" y="4239813"/>
              <a:ext cx="2428389" cy="2028908"/>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dirty="0">
                  <a:solidFill>
                    <a:srgbClr val="505050"/>
                  </a:solidFill>
                  <a:latin typeface="Segoe UI" panose="020B0502040204020203" pitchFamily="34" charset="0"/>
                  <a:cs typeface="Segoe UI" panose="020B0502040204020203" pitchFamily="34" charset="0"/>
                </a:rPr>
                <a:t>Container: Basket:2.0</a:t>
              </a:r>
            </a:p>
          </p:txBody>
        </p:sp>
        <p:sp>
          <p:nvSpPr>
            <p:cNvPr id="14" name="Rectangle 13">
              <a:extLst>
                <a:ext uri="{FF2B5EF4-FFF2-40B4-BE49-F238E27FC236}">
                  <a16:creationId xmlns:a16="http://schemas.microsoft.com/office/drawing/2014/main" id="{0A878E3D-FDBD-4A6B-A803-E100593E7061}"/>
                </a:ext>
              </a:extLst>
            </p:cNvPr>
            <p:cNvSpPr/>
            <p:nvPr/>
          </p:nvSpPr>
          <p:spPr>
            <a:xfrm>
              <a:off x="6360610" y="4611722"/>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Basket.API	v2</a:t>
              </a:r>
            </a:p>
          </p:txBody>
        </p:sp>
        <p:sp>
          <p:nvSpPr>
            <p:cNvPr id="15" name="Rectangle 14">
              <a:extLst>
                <a:ext uri="{FF2B5EF4-FFF2-40B4-BE49-F238E27FC236}">
                  <a16:creationId xmlns:a16="http://schemas.microsoft.com/office/drawing/2014/main" id="{1CD2D930-8312-424D-B001-6656010C7653}"/>
                </a:ext>
              </a:extLst>
            </p:cNvPr>
            <p:cNvSpPr/>
            <p:nvPr/>
          </p:nvSpPr>
          <p:spPr>
            <a:xfrm>
              <a:off x="6355782" y="502239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Lib-L	v3</a:t>
              </a:r>
            </a:p>
          </p:txBody>
        </p:sp>
        <p:sp>
          <p:nvSpPr>
            <p:cNvPr id="16" name="Rectangle 15">
              <a:extLst>
                <a:ext uri="{FF2B5EF4-FFF2-40B4-BE49-F238E27FC236}">
                  <a16:creationId xmlns:a16="http://schemas.microsoft.com/office/drawing/2014/main" id="{C03C1A07-7D1F-49C8-856B-4BD9748A3A6C}"/>
                </a:ext>
              </a:extLst>
            </p:cNvPr>
            <p:cNvSpPr/>
            <p:nvPr/>
          </p:nvSpPr>
          <p:spPr>
            <a:xfrm>
              <a:off x="6355782" y="5421616"/>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Lib-M	v2</a:t>
              </a:r>
            </a:p>
          </p:txBody>
        </p:sp>
        <p:sp>
          <p:nvSpPr>
            <p:cNvPr id="17" name="Rectangle 16">
              <a:extLst>
                <a:ext uri="{FF2B5EF4-FFF2-40B4-BE49-F238E27FC236}">
                  <a16:creationId xmlns:a16="http://schemas.microsoft.com/office/drawing/2014/main" id="{32DBB290-5304-48F7-94C2-518ED9672B08}"/>
                </a:ext>
              </a:extLst>
            </p:cNvPr>
            <p:cNvSpPr/>
            <p:nvPr/>
          </p:nvSpPr>
          <p:spPr>
            <a:xfrm>
              <a:off x="6355782" y="584012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Runtime	v7</a:t>
              </a:r>
            </a:p>
          </p:txBody>
        </p:sp>
      </p:grpSp>
      <p:grpSp>
        <p:nvGrpSpPr>
          <p:cNvPr id="18" name="Group 17">
            <a:extLst>
              <a:ext uri="{FF2B5EF4-FFF2-40B4-BE49-F238E27FC236}">
                <a16:creationId xmlns:a16="http://schemas.microsoft.com/office/drawing/2014/main" id="{3AC14B1E-ADA4-43F7-80A9-7FBCD4051BFF}"/>
              </a:ext>
            </a:extLst>
          </p:cNvPr>
          <p:cNvGrpSpPr/>
          <p:nvPr/>
        </p:nvGrpSpPr>
        <p:grpSpPr>
          <a:xfrm>
            <a:off x="7383837" y="4108882"/>
            <a:ext cx="2635072" cy="1824897"/>
            <a:chOff x="6116170" y="4239813"/>
            <a:chExt cx="2428389" cy="2028908"/>
          </a:xfrm>
          <a:solidFill>
            <a:srgbClr val="4DC9FC"/>
          </a:solidFill>
        </p:grpSpPr>
        <p:sp>
          <p:nvSpPr>
            <p:cNvPr id="19" name="Rectangle 18">
              <a:extLst>
                <a:ext uri="{FF2B5EF4-FFF2-40B4-BE49-F238E27FC236}">
                  <a16:creationId xmlns:a16="http://schemas.microsoft.com/office/drawing/2014/main" id="{10584A19-F293-4FC8-86A0-A01DECCCC1F5}"/>
                </a:ext>
              </a:extLst>
            </p:cNvPr>
            <p:cNvSpPr/>
            <p:nvPr/>
          </p:nvSpPr>
          <p:spPr>
            <a:xfrm>
              <a:off x="6116170" y="4239813"/>
              <a:ext cx="2428389" cy="2028908"/>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t" anchorCtr="1" compatLnSpc="1">
              <a:prstTxWarp prst="textNoShape">
                <a:avLst/>
              </a:prstTxWarp>
              <a:noAutofit/>
            </a:bodyPr>
            <a:lstStyle/>
            <a:p>
              <a:pPr algn="ctr"/>
              <a:r>
                <a:rPr lang="en-US" sz="1800" b="1" dirty="0">
                  <a:solidFill>
                    <a:srgbClr val="505050"/>
                  </a:solidFill>
                  <a:latin typeface="Segoe UI" panose="020B0502040204020203" pitchFamily="34" charset="0"/>
                  <a:cs typeface="Segoe UI" panose="020B0502040204020203" pitchFamily="34" charset="0"/>
                </a:rPr>
                <a:t>Container: Product:2.0</a:t>
              </a:r>
            </a:p>
          </p:txBody>
        </p:sp>
        <p:sp>
          <p:nvSpPr>
            <p:cNvPr id="20" name="Rectangle 19">
              <a:extLst>
                <a:ext uri="{FF2B5EF4-FFF2-40B4-BE49-F238E27FC236}">
                  <a16:creationId xmlns:a16="http://schemas.microsoft.com/office/drawing/2014/main" id="{76CEE186-51D9-4A20-B65B-CA6C16340825}"/>
                </a:ext>
              </a:extLst>
            </p:cNvPr>
            <p:cNvSpPr/>
            <p:nvPr/>
          </p:nvSpPr>
          <p:spPr>
            <a:xfrm>
              <a:off x="6360610" y="4611722"/>
              <a:ext cx="1918784" cy="301757"/>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err="1">
                  <a:solidFill>
                    <a:srgbClr val="505050"/>
                  </a:solidFill>
                  <a:latin typeface="Segoe UI" panose="020B0502040204020203" pitchFamily="34" charset="0"/>
                  <a:cs typeface="Segoe UI" panose="020B0502040204020203" pitchFamily="34" charset="0"/>
                </a:rPr>
                <a:t>Product.API</a:t>
              </a:r>
              <a:r>
                <a:rPr lang="en-US" sz="1800" b="1" dirty="0">
                  <a:solidFill>
                    <a:srgbClr val="505050"/>
                  </a:solidFill>
                  <a:latin typeface="Segoe UI" panose="020B0502040204020203" pitchFamily="34" charset="0"/>
                  <a:cs typeface="Segoe UI" panose="020B0502040204020203" pitchFamily="34" charset="0"/>
                </a:rPr>
                <a:t>  v2</a:t>
              </a:r>
            </a:p>
          </p:txBody>
        </p:sp>
        <p:sp>
          <p:nvSpPr>
            <p:cNvPr id="21" name="Rectangle 20">
              <a:extLst>
                <a:ext uri="{FF2B5EF4-FFF2-40B4-BE49-F238E27FC236}">
                  <a16:creationId xmlns:a16="http://schemas.microsoft.com/office/drawing/2014/main" id="{3F7C5044-FD1E-4522-990D-F9A6410FC8E3}"/>
                </a:ext>
              </a:extLst>
            </p:cNvPr>
            <p:cNvSpPr/>
            <p:nvPr/>
          </p:nvSpPr>
          <p:spPr>
            <a:xfrm>
              <a:off x="6355782" y="502239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Lib-L	v3</a:t>
              </a:r>
            </a:p>
          </p:txBody>
        </p:sp>
        <p:sp>
          <p:nvSpPr>
            <p:cNvPr id="22" name="Rectangle 21">
              <a:extLst>
                <a:ext uri="{FF2B5EF4-FFF2-40B4-BE49-F238E27FC236}">
                  <a16:creationId xmlns:a16="http://schemas.microsoft.com/office/drawing/2014/main" id="{344FC591-D304-4203-BCF7-DBCBD8ACA1EC}"/>
                </a:ext>
              </a:extLst>
            </p:cNvPr>
            <p:cNvSpPr/>
            <p:nvPr/>
          </p:nvSpPr>
          <p:spPr>
            <a:xfrm>
              <a:off x="6355782" y="5840127"/>
              <a:ext cx="1923611" cy="319675"/>
            </a:xfrm>
            <a:prstGeom prst="rect">
              <a:avLst/>
            </a:prstGeom>
            <a:grpFill/>
            <a:ln w="19050" cap="flat" cmpd="sng" algn="ctr">
              <a:solidFill>
                <a:schemeClr val="tx1"/>
              </a:solidFill>
              <a:prstDash val="solid"/>
              <a:round/>
              <a:headEnd type="none" w="sm" len="sm"/>
              <a:tailEnd type="triangle" w="lg" len="lg"/>
            </a:ln>
            <a:effectLst/>
          </p:spPr>
          <p:txBody>
            <a:bodyPr vert="horz" wrap="square" lIns="45706" tIns="45706" rIns="45706" bIns="45706" numCol="1" rtlCol="0" anchor="ctr" anchorCtr="1" compatLnSpc="1">
              <a:prstTxWarp prst="textNoShape">
                <a:avLst/>
              </a:prstTxWarp>
              <a:noAutofit/>
            </a:bodyPr>
            <a:lstStyle/>
            <a:p>
              <a:pPr algn="ctr">
                <a:tabLst>
                  <a:tab pos="1142561" algn="l"/>
                </a:tabLst>
              </a:pPr>
              <a:r>
                <a:rPr lang="en-US" sz="1800" b="1" dirty="0">
                  <a:solidFill>
                    <a:srgbClr val="505050"/>
                  </a:solidFill>
                  <a:latin typeface="Segoe UI" panose="020B0502040204020203" pitchFamily="34" charset="0"/>
                  <a:cs typeface="Segoe UI" panose="020B0502040204020203" pitchFamily="34" charset="0"/>
                </a:rPr>
                <a:t>Runtime	v6</a:t>
              </a:r>
            </a:p>
          </p:txBody>
        </p:sp>
      </p:grpSp>
      <p:pic>
        <p:nvPicPr>
          <p:cNvPr id="24" name="Picture 23">
            <a:extLst>
              <a:ext uri="{FF2B5EF4-FFF2-40B4-BE49-F238E27FC236}">
                <a16:creationId xmlns:a16="http://schemas.microsoft.com/office/drawing/2014/main" id="{F163B22A-0627-4362-902D-DD6C22591842}"/>
              </a:ext>
            </a:extLst>
          </p:cNvPr>
          <p:cNvPicPr>
            <a:picLocks noChangeAspect="1"/>
          </p:cNvPicPr>
          <p:nvPr/>
        </p:nvPicPr>
        <p:blipFill>
          <a:blip r:embed="rId3"/>
          <a:stretch>
            <a:fillRect/>
          </a:stretch>
        </p:blipFill>
        <p:spPr>
          <a:xfrm>
            <a:off x="10321951" y="312126"/>
            <a:ext cx="1311473" cy="942223"/>
          </a:xfrm>
          <a:prstGeom prst="rect">
            <a:avLst/>
          </a:prstGeom>
        </p:spPr>
      </p:pic>
    </p:spTree>
    <p:extLst>
      <p:ext uri="{BB962C8B-B14F-4D97-AF65-F5344CB8AC3E}">
        <p14:creationId xmlns:p14="http://schemas.microsoft.com/office/powerpoint/2010/main" val="4173251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What is required to use KEDA?</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2523768"/>
          </a:xfrm>
        </p:spPr>
        <p:txBody>
          <a:bodyPr/>
          <a:lstStyle/>
          <a:p>
            <a:pPr marL="457200" indent="-457200">
              <a:spcBef>
                <a:spcPts val="1200"/>
              </a:spcBef>
              <a:buFont typeface="Arial" panose="020B0604020202020204" pitchFamily="34" charset="0"/>
              <a:buChar char="•"/>
            </a:pPr>
            <a:r>
              <a:rPr lang="en-US" sz="2400" dirty="0"/>
              <a:t>Install KEDA onto your cluster </a:t>
            </a:r>
            <a:r>
              <a:rPr lang="en-US" sz="2400" dirty="0">
                <a:hlinkClick r:id="rId3"/>
              </a:rPr>
              <a:t>https://keda.sh/docs/2.6/deploy/</a:t>
            </a:r>
            <a:r>
              <a:rPr lang="en-US" sz="2400" dirty="0"/>
              <a:t> </a:t>
            </a:r>
          </a:p>
          <a:p>
            <a:pPr marL="457200" indent="-457200">
              <a:spcBef>
                <a:spcPts val="1200"/>
              </a:spcBef>
              <a:buFont typeface="Arial" panose="020B0604020202020204" pitchFamily="34" charset="0"/>
              <a:buChar char="•"/>
            </a:pPr>
            <a:r>
              <a:rPr lang="en-US" sz="2400" dirty="0"/>
              <a:t>Deploy a </a:t>
            </a:r>
            <a:r>
              <a:rPr lang="en-US" sz="2400" dirty="0" err="1"/>
              <a:t>ScaledObject</a:t>
            </a:r>
            <a:r>
              <a:rPr lang="en-US" sz="2400" dirty="0"/>
              <a:t> that represents what your scale will be triggered on</a:t>
            </a:r>
          </a:p>
          <a:p>
            <a:pPr marL="457200" indent="-457200">
              <a:spcBef>
                <a:spcPts val="1200"/>
              </a:spcBef>
              <a:buFont typeface="Arial" panose="020B0604020202020204" pitchFamily="34" charset="0"/>
              <a:buChar char="•"/>
            </a:pPr>
            <a:r>
              <a:rPr lang="en-US" sz="2400" dirty="0"/>
              <a:t>Configure and deploy </a:t>
            </a:r>
            <a:r>
              <a:rPr lang="en-US" sz="2400" dirty="0" err="1"/>
              <a:t>HorizontalPodAutoscaler</a:t>
            </a:r>
            <a:r>
              <a:rPr lang="en-US" sz="2400" dirty="0"/>
              <a:t> </a:t>
            </a:r>
          </a:p>
          <a:p>
            <a:pPr marL="457200" indent="-457200">
              <a:spcBef>
                <a:spcPts val="1200"/>
              </a:spcBef>
              <a:buFont typeface="Arial" panose="020B0604020202020204" pitchFamily="34" charset="0"/>
              <a:buChar char="•"/>
            </a:pPr>
            <a:r>
              <a:rPr lang="en-US" sz="2400" dirty="0"/>
              <a:t>Deploy application</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3225179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Demo architecture</a:t>
            </a:r>
          </a:p>
        </p:txBody>
      </p:sp>
      <p:pic>
        <p:nvPicPr>
          <p:cNvPr id="6" name="Picture 5">
            <a:extLst>
              <a:ext uri="{FF2B5EF4-FFF2-40B4-BE49-F238E27FC236}">
                <a16:creationId xmlns:a16="http://schemas.microsoft.com/office/drawing/2014/main" id="{514D5FC8-F734-438F-85EA-CC9A451CBC25}"/>
              </a:ext>
            </a:extLst>
          </p:cNvPr>
          <p:cNvPicPr>
            <a:picLocks noChangeAspect="1"/>
          </p:cNvPicPr>
          <p:nvPr/>
        </p:nvPicPr>
        <p:blipFill>
          <a:blip r:embed="rId3"/>
          <a:stretch>
            <a:fillRect/>
          </a:stretch>
        </p:blipFill>
        <p:spPr>
          <a:xfrm>
            <a:off x="2511192" y="1562131"/>
            <a:ext cx="7910395" cy="4540286"/>
          </a:xfrm>
          <a:prstGeom prst="rect">
            <a:avLst/>
          </a:prstGeom>
        </p:spPr>
      </p:pic>
    </p:spTree>
    <p:extLst>
      <p:ext uri="{BB962C8B-B14F-4D97-AF65-F5344CB8AC3E}">
        <p14:creationId xmlns:p14="http://schemas.microsoft.com/office/powerpoint/2010/main" val="699271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16309" y="1317546"/>
            <a:ext cx="4962083" cy="2215991"/>
          </a:xfrm>
        </p:spPr>
        <p:txBody>
          <a:bodyPr/>
          <a:lstStyle/>
          <a:p>
            <a:r>
              <a:rPr lang="en-US" dirty="0"/>
              <a:t>Demo </a:t>
            </a:r>
            <a:br>
              <a:rPr lang="en-US" dirty="0"/>
            </a:br>
            <a:br>
              <a:rPr lang="en-US" dirty="0"/>
            </a:br>
            <a:r>
              <a:rPr lang="en-US" dirty="0"/>
              <a:t>Scaling with KEDA and Azure Service Bus</a:t>
            </a:r>
          </a:p>
        </p:txBody>
      </p:sp>
    </p:spTree>
    <p:extLst>
      <p:ext uri="{BB962C8B-B14F-4D97-AF65-F5344CB8AC3E}">
        <p14:creationId xmlns:p14="http://schemas.microsoft.com/office/powerpoint/2010/main" val="203706353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What is cluster autoscaling?</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3323987"/>
          </a:xfrm>
        </p:spPr>
        <p:txBody>
          <a:bodyPr/>
          <a:lstStyle/>
          <a:p>
            <a:pPr marL="457200" indent="-457200">
              <a:spcBef>
                <a:spcPts val="1200"/>
              </a:spcBef>
              <a:buFont typeface="Arial" panose="020B0604020202020204" pitchFamily="34" charset="0"/>
              <a:buChar char="•"/>
            </a:pPr>
            <a:r>
              <a:rPr lang="en-US" sz="2400" dirty="0"/>
              <a:t>The ability to use metrics to scale out the number of nodes you have in your </a:t>
            </a:r>
            <a:r>
              <a:rPr lang="en-US" sz="2400" dirty="0" err="1"/>
              <a:t>nodepool</a:t>
            </a:r>
            <a:endParaRPr lang="en-US" sz="2400" dirty="0"/>
          </a:p>
          <a:p>
            <a:pPr marL="457200" indent="-457200">
              <a:spcBef>
                <a:spcPts val="1200"/>
              </a:spcBef>
              <a:buFont typeface="Arial" panose="020B0604020202020204" pitchFamily="34" charset="0"/>
              <a:buChar char="•"/>
            </a:pPr>
            <a:r>
              <a:rPr lang="en-US" sz="2400" dirty="0"/>
              <a:t>The </a:t>
            </a:r>
            <a:r>
              <a:rPr lang="en-US" sz="2400" dirty="0" err="1"/>
              <a:t>autoscaler</a:t>
            </a:r>
            <a:r>
              <a:rPr lang="en-US" sz="2400" dirty="0"/>
              <a:t> watches for pods that can’t be scheduled because of resource constraints</a:t>
            </a:r>
          </a:p>
          <a:p>
            <a:pPr marL="457200" indent="-457200">
              <a:spcBef>
                <a:spcPts val="1200"/>
              </a:spcBef>
              <a:buFont typeface="Arial" panose="020B0604020202020204" pitchFamily="34" charset="0"/>
              <a:buChar char="•"/>
            </a:pPr>
            <a:r>
              <a:rPr lang="en-US" sz="2400" dirty="0"/>
              <a:t>Nodes are also checked for a lack of running pods and will scaled down </a:t>
            </a:r>
          </a:p>
          <a:p>
            <a:pPr marL="457200" indent="-457200">
              <a:spcBef>
                <a:spcPts val="1200"/>
              </a:spcBef>
              <a:buFont typeface="Arial" panose="020B0604020202020204" pitchFamily="34" charset="0"/>
              <a:buChar char="•"/>
            </a:pPr>
            <a:r>
              <a:rPr lang="en-US" sz="2400" dirty="0"/>
              <a:t>The cluster </a:t>
            </a:r>
            <a:r>
              <a:rPr lang="en-US" sz="2400" dirty="0" err="1"/>
              <a:t>autoscaler</a:t>
            </a:r>
            <a:r>
              <a:rPr lang="en-US" sz="2400" dirty="0"/>
              <a:t> is not enabled by default</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860340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Using HPA with cluster autoscaling</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3631763"/>
          </a:xfrm>
        </p:spPr>
        <p:txBody>
          <a:bodyPr/>
          <a:lstStyle/>
          <a:p>
            <a:pPr marL="457200" indent="-457200">
              <a:spcBef>
                <a:spcPts val="1200"/>
              </a:spcBef>
              <a:buFont typeface="Arial" panose="020B0604020202020204" pitchFamily="34" charset="0"/>
              <a:buChar char="•"/>
            </a:pPr>
            <a:r>
              <a:rPr lang="en-US" sz="2400" dirty="0"/>
              <a:t>The HPA is typically setup to work with the cluster </a:t>
            </a:r>
            <a:r>
              <a:rPr lang="en-US" sz="2400" dirty="0" err="1"/>
              <a:t>autoscaler</a:t>
            </a:r>
            <a:endParaRPr lang="en-US" sz="2400" dirty="0"/>
          </a:p>
          <a:p>
            <a:pPr marL="457200" indent="-457200">
              <a:spcBef>
                <a:spcPts val="1200"/>
              </a:spcBef>
              <a:buFont typeface="Arial" panose="020B0604020202020204" pitchFamily="34" charset="0"/>
              <a:buChar char="•"/>
            </a:pPr>
            <a:r>
              <a:rPr lang="en-US" sz="2400" dirty="0"/>
              <a:t>Without the cluster </a:t>
            </a:r>
            <a:r>
              <a:rPr lang="en-US" sz="2400" dirty="0" err="1"/>
              <a:t>autoscaler</a:t>
            </a:r>
            <a:r>
              <a:rPr lang="en-US" sz="2400" dirty="0"/>
              <a:t>, the HPA may scale out the number of pods, but cannot create more pods than will fit on the existing nodes</a:t>
            </a:r>
          </a:p>
          <a:p>
            <a:pPr marL="457200" indent="-457200">
              <a:spcBef>
                <a:spcPts val="1200"/>
              </a:spcBef>
              <a:buFont typeface="Arial" panose="020B0604020202020204" pitchFamily="34" charset="0"/>
              <a:buChar char="•"/>
            </a:pPr>
            <a:r>
              <a:rPr lang="en-US" sz="2400" dirty="0"/>
              <a:t>The HPA is responsible for scaling in/out pods, the cluster </a:t>
            </a:r>
            <a:r>
              <a:rPr lang="en-US" sz="2400" dirty="0" err="1"/>
              <a:t>autoscaler</a:t>
            </a:r>
            <a:r>
              <a:rPr lang="en-US" sz="2400" dirty="0"/>
              <a:t> watches the number of pods</a:t>
            </a:r>
          </a:p>
          <a:p>
            <a:pPr marL="457200" indent="-457200">
              <a:spcBef>
                <a:spcPts val="1200"/>
              </a:spcBef>
              <a:buFont typeface="Arial" panose="020B0604020202020204" pitchFamily="34" charset="0"/>
              <a:buChar char="•"/>
            </a:pPr>
            <a:r>
              <a:rPr lang="en-US" sz="2400" dirty="0"/>
              <a:t>The cluster </a:t>
            </a:r>
            <a:r>
              <a:rPr lang="en-US" sz="2400" dirty="0" err="1"/>
              <a:t>autoscaler</a:t>
            </a:r>
            <a:r>
              <a:rPr lang="en-US" sz="2400" dirty="0"/>
              <a:t> may scale down the number of nodes by moving pods to other nodes</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27208715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solidFill>
                  <a:srgbClr val="0070C0"/>
                </a:solidFill>
                <a:latin typeface="Segoe UI Light" panose="020B0502040204020203" pitchFamily="34" charset="0"/>
                <a:cs typeface="Segoe UI Light" panose="020B0502040204020203" pitchFamily="34" charset="0"/>
              </a:rPr>
              <a:t>When cluster scale down may not work</a:t>
            </a:r>
          </a:p>
        </p:txBody>
      </p:sp>
      <p:sp>
        <p:nvSpPr>
          <p:cNvPr id="5" name="Text Placeholder 5">
            <a:extLst>
              <a:ext uri="{FF2B5EF4-FFF2-40B4-BE49-F238E27FC236}">
                <a16:creationId xmlns:a16="http://schemas.microsoft.com/office/drawing/2014/main" id="{9B5A9B22-EE6E-4060-94B8-6E44B48029F1}"/>
              </a:ext>
            </a:extLst>
          </p:cNvPr>
          <p:cNvSpPr>
            <a:spLocks noGrp="1"/>
          </p:cNvSpPr>
          <p:nvPr>
            <p:ph type="body" sz="quarter" idx="10"/>
          </p:nvPr>
        </p:nvSpPr>
        <p:spPr>
          <a:xfrm>
            <a:off x="588263" y="1427131"/>
            <a:ext cx="11018520" cy="3046988"/>
          </a:xfrm>
        </p:spPr>
        <p:txBody>
          <a:bodyPr/>
          <a:lstStyle/>
          <a:p>
            <a:pPr marL="457200" indent="-457200">
              <a:spcBef>
                <a:spcPts val="1200"/>
              </a:spcBef>
              <a:buFont typeface="Arial" panose="020B0604020202020204" pitchFamily="34" charset="0"/>
              <a:buChar char="•"/>
            </a:pPr>
            <a:r>
              <a:rPr lang="en-US" sz="2400" dirty="0"/>
              <a:t>When a pod is directly created and isn’t backed by a deployment or </a:t>
            </a:r>
            <a:r>
              <a:rPr lang="en-US" sz="2400" dirty="0" err="1"/>
              <a:t>replicaset</a:t>
            </a:r>
            <a:r>
              <a:rPr lang="en-US" sz="2400" dirty="0"/>
              <a:t> (created with </a:t>
            </a:r>
            <a:r>
              <a:rPr lang="en-US" sz="2400" dirty="0" err="1"/>
              <a:t>kubectl</a:t>
            </a:r>
            <a:r>
              <a:rPr lang="en-US" sz="2400" dirty="0"/>
              <a:t>)</a:t>
            </a:r>
          </a:p>
          <a:p>
            <a:pPr marL="457200" indent="-457200">
              <a:spcBef>
                <a:spcPts val="1200"/>
              </a:spcBef>
              <a:buFont typeface="Arial" panose="020B0604020202020204" pitchFamily="34" charset="0"/>
              <a:buChar char="•"/>
            </a:pPr>
            <a:r>
              <a:rPr lang="en-US" sz="2400" dirty="0"/>
              <a:t>When a pod disruption budget (PDB) does not allow the number of pods to fall below a certain threshold</a:t>
            </a:r>
          </a:p>
          <a:p>
            <a:pPr marL="457200" indent="-457200">
              <a:spcBef>
                <a:spcPts val="1200"/>
              </a:spcBef>
              <a:buFont typeface="Arial" panose="020B0604020202020204" pitchFamily="34" charset="0"/>
              <a:buChar char="•"/>
            </a:pPr>
            <a:r>
              <a:rPr lang="en-US" sz="2400" dirty="0"/>
              <a:t>When a pod uses node selectors or anti-affinity that can’t be honored if scheduled on a different node</a:t>
            </a:r>
          </a:p>
          <a:p>
            <a:pPr marL="457200" indent="-457200">
              <a:spcBef>
                <a:spcPts val="1200"/>
              </a:spcBef>
              <a:buFont typeface="Arial" panose="020B0604020202020204" pitchFamily="34" charset="0"/>
              <a:buChar char="•"/>
            </a:pPr>
            <a:endParaRPr lang="en-US" sz="2400" dirty="0"/>
          </a:p>
        </p:txBody>
      </p:sp>
    </p:spTree>
    <p:extLst>
      <p:ext uri="{BB962C8B-B14F-4D97-AF65-F5344CB8AC3E}">
        <p14:creationId xmlns:p14="http://schemas.microsoft.com/office/powerpoint/2010/main" val="1935531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AD04943E-3CFF-42C7-A2A2-BB0044B2D9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371" y="3479569"/>
            <a:ext cx="2667810" cy="2667810"/>
          </a:xfrm>
          <a:prstGeom prst="rect">
            <a:avLst/>
          </a:prstGeom>
        </p:spPr>
      </p:pic>
      <p:sp>
        <p:nvSpPr>
          <p:cNvPr id="9" name="TextBox 8">
            <a:extLst>
              <a:ext uri="{FF2B5EF4-FFF2-40B4-BE49-F238E27FC236}">
                <a16:creationId xmlns:a16="http://schemas.microsoft.com/office/drawing/2014/main" id="{89A45C3C-3B65-43E4-B262-04A737D175B6}"/>
              </a:ext>
            </a:extLst>
          </p:cNvPr>
          <p:cNvSpPr txBox="1"/>
          <p:nvPr/>
        </p:nvSpPr>
        <p:spPr>
          <a:xfrm>
            <a:off x="685918" y="6084548"/>
            <a:ext cx="2633734" cy="553998"/>
          </a:xfrm>
          <a:prstGeom prst="rect">
            <a:avLst/>
          </a:prstGeom>
          <a:noFill/>
        </p:spPr>
        <p:txBody>
          <a:bodyPr wrap="none" lIns="0" tIns="0" rIns="0" bIns="0" rtlCol="0">
            <a:spAutoFit/>
          </a:bodyPr>
          <a:lstStyle/>
          <a:p>
            <a:pPr algn="l"/>
            <a:r>
              <a:rPr lang="en-US" sz="3600" dirty="0">
                <a:solidFill>
                  <a:schemeClr val="accent3"/>
                </a:solidFill>
              </a:rPr>
              <a:t>AKS Dev Day</a:t>
            </a:r>
          </a:p>
        </p:txBody>
      </p:sp>
      <p:sp>
        <p:nvSpPr>
          <p:cNvPr id="16" name="Title 1">
            <a:extLst>
              <a:ext uri="{FF2B5EF4-FFF2-40B4-BE49-F238E27FC236}">
                <a16:creationId xmlns:a16="http://schemas.microsoft.com/office/drawing/2014/main" id="{C62B5A73-9CA0-4A63-9140-DD785F4166F0}"/>
              </a:ext>
            </a:extLst>
          </p:cNvPr>
          <p:cNvSpPr txBox="1">
            <a:spLocks/>
          </p:cNvSpPr>
          <p:nvPr/>
        </p:nvSpPr>
        <p:spPr>
          <a:xfrm>
            <a:off x="588263"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chemeClr val="accent3"/>
                </a:solidFill>
              </a:rPr>
              <a:t>Break</a:t>
            </a:r>
          </a:p>
        </p:txBody>
      </p:sp>
      <p:sp>
        <p:nvSpPr>
          <p:cNvPr id="17" name="Rectangle 16">
            <a:extLst>
              <a:ext uri="{FF2B5EF4-FFF2-40B4-BE49-F238E27FC236}">
                <a16:creationId xmlns:a16="http://schemas.microsoft.com/office/drawing/2014/main" id="{5AAE7A82-A228-4677-9F44-0B272118B0D0}"/>
              </a:ext>
            </a:extLst>
          </p:cNvPr>
          <p:cNvSpPr/>
          <p:nvPr/>
        </p:nvSpPr>
        <p:spPr bwMode="auto">
          <a:xfrm>
            <a:off x="0" y="1088335"/>
            <a:ext cx="12192000" cy="8936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72F4E6B0-D64E-4B75-9B64-824608CECD89}"/>
              </a:ext>
            </a:extLst>
          </p:cNvPr>
          <p:cNvSpPr/>
          <p:nvPr/>
        </p:nvSpPr>
        <p:spPr bwMode="auto">
          <a:xfrm>
            <a:off x="0" y="1088335"/>
            <a:ext cx="12192000" cy="89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Title 1">
            <a:extLst>
              <a:ext uri="{FF2B5EF4-FFF2-40B4-BE49-F238E27FC236}">
                <a16:creationId xmlns:a16="http://schemas.microsoft.com/office/drawing/2014/main" id="{155D35B1-A89C-45D7-86BC-AACD75A5F8F3}"/>
              </a:ext>
            </a:extLst>
          </p:cNvPr>
          <p:cNvSpPr txBox="1">
            <a:spLocks/>
          </p:cNvSpPr>
          <p:nvPr/>
        </p:nvSpPr>
        <p:spPr>
          <a:xfrm>
            <a:off x="8421712" y="1368126"/>
            <a:ext cx="3182027" cy="640339"/>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a:latin typeface="+mn-lt"/>
              </a:rPr>
              <a:t>15 </a:t>
            </a:r>
            <a:r>
              <a:rPr lang="en-US" dirty="0">
                <a:latin typeface="+mn-lt"/>
              </a:rPr>
              <a:t>minutes</a:t>
            </a:r>
          </a:p>
        </p:txBody>
      </p:sp>
      <p:pic>
        <p:nvPicPr>
          <p:cNvPr id="23" name="with-the-winds-volo-main-version-05-15-10020">
            <a:hlinkClick r:id="" action="ppaction://media"/>
            <a:extLst>
              <a:ext uri="{FF2B5EF4-FFF2-40B4-BE49-F238E27FC236}">
                <a16:creationId xmlns:a16="http://schemas.microsoft.com/office/drawing/2014/main" id="{EE88149D-51A4-448E-9D36-2A062CAB29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6629" y="6084548"/>
            <a:ext cx="406400" cy="406400"/>
          </a:xfrm>
          <a:prstGeom prst="rect">
            <a:avLst/>
          </a:prstGeom>
        </p:spPr>
      </p:pic>
    </p:spTree>
    <p:extLst>
      <p:ext uri="{BB962C8B-B14F-4D97-AF65-F5344CB8AC3E}">
        <p14:creationId xmlns:p14="http://schemas.microsoft.com/office/powerpoint/2010/main" val="447796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grpId="0" nodeType="clickEffect">
                                  <p:stCondLst>
                                    <p:cond delay="0"/>
                                  </p:stCondLst>
                                  <p:childTnLst>
                                    <p:anim calcmode="lin" valueType="num">
                                      <p:cBhvr additive="base">
                                        <p:cTn id="6" dur="600000"/>
                                        <p:tgtEl>
                                          <p:spTgt spid="19"/>
                                        </p:tgtEl>
                                        <p:attrNameLst>
                                          <p:attrName>ppt_x</p:attrName>
                                        </p:attrNameLst>
                                      </p:cBhvr>
                                      <p:tavLst>
                                        <p:tav tm="0">
                                          <p:val>
                                            <p:strVal val="ppt_x"/>
                                          </p:val>
                                        </p:tav>
                                        <p:tav tm="100000">
                                          <p:val>
                                            <p:strVal val="0-ppt_w/2"/>
                                          </p:val>
                                        </p:tav>
                                      </p:tavLst>
                                    </p:anim>
                                    <p:anim calcmode="lin" valueType="num">
                                      <p:cBhvr additive="base">
                                        <p:cTn id="7" dur="600000"/>
                                        <p:tgtEl>
                                          <p:spTgt spid="19"/>
                                        </p:tgtEl>
                                        <p:attrNameLst>
                                          <p:attrName>ppt_y</p:attrName>
                                        </p:attrNameLst>
                                      </p:cBhvr>
                                      <p:tavLst>
                                        <p:tav tm="0">
                                          <p:val>
                                            <p:strVal val="ppt_y"/>
                                          </p:val>
                                        </p:tav>
                                        <p:tav tm="100000">
                                          <p:val>
                                            <p:strVal val="ppt_y"/>
                                          </p:val>
                                        </p:tav>
                                      </p:tavLst>
                                    </p:anim>
                                    <p:set>
                                      <p:cBhvr>
                                        <p:cTn id="8" dur="1" fill="hold">
                                          <p:stCondLst>
                                            <p:cond delay="599999"/>
                                          </p:stCondLst>
                                        </p:cTn>
                                        <p:tgtEl>
                                          <p:spTgt spid="19"/>
                                        </p:tgtEl>
                                        <p:attrNameLst>
                                          <p:attrName>style.visibility</p:attrName>
                                        </p:attrNameLst>
                                      </p:cBhvr>
                                      <p:to>
                                        <p:strVal val="hidden"/>
                                      </p:to>
                                    </p:set>
                                  </p:childTnLst>
                                </p:cTn>
                              </p:par>
                              <p:par>
                                <p:cTn id="9" presetID="1" presetClass="mediacall" presetSubtype="0" fill="hold" nodeType="withEffect">
                                  <p:stCondLst>
                                    <p:cond delay="0"/>
                                  </p:stCondLst>
                                  <p:childTnLst>
                                    <p:cmd type="call" cmd="playFrom(0.0)">
                                      <p:cBhvr>
                                        <p:cTn id="10" dur="316055"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showWhenStopped="0">
                <p:cTn id="11" repeatCount="indefinite" fill="hold" display="0">
                  <p:stCondLst>
                    <p:cond delay="indefinite"/>
                  </p:stCondLst>
                  <p:endCondLst>
                    <p:cond evt="onStopAudio" delay="0">
                      <p:tgtEl>
                        <p:sldTgt/>
                      </p:tgtEl>
                    </p:cond>
                  </p:endCondLst>
                </p:cTn>
                <p:tgtEl>
                  <p:spTgt spid="23"/>
                </p:tgtEl>
              </p:cMediaNode>
            </p:audio>
          </p:childTnLst>
        </p:cTn>
      </p:par>
    </p:tnLst>
    <p:bldLst>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Scalability on AKS using the </a:t>
            </a:r>
            <a:r>
              <a:rPr lang="en-US" sz="2000" dirty="0" err="1">
                <a:cs typeface="Segoe UI"/>
              </a:rPr>
              <a:t>HorizontalPodAutoscaler</a:t>
            </a:r>
            <a:endParaRPr lang="en-US" sz="2000"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10267460" y="3790261"/>
            <a:ext cx="397546" cy="271613"/>
          </a:xfrm>
          <a:prstGeom prst="rect">
            <a:avLst/>
          </a:prstGeom>
        </p:spPr>
        <p:txBody>
          <a:bodyPr wrap="non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Application scalability on AKS with </a:t>
            </a:r>
            <a:r>
              <a:rPr lang="en-US" sz="2000" dirty="0" err="1">
                <a:hlinkClick r:id="rId3"/>
              </a:rPr>
              <a:t>HorizontalPodAutoscalers</a:t>
            </a:r>
            <a:r>
              <a:rPr lang="en-US" sz="2000" dirty="0">
                <a:hlinkClick r:id="rId3"/>
              </a:rPr>
              <a:t> - Training | Microsoft Learn</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6909" y="2200638"/>
            <a:ext cx="1529606" cy="1529606"/>
          </a:xfrm>
          <a:prstGeom prst="rect">
            <a:avLst/>
          </a:prstGeom>
        </p:spPr>
      </p:pic>
    </p:spTree>
    <p:extLst>
      <p:ext uri="{BB962C8B-B14F-4D97-AF65-F5344CB8AC3E}">
        <p14:creationId xmlns:p14="http://schemas.microsoft.com/office/powerpoint/2010/main" val="289679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sz="4400" dirty="0"/>
              <a:t>Lab</a:t>
            </a:r>
          </a:p>
        </p:txBody>
      </p:sp>
      <p:sp>
        <p:nvSpPr>
          <p:cNvPr id="8" name="Text Placeholder 5">
            <a:extLst>
              <a:ext uri="{FF2B5EF4-FFF2-40B4-BE49-F238E27FC236}">
                <a16:creationId xmlns:a16="http://schemas.microsoft.com/office/drawing/2014/main" id="{56559FDE-9FF4-4EC7-BB59-29C1760756A8}"/>
              </a:ext>
            </a:extLst>
          </p:cNvPr>
          <p:cNvSpPr txBox="1">
            <a:spLocks/>
          </p:cNvSpPr>
          <p:nvPr/>
        </p:nvSpPr>
        <p:spPr>
          <a:xfrm>
            <a:off x="5053515" y="589685"/>
            <a:ext cx="11018520"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dirty="0">
                <a:cs typeface="Segoe UI"/>
              </a:rPr>
              <a:t>Scaling container applications in AKS using KEDA</a:t>
            </a:r>
            <a:endParaRPr lang="en-US" sz="2000" dirty="0"/>
          </a:p>
        </p:txBody>
      </p:sp>
      <p:sp>
        <p:nvSpPr>
          <p:cNvPr id="12" name="TextBox 11">
            <a:extLst>
              <a:ext uri="{FF2B5EF4-FFF2-40B4-BE49-F238E27FC236}">
                <a16:creationId xmlns:a16="http://schemas.microsoft.com/office/drawing/2014/main" id="{6488FBCC-B404-49F4-B983-AC7288A8E86E}"/>
              </a:ext>
            </a:extLst>
          </p:cNvPr>
          <p:cNvSpPr txBox="1"/>
          <p:nvPr/>
        </p:nvSpPr>
        <p:spPr>
          <a:xfrm>
            <a:off x="6244683" y="3914078"/>
            <a:ext cx="3717796" cy="271613"/>
          </a:xfrm>
          <a:prstGeom prst="rect">
            <a:avLst/>
          </a:prstGeom>
        </p:spPr>
        <p:txBody>
          <a:bodyPr wrap="square" lIns="0" tIns="0" rIns="0" bIns="0" rtlCol="0" anchor="t" anchorCtr="0">
            <a:spAutoFit/>
          </a:bodyPr>
          <a:lstStyle/>
          <a:p>
            <a:pPr algn="ctr"/>
            <a:r>
              <a:rPr lang="en-US"/>
              <a:t>AKS</a:t>
            </a:r>
            <a:endParaRPr lang="en-US" dirty="0"/>
          </a:p>
        </p:txBody>
      </p:sp>
      <p:sp>
        <p:nvSpPr>
          <p:cNvPr id="14" name="TextBox 13">
            <a:extLst>
              <a:ext uri="{FF2B5EF4-FFF2-40B4-BE49-F238E27FC236}">
                <a16:creationId xmlns:a16="http://schemas.microsoft.com/office/drawing/2014/main" id="{A7B30B67-3E12-49F9-BB81-1D3DFF9F87EB}"/>
              </a:ext>
            </a:extLst>
          </p:cNvPr>
          <p:cNvSpPr txBox="1"/>
          <p:nvPr/>
        </p:nvSpPr>
        <p:spPr>
          <a:xfrm>
            <a:off x="4371433" y="5365050"/>
            <a:ext cx="7820567" cy="707886"/>
          </a:xfrm>
          <a:prstGeom prst="rect">
            <a:avLst/>
          </a:prstGeom>
          <a:noFill/>
        </p:spPr>
        <p:txBody>
          <a:bodyPr wrap="square">
            <a:spAutoFit/>
          </a:bodyPr>
          <a:lstStyle/>
          <a:p>
            <a:pPr algn="ctr"/>
            <a:r>
              <a:rPr lang="en-US" sz="2000" dirty="0">
                <a:hlinkClick r:id="rId3"/>
              </a:rPr>
              <a:t>Scale container applications in Azure Kubernetes Services (AKS) using KEDA - Training | Microsoft Learn</a:t>
            </a:r>
            <a:endParaRPr lang="en-US" sz="2000" dirty="0"/>
          </a:p>
        </p:txBody>
      </p:sp>
      <p:pic>
        <p:nvPicPr>
          <p:cNvPr id="4" name="Graphic 3">
            <a:extLst>
              <a:ext uri="{FF2B5EF4-FFF2-40B4-BE49-F238E27FC236}">
                <a16:creationId xmlns:a16="http://schemas.microsoft.com/office/drawing/2014/main" id="{2BAE49A3-9CEA-4E12-B37A-A2597E9695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15102" y="2260655"/>
            <a:ext cx="1529606" cy="1529606"/>
          </a:xfrm>
          <a:prstGeom prst="rect">
            <a:avLst/>
          </a:prstGeom>
        </p:spPr>
      </p:pic>
    </p:spTree>
    <p:extLst>
      <p:ext uri="{BB962C8B-B14F-4D97-AF65-F5344CB8AC3E}">
        <p14:creationId xmlns:p14="http://schemas.microsoft.com/office/powerpoint/2010/main" val="228990720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979539"/>
            <a:ext cx="4167887" cy="553998"/>
          </a:xfrm>
        </p:spPr>
        <p:txBody>
          <a:bodyPr/>
          <a:lstStyle/>
          <a:p>
            <a:r>
              <a:rPr lang="en-US" dirty="0"/>
              <a:t>Ingress</a:t>
            </a:r>
          </a:p>
        </p:txBody>
      </p:sp>
    </p:spTree>
    <p:extLst>
      <p:ext uri="{BB962C8B-B14F-4D97-AF65-F5344CB8AC3E}">
        <p14:creationId xmlns:p14="http://schemas.microsoft.com/office/powerpoint/2010/main" val="20835269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604990"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912889"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2894189"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912889"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2894188"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3036459"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99" name="Group 98">
            <a:extLst>
              <a:ext uri="{FF2B5EF4-FFF2-40B4-BE49-F238E27FC236}">
                <a16:creationId xmlns:a16="http://schemas.microsoft.com/office/drawing/2014/main" id="{911AB009-0367-4357-87C2-23CA6D015168}"/>
              </a:ext>
            </a:extLst>
          </p:cNvPr>
          <p:cNvGrpSpPr/>
          <p:nvPr/>
        </p:nvGrpSpPr>
        <p:grpSpPr>
          <a:xfrm>
            <a:off x="1116798"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03" name="Group 102">
            <a:extLst>
              <a:ext uri="{FF2B5EF4-FFF2-40B4-BE49-F238E27FC236}">
                <a16:creationId xmlns:a16="http://schemas.microsoft.com/office/drawing/2014/main" id="{FD2FA444-9675-4256-B66F-22431E8F4FBB}"/>
              </a:ext>
            </a:extLst>
          </p:cNvPr>
          <p:cNvGrpSpPr/>
          <p:nvPr/>
        </p:nvGrpSpPr>
        <p:grpSpPr>
          <a:xfrm>
            <a:off x="3018010"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1077983"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174883E0-AC0C-4F59-9C70-80D188B19C99}"/>
              </a:ext>
            </a:extLst>
          </p:cNvPr>
          <p:cNvGrpSpPr/>
          <p:nvPr/>
        </p:nvGrpSpPr>
        <p:grpSpPr>
          <a:xfrm>
            <a:off x="8570733" y="1360968"/>
            <a:ext cx="3036050" cy="2901841"/>
            <a:chOff x="8570733" y="1360967"/>
            <a:chExt cx="3412160" cy="4861770"/>
          </a:xfrm>
        </p:grpSpPr>
        <p:sp>
          <p:nvSpPr>
            <p:cNvPr id="13" name="Rectangle 12">
              <a:extLst>
                <a:ext uri="{FF2B5EF4-FFF2-40B4-BE49-F238E27FC236}">
                  <a16:creationId xmlns:a16="http://schemas.microsoft.com/office/drawing/2014/main" id="{B4071407-A478-47B6-AF21-AA916FC313A0}"/>
                </a:ext>
              </a:extLst>
            </p:cNvPr>
            <p:cNvSpPr/>
            <p:nvPr/>
          </p:nvSpPr>
          <p:spPr bwMode="auto">
            <a:xfrm>
              <a:off x="8570733" y="1360967"/>
              <a:ext cx="3412160" cy="4348717"/>
            </a:xfrm>
            <a:prstGeom prst="rect">
              <a:avLst/>
            </a:prstGeom>
            <a:solidFill>
              <a:srgbClr val="D83B01">
                <a:alpha val="28000"/>
              </a:srgbClr>
            </a:solidFill>
            <a:ln>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 name="TextBox 11">
              <a:extLst>
                <a:ext uri="{FF2B5EF4-FFF2-40B4-BE49-F238E27FC236}">
                  <a16:creationId xmlns:a16="http://schemas.microsoft.com/office/drawing/2014/main" id="{236FD184-ED99-4179-9139-CACC5E3A79AD}"/>
                </a:ext>
              </a:extLst>
            </p:cNvPr>
            <p:cNvSpPr txBox="1"/>
            <p:nvPr/>
          </p:nvSpPr>
          <p:spPr>
            <a:xfrm>
              <a:off x="8704115" y="1422021"/>
              <a:ext cx="3168502" cy="4800716"/>
            </a:xfrm>
            <a:prstGeom prst="rect">
              <a:avLst/>
            </a:prstGeom>
            <a:noFill/>
          </p:spPr>
          <p:txBody>
            <a:bodyPr wrap="square" lIns="0" tIns="0" rIns="0" bIns="0" rtlCol="0">
              <a:spAutoFit/>
            </a:bodyPr>
            <a:lstStyle/>
            <a:p>
              <a:pPr algn="l">
                <a:spcBef>
                  <a:spcPts val="600"/>
                </a:spcBef>
                <a:spcAft>
                  <a:spcPts val="600"/>
                </a:spcAft>
              </a:pPr>
              <a:r>
                <a:rPr lang="en-US" dirty="0">
                  <a:gradFill>
                    <a:gsLst>
                      <a:gs pos="2917">
                        <a:schemeClr val="tx1"/>
                      </a:gs>
                      <a:gs pos="30000">
                        <a:schemeClr val="tx1"/>
                      </a:gs>
                    </a:gsLst>
                    <a:lin ang="5400000" scaled="0"/>
                  </a:gradFill>
                </a:rPr>
                <a:t>Your application, could be written in a variety of languages:</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Python</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NodeJS</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.NET full</a:t>
              </a:r>
            </a:p>
            <a:p>
              <a:pPr marL="800100" lvl="1" indent="-342900">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.NET core</a:t>
              </a:r>
            </a:p>
            <a:p>
              <a:pPr marL="342900" indent="-342900" algn="l">
                <a:buFont typeface="Arial" panose="020B0604020202020204" pitchFamily="34" charset="0"/>
                <a:buChar char="•"/>
              </a:pPr>
              <a:endParaRPr lang="en-US" dirty="0">
                <a:gradFill>
                  <a:gsLst>
                    <a:gs pos="2917">
                      <a:schemeClr val="tx1"/>
                    </a:gs>
                    <a:gs pos="30000">
                      <a:schemeClr val="tx1"/>
                    </a:gs>
                  </a:gsLst>
                  <a:lin ang="5400000" scaled="0"/>
                </a:gradFill>
              </a:endParaRPr>
            </a:p>
          </p:txBody>
        </p:sp>
      </p:grpSp>
      <p:cxnSp>
        <p:nvCxnSpPr>
          <p:cNvPr id="4" name="Connector: Elbow 3">
            <a:extLst>
              <a:ext uri="{FF2B5EF4-FFF2-40B4-BE49-F238E27FC236}">
                <a16:creationId xmlns:a16="http://schemas.microsoft.com/office/drawing/2014/main" id="{D8C2584D-DE37-4E9C-B527-CAEB9CCDEF67}"/>
              </a:ext>
            </a:extLst>
          </p:cNvPr>
          <p:cNvCxnSpPr>
            <a:cxnSpLocks/>
            <a:endCxn id="67" idx="0"/>
          </p:cNvCxnSpPr>
          <p:nvPr/>
        </p:nvCxnSpPr>
        <p:spPr>
          <a:xfrm rot="10800000" flipV="1">
            <a:off x="3855367" y="1881809"/>
            <a:ext cx="4715366" cy="911150"/>
          </a:xfrm>
          <a:prstGeom prst="bentConnector2">
            <a:avLst/>
          </a:prstGeom>
          <a:ln w="38100">
            <a:solidFill>
              <a:schemeClr val="accent4">
                <a:lumMod val="75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69" name="Rectangle: Rounded Corners 68">
            <a:extLst>
              <a:ext uri="{FF2B5EF4-FFF2-40B4-BE49-F238E27FC236}">
                <a16:creationId xmlns:a16="http://schemas.microsoft.com/office/drawing/2014/main" id="{DE20E606-E867-4817-9E98-BBF4262B85CB}"/>
              </a:ext>
            </a:extLst>
          </p:cNvPr>
          <p:cNvSpPr/>
          <p:nvPr/>
        </p:nvSpPr>
        <p:spPr bwMode="auto">
          <a:xfrm>
            <a:off x="4999355"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70" name="Group 69">
            <a:extLst>
              <a:ext uri="{FF2B5EF4-FFF2-40B4-BE49-F238E27FC236}">
                <a16:creationId xmlns:a16="http://schemas.microsoft.com/office/drawing/2014/main" id="{E55DF28B-276D-4ABE-8DEC-A9EB8F86D96E}"/>
              </a:ext>
            </a:extLst>
          </p:cNvPr>
          <p:cNvGrpSpPr/>
          <p:nvPr/>
        </p:nvGrpSpPr>
        <p:grpSpPr>
          <a:xfrm>
            <a:off x="5124444" y="2980111"/>
            <a:ext cx="241939" cy="244454"/>
            <a:chOff x="882651" y="200026"/>
            <a:chExt cx="763587" cy="771525"/>
          </a:xfrm>
        </p:grpSpPr>
        <p:sp>
          <p:nvSpPr>
            <p:cNvPr id="87" name="Freeform 5">
              <a:extLst>
                <a:ext uri="{FF2B5EF4-FFF2-40B4-BE49-F238E27FC236}">
                  <a16:creationId xmlns:a16="http://schemas.microsoft.com/office/drawing/2014/main" id="{39FBF847-ADF9-465F-ABFE-A74C99AD1657}"/>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88" name="Freeform 6">
              <a:extLst>
                <a:ext uri="{FF2B5EF4-FFF2-40B4-BE49-F238E27FC236}">
                  <a16:creationId xmlns:a16="http://schemas.microsoft.com/office/drawing/2014/main" id="{76A78230-1968-4BFC-A887-BE3781098A74}"/>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89" name="Freeform 7">
              <a:extLst>
                <a:ext uri="{FF2B5EF4-FFF2-40B4-BE49-F238E27FC236}">
                  <a16:creationId xmlns:a16="http://schemas.microsoft.com/office/drawing/2014/main" id="{57AB0339-0832-488D-8D96-3303770BC817}"/>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90" name="Freeform 8">
              <a:extLst>
                <a:ext uri="{FF2B5EF4-FFF2-40B4-BE49-F238E27FC236}">
                  <a16:creationId xmlns:a16="http://schemas.microsoft.com/office/drawing/2014/main" id="{B1C6403F-5F26-49CA-8CA7-619FDEF90D1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93" name="Title 1">
            <a:extLst>
              <a:ext uri="{FF2B5EF4-FFF2-40B4-BE49-F238E27FC236}">
                <a16:creationId xmlns:a16="http://schemas.microsoft.com/office/drawing/2014/main" id="{00B12EC3-BA3B-429E-9605-54E862B617BE}"/>
              </a:ext>
            </a:extLst>
          </p:cNvPr>
          <p:cNvSpPr>
            <a:spLocks noGrp="1"/>
          </p:cNvSpPr>
          <p:nvPr>
            <p:ph type="title"/>
          </p:nvPr>
        </p:nvSpPr>
        <p:spPr/>
        <p:txBody>
          <a:bodyPr>
            <a:normAutofit fontScale="90000"/>
          </a:bodyPr>
          <a:lstStyle/>
          <a:p>
            <a:r>
              <a:rPr lang="en-US" dirty="0"/>
              <a:t>Architecture - Traditionally</a:t>
            </a:r>
          </a:p>
        </p:txBody>
      </p:sp>
    </p:spTree>
    <p:extLst>
      <p:ext uri="{BB962C8B-B14F-4D97-AF65-F5344CB8AC3E}">
        <p14:creationId xmlns:p14="http://schemas.microsoft.com/office/powerpoint/2010/main" val="3396442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dirty="0"/>
              <a:t>What is Ingress?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143881" y="1073689"/>
            <a:ext cx="11653523" cy="1406045"/>
          </a:xfrm>
        </p:spPr>
        <p:txBody>
          <a:bodyPr/>
          <a:lstStyle/>
          <a:p>
            <a:r>
              <a:rPr lang="en-US" sz="2745" dirty="0"/>
              <a:t>Exposes HTTP and HTTPS routes from outside the cluster to </a:t>
            </a:r>
            <a:r>
              <a:rPr lang="en-US" sz="2745" dirty="0">
                <a:hlinkClick r:id="rId3">
                  <a:extLst>
                    <a:ext uri="{A12FA001-AC4F-418D-AE19-62706E023703}">
                      <ahyp:hlinkClr xmlns:ahyp="http://schemas.microsoft.com/office/drawing/2018/hyperlinkcolor" val="tx"/>
                    </a:ext>
                  </a:extLst>
                </a:hlinkClick>
              </a:rPr>
              <a:t>services</a:t>
            </a:r>
            <a:r>
              <a:rPr lang="en-US" sz="2745" dirty="0"/>
              <a:t> within the cluster</a:t>
            </a:r>
          </a:p>
          <a:p>
            <a:r>
              <a:rPr lang="en-US" sz="2745" dirty="0"/>
              <a:t>Traffic routing is controlled by rules defined on the Ingress resource</a:t>
            </a:r>
            <a:endParaRPr lang="en-US" dirty="0"/>
          </a:p>
        </p:txBody>
      </p:sp>
      <p:pic>
        <p:nvPicPr>
          <p:cNvPr id="5" name="Picture 4">
            <a:extLst>
              <a:ext uri="{FF2B5EF4-FFF2-40B4-BE49-F238E27FC236}">
                <a16:creationId xmlns:a16="http://schemas.microsoft.com/office/drawing/2014/main" id="{6A8154C4-36DD-4F3A-96A8-D52B4238ECD9}"/>
              </a:ext>
            </a:extLst>
          </p:cNvPr>
          <p:cNvPicPr>
            <a:picLocks noChangeAspect="1"/>
          </p:cNvPicPr>
          <p:nvPr/>
        </p:nvPicPr>
        <p:blipFill>
          <a:blip r:embed="rId4"/>
          <a:stretch>
            <a:fillRect/>
          </a:stretch>
        </p:blipFill>
        <p:spPr>
          <a:xfrm>
            <a:off x="1977704" y="2453876"/>
            <a:ext cx="10360652" cy="3810658"/>
          </a:xfrm>
          <a:prstGeom prst="rect">
            <a:avLst/>
          </a:prstGeom>
        </p:spPr>
      </p:pic>
      <p:sp>
        <p:nvSpPr>
          <p:cNvPr id="3" name="TextBox 2">
            <a:extLst>
              <a:ext uri="{FF2B5EF4-FFF2-40B4-BE49-F238E27FC236}">
                <a16:creationId xmlns:a16="http://schemas.microsoft.com/office/drawing/2014/main" id="{F3E22CCD-73A1-45C9-962B-BF96F574635B}"/>
              </a:ext>
            </a:extLst>
          </p:cNvPr>
          <p:cNvSpPr txBox="1"/>
          <p:nvPr/>
        </p:nvSpPr>
        <p:spPr>
          <a:xfrm>
            <a:off x="922409" y="5469977"/>
            <a:ext cx="4716277" cy="800951"/>
          </a:xfrm>
          <a:prstGeom prst="rect">
            <a:avLst/>
          </a:prstGeom>
          <a:noFill/>
        </p:spPr>
        <p:txBody>
          <a:bodyPr wrap="none" lIns="179285" tIns="143428" rIns="179285" bIns="143428" rtlCol="0">
            <a:spAutoFit/>
          </a:bodyPr>
          <a:lstStyle/>
          <a:p>
            <a:pPr>
              <a:lnSpc>
                <a:spcPct val="90000"/>
              </a:lnSpc>
              <a:spcAft>
                <a:spcPts val="588"/>
              </a:spcAft>
            </a:pPr>
            <a:r>
              <a:rPr lang="en-US" sz="1568" dirty="0">
                <a:gradFill>
                  <a:gsLst>
                    <a:gs pos="2917">
                      <a:srgbClr val="505050"/>
                    </a:gs>
                    <a:gs pos="30000">
                      <a:srgbClr val="505050"/>
                    </a:gs>
                  </a:gsLst>
                  <a:lin ang="5400000" scaled="0"/>
                </a:gradFill>
                <a:latin typeface="Segoe UI"/>
              </a:rPr>
              <a:t>You must have an </a:t>
            </a:r>
            <a:r>
              <a:rPr lang="en-US" sz="1568" b="1" dirty="0">
                <a:gradFill>
                  <a:gsLst>
                    <a:gs pos="2917">
                      <a:srgbClr val="505050"/>
                    </a:gs>
                    <a:gs pos="30000">
                      <a:srgbClr val="505050"/>
                    </a:gs>
                  </a:gsLst>
                  <a:lin ang="5400000" scaled="0"/>
                </a:gradFill>
                <a:latin typeface="Segoe UI"/>
              </a:rPr>
              <a:t>Ingress-Controller</a:t>
            </a:r>
            <a:r>
              <a:rPr lang="en-US" sz="1568" dirty="0">
                <a:gradFill>
                  <a:gsLst>
                    <a:gs pos="2917">
                      <a:srgbClr val="505050"/>
                    </a:gs>
                    <a:gs pos="30000">
                      <a:srgbClr val="505050"/>
                    </a:gs>
                  </a:gsLst>
                  <a:lin ang="5400000" scaled="0"/>
                </a:gradFill>
                <a:latin typeface="Segoe UI"/>
              </a:rPr>
              <a:t> defined to </a:t>
            </a:r>
          </a:p>
          <a:p>
            <a:pPr>
              <a:lnSpc>
                <a:spcPct val="90000"/>
              </a:lnSpc>
              <a:spcAft>
                <a:spcPts val="588"/>
              </a:spcAft>
            </a:pPr>
            <a:r>
              <a:rPr lang="en-US" sz="1568" dirty="0">
                <a:gradFill>
                  <a:gsLst>
                    <a:gs pos="2917">
                      <a:srgbClr val="505050"/>
                    </a:gs>
                    <a:gs pos="30000">
                      <a:srgbClr val="505050"/>
                    </a:gs>
                  </a:gsLst>
                  <a:lin ang="5400000" scaled="0"/>
                </a:gradFill>
                <a:latin typeface="Segoe UI"/>
              </a:rPr>
              <a:t>satisfy the Ingress routing rules</a:t>
            </a:r>
          </a:p>
        </p:txBody>
      </p:sp>
      <p:sp>
        <p:nvSpPr>
          <p:cNvPr id="8" name="Arrow: Right 7">
            <a:extLst>
              <a:ext uri="{FF2B5EF4-FFF2-40B4-BE49-F238E27FC236}">
                <a16:creationId xmlns:a16="http://schemas.microsoft.com/office/drawing/2014/main" id="{0AE746EF-48AF-4909-8363-E956CB6E7369}"/>
              </a:ext>
            </a:extLst>
          </p:cNvPr>
          <p:cNvSpPr/>
          <p:nvPr/>
        </p:nvSpPr>
        <p:spPr bwMode="auto">
          <a:xfrm rot="18430770">
            <a:off x="3273901" y="4768428"/>
            <a:ext cx="857449" cy="701549"/>
          </a:xfrm>
          <a:prstGeom prst="rightArrow">
            <a:avLst/>
          </a:prstGeom>
          <a:solidFill>
            <a:srgbClr val="FF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349290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ext Placeholder 4">
            <a:extLst>
              <a:ext uri="{FF2B5EF4-FFF2-40B4-BE49-F238E27FC236}">
                <a16:creationId xmlns:a16="http://schemas.microsoft.com/office/drawing/2014/main" id="{83B41427-19A8-4E88-9946-022839F07DC7}"/>
              </a:ext>
            </a:extLst>
          </p:cNvPr>
          <p:cNvSpPr txBox="1">
            <a:spLocks/>
          </p:cNvSpPr>
          <p:nvPr/>
        </p:nvSpPr>
        <p:spPr>
          <a:xfrm>
            <a:off x="148174" y="1470345"/>
            <a:ext cx="3926090" cy="4598170"/>
          </a:xfrm>
          <a:prstGeom prst="rect">
            <a:avLst/>
          </a:prstGeom>
          <a:solidFill>
            <a:schemeClr val="bg1">
              <a:lumMod val="95000"/>
            </a:schemeClr>
          </a:solidFill>
        </p:spPr>
        <p:txBody>
          <a:bodyPr vert="horz" lIns="182854" tIns="45713" rIns="182854" bIns="45713"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defRPr/>
            </a:pPr>
            <a:r>
              <a:rPr lang="en-US" dirty="0">
                <a:solidFill>
                  <a:srgbClr val="800000"/>
                </a:solidFill>
                <a:latin typeface="Menlo" panose="020B0609030804020204" pitchFamily="49" charset="0"/>
              </a:rPr>
              <a:t>kind</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Ingress</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metadata</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contoso</a:t>
            </a:r>
            <a:r>
              <a:rPr lang="en-US" dirty="0">
                <a:solidFill>
                  <a:srgbClr val="0000FF"/>
                </a:solidFill>
                <a:latin typeface="Menlo" panose="020B0609030804020204" pitchFamily="49" charset="0"/>
              </a:rPr>
              <a:t>-ingress</a:t>
            </a:r>
          </a:p>
          <a:p>
            <a:pPr defTabSz="914225">
              <a:defRPr/>
            </a:pPr>
            <a:r>
              <a:rPr lang="en-US" dirty="0">
                <a:solidFill>
                  <a:prstClr val="black">
                    <a:tint val="75000"/>
                  </a:prstClr>
                </a:solidFill>
                <a:latin typeface="Calibri" panose="020F0502020204030204"/>
              </a:rPr>
              <a:t>   </a:t>
            </a:r>
            <a:r>
              <a:rPr lang="en-US" dirty="0">
                <a:solidFill>
                  <a:srgbClr val="800000"/>
                </a:solidFill>
                <a:latin typeface="Menlo" panose="020B0609030804020204" pitchFamily="49" charset="0"/>
              </a:rPr>
              <a:t>annotations:</a:t>
            </a:r>
            <a:r>
              <a:rPr lang="en-US" dirty="0">
                <a:solidFill>
                  <a:prstClr val="black">
                    <a:tint val="75000"/>
                  </a:prstClr>
                </a:solidFill>
                <a:latin typeface="Calibri" panose="020F0502020204030204"/>
              </a:rPr>
              <a:t> </a:t>
            </a:r>
            <a:r>
              <a:rPr lang="en-US" dirty="0">
                <a:solidFill>
                  <a:srgbClr val="0000FF"/>
                </a:solidFill>
                <a:latin typeface="Menlo" panose="020B0609030804020204" pitchFamily="49" charset="0"/>
              </a:rPr>
              <a:t>kubernetes.io/</a:t>
            </a:r>
            <a:r>
              <a:rPr lang="en-US" dirty="0" err="1">
                <a:solidFill>
                  <a:srgbClr val="0000FF"/>
                </a:solidFill>
                <a:latin typeface="Menlo" panose="020B0609030804020204" pitchFamily="49" charset="0"/>
              </a:rPr>
              <a:t>ingress.class</a:t>
            </a:r>
            <a:r>
              <a:rPr lang="en-US" dirty="0">
                <a:solidFill>
                  <a:srgbClr val="0000FF"/>
                </a:solidFill>
                <a:latin typeface="Menlo" panose="020B0609030804020204" pitchFamily="49" charset="0"/>
              </a:rPr>
              <a:t>: </a:t>
            </a:r>
            <a:r>
              <a:rPr lang="en-US" dirty="0" err="1">
                <a:solidFill>
                  <a:srgbClr val="0000FF"/>
                </a:solidFill>
                <a:latin typeface="Menlo" panose="020B0609030804020204" pitchFamily="49" charset="0"/>
              </a:rPr>
              <a:t>PublicIngress</a:t>
            </a:r>
            <a:endParaRPr lang="en-US" dirty="0">
              <a:solidFill>
                <a:srgbClr val="0000FF"/>
              </a:solidFill>
              <a:latin typeface="Menlo" panose="020B0609030804020204" pitchFamily="49" charset="0"/>
            </a:endParaRPr>
          </a:p>
          <a:p>
            <a:pPr defTabSz="914225">
              <a:defRPr/>
            </a:pPr>
            <a:r>
              <a:rPr lang="en-US" dirty="0">
                <a:solidFill>
                  <a:srgbClr val="800000"/>
                </a:solidFill>
                <a:latin typeface="Menlo" panose="020B0609030804020204" pitchFamily="49" charset="0"/>
              </a:rPr>
              <a:t>spec</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tls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hosts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0000FF"/>
                </a:solidFill>
                <a:latin typeface="Menlo" panose="020B0609030804020204" pitchFamily="49" charset="0"/>
              </a:rPr>
              <a:t>contoso.com</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secretName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contoso</a:t>
            </a:r>
            <a:r>
              <a:rPr lang="en-US" dirty="0">
                <a:solidFill>
                  <a:srgbClr val="0000FF"/>
                </a:solidFill>
                <a:latin typeface="Menlo" panose="020B0609030804020204" pitchFamily="49" charset="0"/>
              </a:rPr>
              <a:t>-secret</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rules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host</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contoso.com</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http</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paths</a:t>
            </a:r>
            <a:r>
              <a:rPr lang="en-US" dirty="0">
                <a:solidFill>
                  <a:srgbClr val="000000"/>
                </a:solidFill>
                <a:latin typeface="Menlo" panose="020B0609030804020204" pitchFamily="49" charset="0"/>
              </a:rPr>
              <a:t>:</a:t>
            </a: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path</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/a</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backend</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servicea</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servicePort</a:t>
            </a:r>
            <a:r>
              <a:rPr lang="en-US" dirty="0">
                <a:solidFill>
                  <a:srgbClr val="000000"/>
                </a:solidFill>
                <a:latin typeface="Menlo" panose="020B0609030804020204" pitchFamily="49" charset="0"/>
              </a:rPr>
              <a:t>: </a:t>
            </a:r>
            <a:r>
              <a:rPr lang="en-US" dirty="0">
                <a:solidFill>
                  <a:srgbClr val="09885A"/>
                </a:solidFill>
                <a:latin typeface="Menlo" panose="020B0609030804020204" pitchFamily="49" charset="0"/>
              </a:rPr>
              <a:t>80</a:t>
            </a:r>
            <a:endParaRPr lang="en-US" dirty="0">
              <a:solidFill>
                <a:srgbClr val="000000"/>
              </a:solidFill>
              <a:latin typeface="Menlo" panose="020B0609030804020204" pitchFamily="49" charset="0"/>
            </a:endParaRPr>
          </a:p>
          <a:p>
            <a:pPr defTabSz="914225">
              <a:defRPr/>
            </a:pPr>
            <a:r>
              <a:rPr lang="en-US" dirty="0">
                <a:solidFill>
                  <a:srgbClr val="000000"/>
                </a:solidFill>
                <a:latin typeface="Menlo" panose="020B0609030804020204" pitchFamily="49" charset="0"/>
              </a:rPr>
              <a:t>      - </a:t>
            </a:r>
            <a:r>
              <a:rPr lang="en-US" dirty="0">
                <a:solidFill>
                  <a:srgbClr val="800000"/>
                </a:solidFill>
                <a:latin typeface="Menlo" panose="020B0609030804020204" pitchFamily="49" charset="0"/>
              </a:rPr>
              <a:t>path</a:t>
            </a:r>
            <a:r>
              <a:rPr lang="en-US" dirty="0">
                <a:solidFill>
                  <a:srgbClr val="000000"/>
                </a:solidFill>
                <a:latin typeface="Menlo" panose="020B0609030804020204" pitchFamily="49" charset="0"/>
              </a:rPr>
              <a:t>: </a:t>
            </a:r>
            <a:r>
              <a:rPr lang="en-US" dirty="0">
                <a:solidFill>
                  <a:srgbClr val="0000FF"/>
                </a:solidFill>
                <a:latin typeface="Menlo" panose="020B0609030804020204" pitchFamily="49" charset="0"/>
              </a:rPr>
              <a:t>/b</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backend</a:t>
            </a:r>
            <a:r>
              <a:rPr lang="en-US" dirty="0">
                <a:solidFill>
                  <a:srgbClr val="000000"/>
                </a:solidFill>
                <a:latin typeface="Menlo" panose="020B0609030804020204" pitchFamily="49" charset="0"/>
              </a:rPr>
              <a:t>:</a:t>
            </a: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serviceName</a:t>
            </a:r>
            <a:r>
              <a:rPr lang="en-US" dirty="0">
                <a:solidFill>
                  <a:srgbClr val="000000"/>
                </a:solidFill>
                <a:latin typeface="Menlo" panose="020B0609030804020204" pitchFamily="49" charset="0"/>
              </a:rPr>
              <a:t>: </a:t>
            </a:r>
            <a:r>
              <a:rPr lang="en-US" dirty="0" err="1">
                <a:solidFill>
                  <a:srgbClr val="0000FF"/>
                </a:solidFill>
                <a:latin typeface="Menlo" panose="020B0609030804020204" pitchFamily="49" charset="0"/>
              </a:rPr>
              <a:t>serviceb</a:t>
            </a:r>
            <a:endParaRPr lang="en-US" dirty="0">
              <a:solidFill>
                <a:srgbClr val="000000"/>
              </a:solidFill>
              <a:latin typeface="Menlo" panose="020B0609030804020204" pitchFamily="49" charset="0"/>
            </a:endParaRPr>
          </a:p>
          <a:p>
            <a:pPr defTabSz="914225">
              <a:defRPr/>
            </a:pPr>
            <a:r>
              <a:rPr lang="en-US" dirty="0">
                <a:solidFill>
                  <a:srgbClr val="800000"/>
                </a:solidFill>
                <a:latin typeface="Menlo" panose="020B0609030804020204" pitchFamily="49" charset="0"/>
              </a:rPr>
              <a:t>         </a:t>
            </a:r>
            <a:r>
              <a:rPr lang="en-US" dirty="0" err="1">
                <a:solidFill>
                  <a:srgbClr val="800000"/>
                </a:solidFill>
                <a:latin typeface="Menlo" panose="020B0609030804020204" pitchFamily="49" charset="0"/>
              </a:rPr>
              <a:t>servicePort</a:t>
            </a:r>
            <a:r>
              <a:rPr lang="en-US" dirty="0">
                <a:solidFill>
                  <a:srgbClr val="000000"/>
                </a:solidFill>
                <a:latin typeface="Menlo" panose="020B0609030804020204" pitchFamily="49" charset="0"/>
              </a:rPr>
              <a:t>: </a:t>
            </a:r>
            <a:r>
              <a:rPr lang="en-US" dirty="0">
                <a:solidFill>
                  <a:srgbClr val="09885A"/>
                </a:solidFill>
                <a:latin typeface="Menlo" panose="020B0609030804020204" pitchFamily="49" charset="0"/>
              </a:rPr>
              <a:t>80</a:t>
            </a:r>
            <a:endParaRPr lang="en-US" dirty="0">
              <a:solidFill>
                <a:srgbClr val="000000"/>
              </a:solidFill>
              <a:latin typeface="Menlo" panose="020B0609030804020204" pitchFamily="49" charset="0"/>
            </a:endParaRPr>
          </a:p>
          <a:p>
            <a:pPr defTabSz="914225">
              <a:defRPr/>
            </a:pPr>
            <a:br>
              <a:rPr lang="en-US" dirty="0">
                <a:solidFill>
                  <a:srgbClr val="000000"/>
                </a:solidFill>
                <a:latin typeface="Menlo" panose="020B0609030804020204" pitchFamily="49" charset="0"/>
              </a:rPr>
            </a:br>
            <a:endParaRPr lang="en-US" dirty="0">
              <a:solidFill>
                <a:srgbClr val="000000"/>
              </a:solidFill>
              <a:latin typeface="Menlo" panose="020B0609030804020204" pitchFamily="49" charset="0"/>
            </a:endParaRPr>
          </a:p>
        </p:txBody>
      </p:sp>
      <p:sp>
        <p:nvSpPr>
          <p:cNvPr id="83" name="Title 16">
            <a:extLst>
              <a:ext uri="{FF2B5EF4-FFF2-40B4-BE49-F238E27FC236}">
                <a16:creationId xmlns:a16="http://schemas.microsoft.com/office/drawing/2014/main" id="{257D58CD-5731-47CD-AB19-D6AD0935185C}"/>
              </a:ext>
            </a:extLst>
          </p:cNvPr>
          <p:cNvSpPr txBox="1">
            <a:spLocks/>
          </p:cNvSpPr>
          <p:nvPr/>
        </p:nvSpPr>
        <p:spPr>
          <a:xfrm>
            <a:off x="589044" y="457622"/>
            <a:ext cx="1101695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gradFill>
                  <a:gsLst>
                    <a:gs pos="1250">
                      <a:srgbClr val="1A1A1A"/>
                    </a:gs>
                    <a:gs pos="100000">
                      <a:srgbClr val="1A1A1A"/>
                    </a:gs>
                  </a:gsLst>
                  <a:lin ang="5400000" scaled="0"/>
                </a:gradFill>
                <a:latin typeface="Segoe UI Semibold"/>
              </a:rPr>
              <a:t>Ingress</a:t>
            </a:r>
          </a:p>
        </p:txBody>
      </p:sp>
      <p:sp>
        <p:nvSpPr>
          <p:cNvPr id="74" name="Rectangle: Rounded Corners 73">
            <a:extLst>
              <a:ext uri="{FF2B5EF4-FFF2-40B4-BE49-F238E27FC236}">
                <a16:creationId xmlns:a16="http://schemas.microsoft.com/office/drawing/2014/main" id="{710159AA-3F1A-4D4E-8A50-25729E236A81}"/>
              </a:ext>
            </a:extLst>
          </p:cNvPr>
          <p:cNvSpPr/>
          <p:nvPr/>
        </p:nvSpPr>
        <p:spPr bwMode="auto">
          <a:xfrm>
            <a:off x="4658578" y="2593505"/>
            <a:ext cx="5753770" cy="3711815"/>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5" name="Title 1">
            <a:extLst>
              <a:ext uri="{FF2B5EF4-FFF2-40B4-BE49-F238E27FC236}">
                <a16:creationId xmlns:a16="http://schemas.microsoft.com/office/drawing/2014/main" id="{186DB34D-709F-4420-B3D9-92EE57A1F0A0}"/>
              </a:ext>
            </a:extLst>
          </p:cNvPr>
          <p:cNvSpPr txBox="1">
            <a:spLocks/>
          </p:cNvSpPr>
          <p:nvPr/>
        </p:nvSpPr>
        <p:spPr>
          <a:xfrm>
            <a:off x="4658577" y="2393136"/>
            <a:ext cx="2336900"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3C3C41"/>
                </a:solidFill>
                <a:latin typeface="Segoe UI Semibold" panose="020B0702040204020203" pitchFamily="34" charset="0"/>
                <a:cs typeface="Segoe UI Semibold" panose="020B0702040204020203" pitchFamily="34" charset="0"/>
              </a:rPr>
              <a:t>Azure AKS </a:t>
            </a:r>
            <a:r>
              <a:rPr lang="en-US" sz="1000" spc="0" err="1">
                <a:solidFill>
                  <a:srgbClr val="3C3C41"/>
                </a:solidFill>
                <a:latin typeface="Segoe UI Semibold" panose="020B0702040204020203" pitchFamily="34" charset="0"/>
                <a:cs typeface="Segoe UI Semibold" panose="020B0702040204020203" pitchFamily="34" charset="0"/>
              </a:rPr>
              <a:t>VNet</a:t>
            </a:r>
            <a:endParaRPr lang="en-US" sz="1000" spc="0">
              <a:solidFill>
                <a:srgbClr val="3C3C41"/>
              </a:solidFill>
              <a:latin typeface="Segoe UI Semibold" panose="020B0702040204020203" pitchFamily="34" charset="0"/>
              <a:cs typeface="Segoe UI Semibold" panose="020B0702040204020203" pitchFamily="34" charset="0"/>
            </a:endParaRPr>
          </a:p>
        </p:txBody>
      </p:sp>
      <p:sp>
        <p:nvSpPr>
          <p:cNvPr id="76" name="Rectangle 75">
            <a:extLst>
              <a:ext uri="{FF2B5EF4-FFF2-40B4-BE49-F238E27FC236}">
                <a16:creationId xmlns:a16="http://schemas.microsoft.com/office/drawing/2014/main" id="{8984549F-8816-4BB7-8F2D-857B5EAC31E0}"/>
              </a:ext>
            </a:extLst>
          </p:cNvPr>
          <p:cNvSpPr/>
          <p:nvPr/>
        </p:nvSpPr>
        <p:spPr>
          <a:xfrm>
            <a:off x="10149405" y="2385404"/>
            <a:ext cx="466314" cy="4222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77" name="Picture 76" descr="A close up of a sign&#10;&#10;Description generated with high confidence">
            <a:extLst>
              <a:ext uri="{FF2B5EF4-FFF2-40B4-BE49-F238E27FC236}">
                <a16:creationId xmlns:a16="http://schemas.microsoft.com/office/drawing/2014/main" id="{488FDA9C-519D-4ED1-B590-4B798E334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7982" y="2411114"/>
            <a:ext cx="358344" cy="358344"/>
          </a:xfrm>
          <a:prstGeom prst="rect">
            <a:avLst/>
          </a:prstGeom>
        </p:spPr>
      </p:pic>
      <p:sp>
        <p:nvSpPr>
          <p:cNvPr id="196" name="Rectangle: Rounded Corners 195">
            <a:extLst>
              <a:ext uri="{FF2B5EF4-FFF2-40B4-BE49-F238E27FC236}">
                <a16:creationId xmlns:a16="http://schemas.microsoft.com/office/drawing/2014/main" id="{6F928A21-DC02-41D4-8344-9A2FC54CA01F}"/>
              </a:ext>
            </a:extLst>
          </p:cNvPr>
          <p:cNvSpPr/>
          <p:nvPr/>
        </p:nvSpPr>
        <p:spPr bwMode="auto">
          <a:xfrm>
            <a:off x="4959576" y="4091923"/>
            <a:ext cx="5151773" cy="2096785"/>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197" name="Title 1">
            <a:extLst>
              <a:ext uri="{FF2B5EF4-FFF2-40B4-BE49-F238E27FC236}">
                <a16:creationId xmlns:a16="http://schemas.microsoft.com/office/drawing/2014/main" id="{A6B18ED8-DF93-4CA9-A9A7-43B27661ECB0}"/>
              </a:ext>
            </a:extLst>
          </p:cNvPr>
          <p:cNvSpPr txBox="1">
            <a:spLocks/>
          </p:cNvSpPr>
          <p:nvPr/>
        </p:nvSpPr>
        <p:spPr>
          <a:xfrm>
            <a:off x="4959576" y="3923894"/>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subnet</a:t>
            </a:r>
          </a:p>
        </p:txBody>
      </p:sp>
      <p:sp>
        <p:nvSpPr>
          <p:cNvPr id="194" name="Rectangle: Rounded Corners 193">
            <a:extLst>
              <a:ext uri="{FF2B5EF4-FFF2-40B4-BE49-F238E27FC236}">
                <a16:creationId xmlns:a16="http://schemas.microsoft.com/office/drawing/2014/main" id="{A5E43483-650C-480D-BA85-3600D7F5FAF4}"/>
              </a:ext>
            </a:extLst>
          </p:cNvPr>
          <p:cNvSpPr/>
          <p:nvPr/>
        </p:nvSpPr>
        <p:spPr bwMode="auto">
          <a:xfrm>
            <a:off x="5214751" y="4326174"/>
            <a:ext cx="4641425" cy="1706649"/>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195" name="Title 1">
            <a:extLst>
              <a:ext uri="{FF2B5EF4-FFF2-40B4-BE49-F238E27FC236}">
                <a16:creationId xmlns:a16="http://schemas.microsoft.com/office/drawing/2014/main" id="{796F65BE-C36E-4954-963F-7C2829CF4DBE}"/>
              </a:ext>
            </a:extLst>
          </p:cNvPr>
          <p:cNvSpPr txBox="1">
            <a:spLocks/>
          </p:cNvSpPr>
          <p:nvPr/>
        </p:nvSpPr>
        <p:spPr>
          <a:xfrm>
            <a:off x="5214751" y="4157555"/>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cluster</a:t>
            </a:r>
          </a:p>
        </p:txBody>
      </p:sp>
      <p:grpSp>
        <p:nvGrpSpPr>
          <p:cNvPr id="82" name="Group 81">
            <a:extLst>
              <a:ext uri="{FF2B5EF4-FFF2-40B4-BE49-F238E27FC236}">
                <a16:creationId xmlns:a16="http://schemas.microsoft.com/office/drawing/2014/main" id="{402A741E-2CE8-413E-B2FB-313D1A23428B}"/>
              </a:ext>
            </a:extLst>
          </p:cNvPr>
          <p:cNvGrpSpPr/>
          <p:nvPr/>
        </p:nvGrpSpPr>
        <p:grpSpPr>
          <a:xfrm>
            <a:off x="4786458" y="4965924"/>
            <a:ext cx="348783" cy="348783"/>
            <a:chOff x="5782974" y="3277554"/>
            <a:chExt cx="780290" cy="780290"/>
          </a:xfrm>
        </p:grpSpPr>
        <p:sp>
          <p:nvSpPr>
            <p:cNvPr id="192" name="Rectangle 191">
              <a:extLst>
                <a:ext uri="{FF2B5EF4-FFF2-40B4-BE49-F238E27FC236}">
                  <a16:creationId xmlns:a16="http://schemas.microsoft.com/office/drawing/2014/main" id="{67B7BBF4-6AF0-4629-A5B2-592FE7923842}"/>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93" name="Picture 192" descr="A picture containing vector graphics&#10;&#10;Description generated with high confidence">
              <a:extLst>
                <a:ext uri="{FF2B5EF4-FFF2-40B4-BE49-F238E27FC236}">
                  <a16:creationId xmlns:a16="http://schemas.microsoft.com/office/drawing/2014/main" id="{12CFDE4E-6A18-4BDA-ABA2-784E2AB849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95" name="globe_2" title="Icon of a sphere made of lines">
            <a:extLst>
              <a:ext uri="{FF2B5EF4-FFF2-40B4-BE49-F238E27FC236}">
                <a16:creationId xmlns:a16="http://schemas.microsoft.com/office/drawing/2014/main" id="{34EE3526-B026-4C54-BD94-049C6C4D2DC1}"/>
              </a:ext>
            </a:extLst>
          </p:cNvPr>
          <p:cNvSpPr>
            <a:spLocks noChangeAspect="1" noEditPoints="1"/>
          </p:cNvSpPr>
          <p:nvPr/>
        </p:nvSpPr>
        <p:spPr bwMode="auto">
          <a:xfrm>
            <a:off x="8584428" y="2750813"/>
            <a:ext cx="247623" cy="24762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Calibri" panose="020F0502020204030204"/>
            </a:endParaRPr>
          </a:p>
        </p:txBody>
      </p:sp>
      <p:sp>
        <p:nvSpPr>
          <p:cNvPr id="121" name="Rectangle: Rounded Corners 117">
            <a:extLst>
              <a:ext uri="{FF2B5EF4-FFF2-40B4-BE49-F238E27FC236}">
                <a16:creationId xmlns:a16="http://schemas.microsoft.com/office/drawing/2014/main" id="{D0DB3578-54DC-45E9-A003-28C1D9322A5E}"/>
              </a:ext>
            </a:extLst>
          </p:cNvPr>
          <p:cNvSpPr/>
          <p:nvPr/>
        </p:nvSpPr>
        <p:spPr bwMode="auto">
          <a:xfrm>
            <a:off x="8275200" y="908970"/>
            <a:ext cx="866082" cy="868557"/>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sp>
        <p:nvSpPr>
          <p:cNvPr id="122" name="Title 1">
            <a:extLst>
              <a:ext uri="{FF2B5EF4-FFF2-40B4-BE49-F238E27FC236}">
                <a16:creationId xmlns:a16="http://schemas.microsoft.com/office/drawing/2014/main" id="{6EECA61B-80DE-474E-B8AF-0A3E2847E73A}"/>
              </a:ext>
            </a:extLst>
          </p:cNvPr>
          <p:cNvSpPr txBox="1">
            <a:spLocks/>
          </p:cNvSpPr>
          <p:nvPr/>
        </p:nvSpPr>
        <p:spPr>
          <a:xfrm>
            <a:off x="8275200" y="552637"/>
            <a:ext cx="866082"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On-premises infrastructure</a:t>
            </a:r>
          </a:p>
        </p:txBody>
      </p:sp>
      <p:grpSp>
        <p:nvGrpSpPr>
          <p:cNvPr id="123" name="Group 122">
            <a:extLst>
              <a:ext uri="{FF2B5EF4-FFF2-40B4-BE49-F238E27FC236}">
                <a16:creationId xmlns:a16="http://schemas.microsoft.com/office/drawing/2014/main" id="{F709DD25-25E5-493C-988C-8BFE13AE075F}"/>
              </a:ext>
            </a:extLst>
          </p:cNvPr>
          <p:cNvGrpSpPr/>
          <p:nvPr/>
        </p:nvGrpSpPr>
        <p:grpSpPr>
          <a:xfrm>
            <a:off x="8453632" y="995586"/>
            <a:ext cx="509216" cy="695287"/>
            <a:chOff x="9518397" y="779476"/>
            <a:chExt cx="509288" cy="695386"/>
          </a:xfrm>
        </p:grpSpPr>
        <p:sp>
          <p:nvSpPr>
            <p:cNvPr id="133" name="Rectangle: Rounded Corners 118">
              <a:extLst>
                <a:ext uri="{FF2B5EF4-FFF2-40B4-BE49-F238E27FC236}">
                  <a16:creationId xmlns:a16="http://schemas.microsoft.com/office/drawing/2014/main" id="{EA7C1FA0-7B22-4456-A000-2F9BD3DDB437}"/>
                </a:ext>
              </a:extLst>
            </p:cNvPr>
            <p:cNvSpPr/>
            <p:nvPr/>
          </p:nvSpPr>
          <p:spPr bwMode="auto">
            <a:xfrm>
              <a:off x="9571873" y="1072526"/>
              <a:ext cx="402336" cy="402336"/>
            </a:xfrm>
            <a:prstGeom prst="roundRect">
              <a:avLst>
                <a:gd name="adj" fmla="val 3125"/>
              </a:avLst>
            </a:prstGeom>
            <a:no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grpSp>
          <p:nvGrpSpPr>
            <p:cNvPr id="135" name="Group 134">
              <a:extLst>
                <a:ext uri="{FF2B5EF4-FFF2-40B4-BE49-F238E27FC236}">
                  <a16:creationId xmlns:a16="http://schemas.microsoft.com/office/drawing/2014/main" id="{91F3D1CF-C4B8-46FC-9F13-C5F5A8746005}"/>
                </a:ext>
              </a:extLst>
            </p:cNvPr>
            <p:cNvGrpSpPr/>
            <p:nvPr/>
          </p:nvGrpSpPr>
          <p:grpSpPr>
            <a:xfrm>
              <a:off x="9518397" y="779476"/>
              <a:ext cx="509288" cy="622560"/>
              <a:chOff x="10002887" y="3686599"/>
              <a:chExt cx="509288" cy="622560"/>
            </a:xfrm>
          </p:grpSpPr>
          <p:sp>
            <p:nvSpPr>
              <p:cNvPr id="144" name="Title 1">
                <a:extLst>
                  <a:ext uri="{FF2B5EF4-FFF2-40B4-BE49-F238E27FC236}">
                    <a16:creationId xmlns:a16="http://schemas.microsoft.com/office/drawing/2014/main" id="{4BF52B5C-AD8A-41FA-9B8A-9C09E27E28EC}"/>
                  </a:ext>
                </a:extLst>
              </p:cNvPr>
              <p:cNvSpPr txBox="1">
                <a:spLocks/>
              </p:cNvSpPr>
              <p:nvPr/>
            </p:nvSpPr>
            <p:spPr>
              <a:xfrm>
                <a:off x="10002887" y="3686599"/>
                <a:ext cx="509288"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Enterprise system</a:t>
                </a:r>
              </a:p>
            </p:txBody>
          </p:sp>
          <p:sp>
            <p:nvSpPr>
              <p:cNvPr id="167" name="Freeform 9">
                <a:extLst>
                  <a:ext uri="{FF2B5EF4-FFF2-40B4-BE49-F238E27FC236}">
                    <a16:creationId xmlns:a16="http://schemas.microsoft.com/office/drawing/2014/main" id="{B521A142-8EC9-4AE6-BEF2-7C7527E719F5}"/>
                  </a:ext>
                </a:extLst>
              </p:cNvPr>
              <p:cNvSpPr>
                <a:spLocks noChangeAspect="1" noEditPoints="1"/>
              </p:cNvSpPr>
              <p:nvPr/>
            </p:nvSpPr>
            <p:spPr bwMode="black">
              <a:xfrm>
                <a:off x="10099248" y="4052476"/>
                <a:ext cx="316567" cy="256683"/>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0000"/>
              </a:solidFill>
              <a:ln>
                <a:noFill/>
              </a:ln>
            </p:spPr>
            <p:txBody>
              <a:bodyPr vert="horz" wrap="square" lIns="68564" tIns="34283" rIns="68564" bIns="34283" numCol="1" anchor="t" anchorCtr="0" compatLnSpc="1">
                <a:prstTxWarp prst="textNoShape">
                  <a:avLst/>
                </a:prstTxWarp>
              </a:bodyPr>
              <a:lstStyle/>
              <a:p>
                <a:pPr defTabSz="914225">
                  <a:defRPr/>
                </a:pPr>
                <a:endParaRPr lang="en-US" sz="1350">
                  <a:solidFill>
                    <a:prstClr val="black"/>
                  </a:solidFill>
                  <a:latin typeface="Calibri" panose="020F0502020204030204"/>
                </a:endParaRPr>
              </a:p>
            </p:txBody>
          </p:sp>
        </p:grpSp>
      </p:grpSp>
      <p:pic>
        <p:nvPicPr>
          <p:cNvPr id="124" name="Picture 123" descr="A picture containing object&#10;&#10;Description generated with high confidence">
            <a:extLst>
              <a:ext uri="{FF2B5EF4-FFF2-40B4-BE49-F238E27FC236}">
                <a16:creationId xmlns:a16="http://schemas.microsoft.com/office/drawing/2014/main" id="{07FC99E9-2FB2-477F-913A-A837965F126A}"/>
              </a:ext>
            </a:extLst>
          </p:cNvPr>
          <p:cNvPicPr>
            <a:picLocks noChangeAspect="1"/>
          </p:cNvPicPr>
          <p:nvPr/>
        </p:nvPicPr>
        <p:blipFill rotWithShape="1">
          <a:blip r:embed="rId5">
            <a:extLst>
              <a:ext uri="{28A0092B-C50C-407E-A947-70E740481C1C}">
                <a14:useLocalDpi xmlns:a14="http://schemas.microsoft.com/office/drawing/2010/main" val="0"/>
              </a:ext>
            </a:extLst>
          </a:blip>
          <a:srcRect t="14000" b="14519"/>
          <a:stretch/>
        </p:blipFill>
        <p:spPr>
          <a:xfrm>
            <a:off x="8548010" y="2052832"/>
            <a:ext cx="320458" cy="243805"/>
          </a:xfrm>
          <a:prstGeom prst="rect">
            <a:avLst/>
          </a:prstGeom>
          <a:noFill/>
        </p:spPr>
      </p:pic>
      <p:sp>
        <p:nvSpPr>
          <p:cNvPr id="125" name="Title 1">
            <a:extLst>
              <a:ext uri="{FF2B5EF4-FFF2-40B4-BE49-F238E27FC236}">
                <a16:creationId xmlns:a16="http://schemas.microsoft.com/office/drawing/2014/main" id="{8868D7B2-D5F8-4EAC-A202-2D011B057F46}"/>
              </a:ext>
            </a:extLst>
          </p:cNvPr>
          <p:cNvSpPr txBox="1">
            <a:spLocks/>
          </p:cNvSpPr>
          <p:nvPr/>
        </p:nvSpPr>
        <p:spPr>
          <a:xfrm>
            <a:off x="8936412" y="2097780"/>
            <a:ext cx="1283786"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Express Route </a:t>
            </a:r>
          </a:p>
        </p:txBody>
      </p:sp>
      <p:cxnSp>
        <p:nvCxnSpPr>
          <p:cNvPr id="128" name="Straight Arrow Connector 127">
            <a:extLst>
              <a:ext uri="{FF2B5EF4-FFF2-40B4-BE49-F238E27FC236}">
                <a16:creationId xmlns:a16="http://schemas.microsoft.com/office/drawing/2014/main" id="{170E2099-263E-4794-AC46-876144B70CD7}"/>
              </a:ext>
            </a:extLst>
          </p:cNvPr>
          <p:cNvCxnSpPr>
            <a:cxnSpLocks/>
            <a:stCxn id="121" idx="2"/>
            <a:endCxn id="124" idx="0"/>
          </p:cNvCxnSpPr>
          <p:nvPr/>
        </p:nvCxnSpPr>
        <p:spPr>
          <a:xfrm flipH="1">
            <a:off x="8708241" y="1777526"/>
            <a:ext cx="1" cy="27530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DAAC77C-4109-4958-8F8A-11D3DE6FE911}"/>
              </a:ext>
            </a:extLst>
          </p:cNvPr>
          <p:cNvCxnSpPr>
            <a:cxnSpLocks/>
            <a:endCxn id="95" idx="1"/>
          </p:cNvCxnSpPr>
          <p:nvPr/>
        </p:nvCxnSpPr>
        <p:spPr>
          <a:xfrm>
            <a:off x="8708239" y="2274971"/>
            <a:ext cx="370" cy="4758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8185C64-1054-4657-B737-40B72470E272}"/>
              </a:ext>
            </a:extLst>
          </p:cNvPr>
          <p:cNvCxnSpPr>
            <a:cxnSpLocks/>
            <a:stCxn id="95" idx="3"/>
          </p:cNvCxnSpPr>
          <p:nvPr/>
        </p:nvCxnSpPr>
        <p:spPr>
          <a:xfrm flipH="1">
            <a:off x="8708241" y="2998436"/>
            <a:ext cx="369" cy="53925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9" name="Title 1">
            <a:extLst>
              <a:ext uri="{FF2B5EF4-FFF2-40B4-BE49-F238E27FC236}">
                <a16:creationId xmlns:a16="http://schemas.microsoft.com/office/drawing/2014/main" id="{0A123C57-D8C2-4DD4-B4D6-C57DA626EAB9}"/>
              </a:ext>
            </a:extLst>
          </p:cNvPr>
          <p:cNvSpPr txBox="1">
            <a:spLocks/>
          </p:cNvSpPr>
          <p:nvPr/>
        </p:nvSpPr>
        <p:spPr>
          <a:xfrm>
            <a:off x="7865629" y="2813062"/>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Private IP</a:t>
            </a:r>
          </a:p>
        </p:txBody>
      </p:sp>
      <p:sp>
        <p:nvSpPr>
          <p:cNvPr id="84" name="Rectangle: Rounded Corners 83">
            <a:extLst>
              <a:ext uri="{FF2B5EF4-FFF2-40B4-BE49-F238E27FC236}">
                <a16:creationId xmlns:a16="http://schemas.microsoft.com/office/drawing/2014/main" id="{E899AEE8-4098-4431-BD90-114C34C24182}"/>
              </a:ext>
            </a:extLst>
          </p:cNvPr>
          <p:cNvSpPr/>
          <p:nvPr/>
        </p:nvSpPr>
        <p:spPr bwMode="auto">
          <a:xfrm>
            <a:off x="8376422" y="4594988"/>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serviceC.contoso.com</a:t>
            </a:r>
          </a:p>
        </p:txBody>
      </p:sp>
      <p:sp>
        <p:nvSpPr>
          <p:cNvPr id="200" name="Rectangle: Rounded Corners 199">
            <a:extLst>
              <a:ext uri="{FF2B5EF4-FFF2-40B4-BE49-F238E27FC236}">
                <a16:creationId xmlns:a16="http://schemas.microsoft.com/office/drawing/2014/main" id="{C5C760FE-D35A-40A6-815A-744E1D4DBC3F}"/>
              </a:ext>
            </a:extLst>
          </p:cNvPr>
          <p:cNvSpPr/>
          <p:nvPr/>
        </p:nvSpPr>
        <p:spPr bwMode="auto">
          <a:xfrm>
            <a:off x="5456170" y="4594988"/>
            <a:ext cx="2742811"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5" name="Rectangle 4">
            <a:extLst>
              <a:ext uri="{FF2B5EF4-FFF2-40B4-BE49-F238E27FC236}">
                <a16:creationId xmlns:a16="http://schemas.microsoft.com/office/drawing/2014/main" id="{22895B69-2B71-422D-8F21-294179173D05}"/>
              </a:ext>
            </a:extLst>
          </p:cNvPr>
          <p:cNvSpPr/>
          <p:nvPr/>
        </p:nvSpPr>
        <p:spPr>
          <a:xfrm>
            <a:off x="5630549" y="4618014"/>
            <a:ext cx="891591" cy="21544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contoso.com/A</a:t>
            </a:r>
          </a:p>
        </p:txBody>
      </p:sp>
      <p:sp>
        <p:nvSpPr>
          <p:cNvPr id="201" name="Rectangle 200">
            <a:extLst>
              <a:ext uri="{FF2B5EF4-FFF2-40B4-BE49-F238E27FC236}">
                <a16:creationId xmlns:a16="http://schemas.microsoft.com/office/drawing/2014/main" id="{9C736C47-0A62-45A5-9C21-9EA36315B380}"/>
              </a:ext>
            </a:extLst>
          </p:cNvPr>
          <p:cNvSpPr/>
          <p:nvPr/>
        </p:nvSpPr>
        <p:spPr>
          <a:xfrm>
            <a:off x="7142333" y="4618014"/>
            <a:ext cx="885179" cy="21544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contoso.com/B</a:t>
            </a:r>
          </a:p>
        </p:txBody>
      </p:sp>
      <p:sp>
        <p:nvSpPr>
          <p:cNvPr id="206" name="Rectangle: Rounded Corners 205">
            <a:extLst>
              <a:ext uri="{FF2B5EF4-FFF2-40B4-BE49-F238E27FC236}">
                <a16:creationId xmlns:a16="http://schemas.microsoft.com/office/drawing/2014/main" id="{E68A1E41-8F69-455E-ADC8-9193AE3817EA}"/>
              </a:ext>
            </a:extLst>
          </p:cNvPr>
          <p:cNvSpPr/>
          <p:nvPr/>
        </p:nvSpPr>
        <p:spPr bwMode="auto">
          <a:xfrm>
            <a:off x="5456170" y="5043026"/>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ServiceA</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07" name="Rectangle: Rounded Corners 206">
            <a:extLst>
              <a:ext uri="{FF2B5EF4-FFF2-40B4-BE49-F238E27FC236}">
                <a16:creationId xmlns:a16="http://schemas.microsoft.com/office/drawing/2014/main" id="{7B372C33-651D-4245-82CE-CA70575183F0}"/>
              </a:ext>
            </a:extLst>
          </p:cNvPr>
          <p:cNvSpPr/>
          <p:nvPr/>
        </p:nvSpPr>
        <p:spPr bwMode="auto">
          <a:xfrm>
            <a:off x="6960649" y="5043026"/>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ServiceB</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08" name="Rectangle: Rounded Corners 207">
            <a:extLst>
              <a:ext uri="{FF2B5EF4-FFF2-40B4-BE49-F238E27FC236}">
                <a16:creationId xmlns:a16="http://schemas.microsoft.com/office/drawing/2014/main" id="{B4AA460A-44CD-4761-8E0E-B2989940168D}"/>
              </a:ext>
            </a:extLst>
          </p:cNvPr>
          <p:cNvSpPr/>
          <p:nvPr/>
        </p:nvSpPr>
        <p:spPr bwMode="auto">
          <a:xfrm>
            <a:off x="8376422" y="5043026"/>
            <a:ext cx="1238332" cy="261465"/>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ServiceC</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cxnSp>
        <p:nvCxnSpPr>
          <p:cNvPr id="209" name="Straight Arrow Connector 208">
            <a:extLst>
              <a:ext uri="{FF2B5EF4-FFF2-40B4-BE49-F238E27FC236}">
                <a16:creationId xmlns:a16="http://schemas.microsoft.com/office/drawing/2014/main" id="{A5CB2ACB-DCDC-424E-BF1D-71E215FB851D}"/>
              </a:ext>
            </a:extLst>
          </p:cNvPr>
          <p:cNvCxnSpPr>
            <a:cxnSpLocks/>
          </p:cNvCxnSpPr>
          <p:nvPr/>
        </p:nvCxnSpPr>
        <p:spPr>
          <a:xfrm>
            <a:off x="8995587" y="4856453"/>
            <a:ext cx="0" cy="1865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2B885FB3-511B-40FE-BFA6-E70570F6AF97}"/>
              </a:ext>
            </a:extLst>
          </p:cNvPr>
          <p:cNvCxnSpPr>
            <a:cxnSpLocks/>
          </p:cNvCxnSpPr>
          <p:nvPr/>
        </p:nvCxnSpPr>
        <p:spPr>
          <a:xfrm>
            <a:off x="7579814" y="4856453"/>
            <a:ext cx="0" cy="1865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3E733AD9-0E12-4DA7-8A9C-E965C4BEAFFE}"/>
              </a:ext>
            </a:extLst>
          </p:cNvPr>
          <p:cNvCxnSpPr>
            <a:cxnSpLocks/>
          </p:cNvCxnSpPr>
          <p:nvPr/>
        </p:nvCxnSpPr>
        <p:spPr>
          <a:xfrm>
            <a:off x="6075336" y="4856453"/>
            <a:ext cx="0" cy="186574"/>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7F82D90-F636-46AF-8E4B-1C5DA29EB347}"/>
              </a:ext>
            </a:extLst>
          </p:cNvPr>
          <p:cNvGrpSpPr/>
          <p:nvPr/>
        </p:nvGrpSpPr>
        <p:grpSpPr>
          <a:xfrm>
            <a:off x="6960649" y="5556857"/>
            <a:ext cx="1238332" cy="366122"/>
            <a:chOff x="6790879" y="5602291"/>
            <a:chExt cx="1238508" cy="366173"/>
          </a:xfrm>
        </p:grpSpPr>
        <p:sp>
          <p:nvSpPr>
            <p:cNvPr id="214" name="Rectangle: Rounded Corners 213">
              <a:extLst>
                <a:ext uri="{FF2B5EF4-FFF2-40B4-BE49-F238E27FC236}">
                  <a16:creationId xmlns:a16="http://schemas.microsoft.com/office/drawing/2014/main" id="{01984641-3797-4B05-9FFE-1F04081D26E2}"/>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15" name="Rectangle: Rounded Corners 214">
              <a:extLst>
                <a:ext uri="{FF2B5EF4-FFF2-40B4-BE49-F238E27FC236}">
                  <a16:creationId xmlns:a16="http://schemas.microsoft.com/office/drawing/2014/main" id="{F1CD4FE6-C810-403C-8109-DC60820D4D99}"/>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16" name="Rectangle: Rounded Corners 215">
              <a:extLst>
                <a:ext uri="{FF2B5EF4-FFF2-40B4-BE49-F238E27FC236}">
                  <a16:creationId xmlns:a16="http://schemas.microsoft.com/office/drawing/2014/main" id="{59C923DD-0151-4FD4-A515-7EDA7A22AFD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0" name="Freeform: Shape 219">
              <a:extLst>
                <a:ext uri="{FF2B5EF4-FFF2-40B4-BE49-F238E27FC236}">
                  <a16:creationId xmlns:a16="http://schemas.microsoft.com/office/drawing/2014/main" id="{3D5B7CFA-06A9-4D8D-B0FB-6A546286433A}"/>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1" name="Freeform: Shape 220">
              <a:extLst>
                <a:ext uri="{FF2B5EF4-FFF2-40B4-BE49-F238E27FC236}">
                  <a16:creationId xmlns:a16="http://schemas.microsoft.com/office/drawing/2014/main" id="{FE9AA066-ECB4-4EB8-BF4A-C9B7DC4D8D4A}"/>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2" name="Freeform: Shape 221">
              <a:extLst>
                <a:ext uri="{FF2B5EF4-FFF2-40B4-BE49-F238E27FC236}">
                  <a16:creationId xmlns:a16="http://schemas.microsoft.com/office/drawing/2014/main" id="{9AA2EDF0-16CD-4975-9D7E-960DDF85CE2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223" name="Group 222">
            <a:extLst>
              <a:ext uri="{FF2B5EF4-FFF2-40B4-BE49-F238E27FC236}">
                <a16:creationId xmlns:a16="http://schemas.microsoft.com/office/drawing/2014/main" id="{622DD5FC-2BE6-4968-9944-1FA76E15FD83}"/>
              </a:ext>
            </a:extLst>
          </p:cNvPr>
          <p:cNvGrpSpPr/>
          <p:nvPr/>
        </p:nvGrpSpPr>
        <p:grpSpPr>
          <a:xfrm>
            <a:off x="8376422" y="5556857"/>
            <a:ext cx="1238332" cy="366122"/>
            <a:chOff x="6790879" y="5602291"/>
            <a:chExt cx="1238508" cy="366173"/>
          </a:xfrm>
        </p:grpSpPr>
        <p:sp>
          <p:nvSpPr>
            <p:cNvPr id="224" name="Rectangle: Rounded Corners 223">
              <a:extLst>
                <a:ext uri="{FF2B5EF4-FFF2-40B4-BE49-F238E27FC236}">
                  <a16:creationId xmlns:a16="http://schemas.microsoft.com/office/drawing/2014/main" id="{C67420B5-7668-43D6-94EB-169191B26F0E}"/>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5" name="Rectangle: Rounded Corners 224">
              <a:extLst>
                <a:ext uri="{FF2B5EF4-FFF2-40B4-BE49-F238E27FC236}">
                  <a16:creationId xmlns:a16="http://schemas.microsoft.com/office/drawing/2014/main" id="{35EA80C9-6F78-4BA7-9951-820B7EC65C83}"/>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6" name="Rectangle: Rounded Corners 225">
              <a:extLst>
                <a:ext uri="{FF2B5EF4-FFF2-40B4-BE49-F238E27FC236}">
                  <a16:creationId xmlns:a16="http://schemas.microsoft.com/office/drawing/2014/main" id="{0E1B87A2-0DAF-405A-B202-61060C9CE658}"/>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27" name="Freeform: Shape 226">
              <a:extLst>
                <a:ext uri="{FF2B5EF4-FFF2-40B4-BE49-F238E27FC236}">
                  <a16:creationId xmlns:a16="http://schemas.microsoft.com/office/drawing/2014/main" id="{2AA68BA1-01B3-4101-9B60-B780D856C203}"/>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8" name="Freeform: Shape 227">
              <a:extLst>
                <a:ext uri="{FF2B5EF4-FFF2-40B4-BE49-F238E27FC236}">
                  <a16:creationId xmlns:a16="http://schemas.microsoft.com/office/drawing/2014/main" id="{AA0A8E5D-EB67-4710-A3E8-C7FEAAE556C8}"/>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29" name="Freeform: Shape 228">
              <a:extLst>
                <a:ext uri="{FF2B5EF4-FFF2-40B4-BE49-F238E27FC236}">
                  <a16:creationId xmlns:a16="http://schemas.microsoft.com/office/drawing/2014/main" id="{38D06942-546D-4341-9D46-7873439FFF03}"/>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230" name="Group 229">
            <a:extLst>
              <a:ext uri="{FF2B5EF4-FFF2-40B4-BE49-F238E27FC236}">
                <a16:creationId xmlns:a16="http://schemas.microsoft.com/office/drawing/2014/main" id="{E2B27135-C508-4E93-AF1F-5AC49A6A5759}"/>
              </a:ext>
            </a:extLst>
          </p:cNvPr>
          <p:cNvGrpSpPr/>
          <p:nvPr/>
        </p:nvGrpSpPr>
        <p:grpSpPr>
          <a:xfrm>
            <a:off x="5892482" y="5556857"/>
            <a:ext cx="802020" cy="366122"/>
            <a:chOff x="7227253" y="5602291"/>
            <a:chExt cx="802134" cy="366173"/>
          </a:xfrm>
        </p:grpSpPr>
        <p:sp>
          <p:nvSpPr>
            <p:cNvPr id="232" name="Rectangle: Rounded Corners 231">
              <a:extLst>
                <a:ext uri="{FF2B5EF4-FFF2-40B4-BE49-F238E27FC236}">
                  <a16:creationId xmlns:a16="http://schemas.microsoft.com/office/drawing/2014/main" id="{E1370C23-BE6C-46C0-9BE4-374B3DEA9914}"/>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33" name="Rectangle: Rounded Corners 232">
              <a:extLst>
                <a:ext uri="{FF2B5EF4-FFF2-40B4-BE49-F238E27FC236}">
                  <a16:creationId xmlns:a16="http://schemas.microsoft.com/office/drawing/2014/main" id="{A15EE57F-5CA2-4558-BEBB-25D8227C0C96}"/>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235" name="Freeform: Shape 234">
              <a:extLst>
                <a:ext uri="{FF2B5EF4-FFF2-40B4-BE49-F238E27FC236}">
                  <a16:creationId xmlns:a16="http://schemas.microsoft.com/office/drawing/2014/main" id="{1602EB43-29B9-4014-8198-7AAAD7CF18A9}"/>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236" name="Freeform: Shape 235">
              <a:extLst>
                <a:ext uri="{FF2B5EF4-FFF2-40B4-BE49-F238E27FC236}">
                  <a16:creationId xmlns:a16="http://schemas.microsoft.com/office/drawing/2014/main" id="{1A73969A-7408-4A19-B80A-4156AE98441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cxnSp>
        <p:nvCxnSpPr>
          <p:cNvPr id="13" name="Straight Arrow Connector 12">
            <a:extLst>
              <a:ext uri="{FF2B5EF4-FFF2-40B4-BE49-F238E27FC236}">
                <a16:creationId xmlns:a16="http://schemas.microsoft.com/office/drawing/2014/main" id="{C24841CF-CA0C-4F4B-A21B-124853B3DEDE}"/>
              </a:ext>
            </a:extLst>
          </p:cNvPr>
          <p:cNvCxnSpPr>
            <a:stCxn id="206" idx="2"/>
            <a:endCxn id="232" idx="0"/>
          </p:cNvCxnSpPr>
          <p:nvPr/>
        </p:nvCxnSpPr>
        <p:spPr>
          <a:xfrm>
            <a:off x="6075336" y="5304491"/>
            <a:ext cx="0" cy="2523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4F678228-9D48-4911-A2EF-F54EF69BFA28}"/>
              </a:ext>
            </a:extLst>
          </p:cNvPr>
          <p:cNvCxnSpPr>
            <a:cxnSpLocks/>
            <a:stCxn id="207" idx="2"/>
            <a:endCxn id="215" idx="0"/>
          </p:cNvCxnSpPr>
          <p:nvPr/>
        </p:nvCxnSpPr>
        <p:spPr>
          <a:xfrm>
            <a:off x="7579814" y="5304491"/>
            <a:ext cx="0" cy="2523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43455DF6-6B04-4D54-B21F-F305CD7FAE23}"/>
              </a:ext>
            </a:extLst>
          </p:cNvPr>
          <p:cNvCxnSpPr>
            <a:cxnSpLocks/>
            <a:stCxn id="208" idx="2"/>
            <a:endCxn id="225" idx="0"/>
          </p:cNvCxnSpPr>
          <p:nvPr/>
        </p:nvCxnSpPr>
        <p:spPr>
          <a:xfrm>
            <a:off x="8995587" y="5304491"/>
            <a:ext cx="0" cy="25236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6DF5C6F-3E4F-4EF2-931E-5DD6E88D57AD}"/>
              </a:ext>
            </a:extLst>
          </p:cNvPr>
          <p:cNvCxnSpPr>
            <a:stCxn id="206" idx="2"/>
            <a:endCxn id="233" idx="0"/>
          </p:cNvCxnSpPr>
          <p:nvPr/>
        </p:nvCxnSpPr>
        <p:spPr>
          <a:xfrm rot="16200000" flipH="1">
            <a:off x="6167309" y="5212518"/>
            <a:ext cx="252367" cy="436312"/>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Connector: Elbow 238">
            <a:extLst>
              <a:ext uri="{FF2B5EF4-FFF2-40B4-BE49-F238E27FC236}">
                <a16:creationId xmlns:a16="http://schemas.microsoft.com/office/drawing/2014/main" id="{633CA3FA-EB95-4DB2-90CF-2F6B81BE2AFC}"/>
              </a:ext>
            </a:extLst>
          </p:cNvPr>
          <p:cNvCxnSpPr>
            <a:cxnSpLocks/>
            <a:stCxn id="207" idx="2"/>
            <a:endCxn id="214" idx="0"/>
          </p:cNvCxnSpPr>
          <p:nvPr/>
        </p:nvCxnSpPr>
        <p:spPr>
          <a:xfrm rot="5400000">
            <a:off x="7235475"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Connector: Elbow 239">
            <a:extLst>
              <a:ext uri="{FF2B5EF4-FFF2-40B4-BE49-F238E27FC236}">
                <a16:creationId xmlns:a16="http://schemas.microsoft.com/office/drawing/2014/main" id="{3C27D815-7B9A-467A-AD0B-336D287FA464}"/>
              </a:ext>
            </a:extLst>
          </p:cNvPr>
          <p:cNvCxnSpPr>
            <a:cxnSpLocks/>
            <a:stCxn id="207" idx="2"/>
            <a:endCxn id="216" idx="0"/>
          </p:cNvCxnSpPr>
          <p:nvPr/>
        </p:nvCxnSpPr>
        <p:spPr>
          <a:xfrm rot="16200000" flipH="1">
            <a:off x="7671787"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Connector: Elbow 240">
            <a:extLst>
              <a:ext uri="{FF2B5EF4-FFF2-40B4-BE49-F238E27FC236}">
                <a16:creationId xmlns:a16="http://schemas.microsoft.com/office/drawing/2014/main" id="{F1983233-DCE5-40CD-B0A9-B1D81B402ED0}"/>
              </a:ext>
            </a:extLst>
          </p:cNvPr>
          <p:cNvCxnSpPr>
            <a:cxnSpLocks/>
            <a:stCxn id="208" idx="2"/>
            <a:endCxn id="224" idx="0"/>
          </p:cNvCxnSpPr>
          <p:nvPr/>
        </p:nvCxnSpPr>
        <p:spPr>
          <a:xfrm rot="5400000">
            <a:off x="8651248"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Connector: Elbow 241">
            <a:extLst>
              <a:ext uri="{FF2B5EF4-FFF2-40B4-BE49-F238E27FC236}">
                <a16:creationId xmlns:a16="http://schemas.microsoft.com/office/drawing/2014/main" id="{847570E8-9718-4751-B28C-42F579074F32}"/>
              </a:ext>
            </a:extLst>
          </p:cNvPr>
          <p:cNvCxnSpPr>
            <a:cxnSpLocks/>
            <a:stCxn id="208" idx="2"/>
            <a:endCxn id="226" idx="0"/>
          </p:cNvCxnSpPr>
          <p:nvPr/>
        </p:nvCxnSpPr>
        <p:spPr>
          <a:xfrm rot="16200000" flipH="1">
            <a:off x="9087560" y="5212518"/>
            <a:ext cx="252367" cy="43631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4" name="Title 1">
            <a:extLst>
              <a:ext uri="{FF2B5EF4-FFF2-40B4-BE49-F238E27FC236}">
                <a16:creationId xmlns:a16="http://schemas.microsoft.com/office/drawing/2014/main" id="{F1C49572-E0C3-4F42-A7C0-AD7F9CC7DA0A}"/>
              </a:ext>
            </a:extLst>
          </p:cNvPr>
          <p:cNvSpPr txBox="1">
            <a:spLocks/>
          </p:cNvSpPr>
          <p:nvPr/>
        </p:nvSpPr>
        <p:spPr>
          <a:xfrm>
            <a:off x="5297366" y="4394385"/>
            <a:ext cx="695595"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err="1">
                <a:solidFill>
                  <a:srgbClr val="3C3C41"/>
                </a:solidFill>
                <a:latin typeface="Segoe UI Semibold" panose="020B0702040204020203" pitchFamily="34" charset="0"/>
                <a:cs typeface="Segoe UI Semibold" panose="020B0702040204020203" pitchFamily="34" charset="0"/>
              </a:rPr>
              <a:t>PublicIngress</a:t>
            </a:r>
            <a:endParaRPr lang="en-US" sz="800" spc="0">
              <a:solidFill>
                <a:srgbClr val="3C3C41"/>
              </a:solidFill>
              <a:latin typeface="Segoe UI Semibold" panose="020B0702040204020203" pitchFamily="34" charset="0"/>
              <a:cs typeface="Segoe UI Semibold" panose="020B0702040204020203" pitchFamily="34" charset="0"/>
            </a:endParaRPr>
          </a:p>
        </p:txBody>
      </p:sp>
      <p:sp>
        <p:nvSpPr>
          <p:cNvPr id="245" name="Title 1">
            <a:extLst>
              <a:ext uri="{FF2B5EF4-FFF2-40B4-BE49-F238E27FC236}">
                <a16:creationId xmlns:a16="http://schemas.microsoft.com/office/drawing/2014/main" id="{529374A5-CC80-4E3A-8B3E-873D6AB023A6}"/>
              </a:ext>
            </a:extLst>
          </p:cNvPr>
          <p:cNvSpPr txBox="1">
            <a:spLocks/>
          </p:cNvSpPr>
          <p:nvPr/>
        </p:nvSpPr>
        <p:spPr>
          <a:xfrm>
            <a:off x="9084796" y="4394385"/>
            <a:ext cx="695595"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err="1">
                <a:solidFill>
                  <a:srgbClr val="3C3C41"/>
                </a:solidFill>
                <a:latin typeface="Segoe UI Semibold" panose="020B0702040204020203" pitchFamily="34" charset="0"/>
                <a:cs typeface="Segoe UI Semibold" panose="020B0702040204020203" pitchFamily="34" charset="0"/>
              </a:rPr>
              <a:t>PrivateIngress</a:t>
            </a:r>
            <a:endParaRPr lang="en-US" sz="800" spc="0">
              <a:solidFill>
                <a:srgbClr val="3C3C41"/>
              </a:solidFill>
              <a:latin typeface="Segoe UI Semibold" panose="020B0702040204020203" pitchFamily="34" charset="0"/>
              <a:cs typeface="Segoe UI Semibold" panose="020B0702040204020203" pitchFamily="34" charset="0"/>
            </a:endParaRPr>
          </a:p>
        </p:txBody>
      </p:sp>
      <p:grpSp>
        <p:nvGrpSpPr>
          <p:cNvPr id="247" name="Group 246">
            <a:extLst>
              <a:ext uri="{FF2B5EF4-FFF2-40B4-BE49-F238E27FC236}">
                <a16:creationId xmlns:a16="http://schemas.microsoft.com/office/drawing/2014/main" id="{829EB8E3-46D5-4345-9F55-ED1DC9C1E9D5}"/>
              </a:ext>
            </a:extLst>
          </p:cNvPr>
          <p:cNvGrpSpPr/>
          <p:nvPr/>
        </p:nvGrpSpPr>
        <p:grpSpPr>
          <a:xfrm>
            <a:off x="7865628" y="3537690"/>
            <a:ext cx="1002396" cy="1049180"/>
            <a:chOff x="7770629" y="3758283"/>
            <a:chExt cx="1002538" cy="1049329"/>
          </a:xfrm>
        </p:grpSpPr>
        <p:pic>
          <p:nvPicPr>
            <p:cNvPr id="79" name="Graphic 78">
              <a:extLst>
                <a:ext uri="{FF2B5EF4-FFF2-40B4-BE49-F238E27FC236}">
                  <a16:creationId xmlns:a16="http://schemas.microsoft.com/office/drawing/2014/main" id="{86B3791E-04A5-48D9-BCA4-8B25C9C5710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53554" y="3758283"/>
              <a:ext cx="319613" cy="319613"/>
            </a:xfrm>
            <a:prstGeom prst="rect">
              <a:avLst/>
            </a:prstGeom>
          </p:spPr>
        </p:pic>
        <p:sp>
          <p:nvSpPr>
            <p:cNvPr id="93" name="Title 1">
              <a:extLst>
                <a:ext uri="{FF2B5EF4-FFF2-40B4-BE49-F238E27FC236}">
                  <a16:creationId xmlns:a16="http://schemas.microsoft.com/office/drawing/2014/main" id="{7132C249-78C1-43E8-A654-11BD298A2796}"/>
                </a:ext>
              </a:extLst>
            </p:cNvPr>
            <p:cNvSpPr txBox="1">
              <a:spLocks/>
            </p:cNvSpPr>
            <p:nvPr/>
          </p:nvSpPr>
          <p:spPr>
            <a:xfrm>
              <a:off x="7770629" y="3856516"/>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Internal LB</a:t>
              </a:r>
            </a:p>
          </p:txBody>
        </p:sp>
        <p:cxnSp>
          <p:nvCxnSpPr>
            <p:cNvPr id="246" name="Straight Arrow Connector 245">
              <a:extLst>
                <a:ext uri="{FF2B5EF4-FFF2-40B4-BE49-F238E27FC236}">
                  <a16:creationId xmlns:a16="http://schemas.microsoft.com/office/drawing/2014/main" id="{B77A1A49-2318-4376-A4A6-0DD9D735C053}"/>
                </a:ext>
              </a:extLst>
            </p:cNvPr>
            <p:cNvCxnSpPr>
              <a:cxnSpLocks/>
              <a:stCxn id="79" idx="2"/>
            </p:cNvCxnSpPr>
            <p:nvPr/>
          </p:nvCxnSpPr>
          <p:spPr>
            <a:xfrm>
              <a:off x="8613361" y="4077896"/>
              <a:ext cx="0" cy="729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49" name="Graphic 248">
            <a:extLst>
              <a:ext uri="{FF2B5EF4-FFF2-40B4-BE49-F238E27FC236}">
                <a16:creationId xmlns:a16="http://schemas.microsoft.com/office/drawing/2014/main" id="{1D77D513-0BFD-4C6D-9688-4E56DFE4B22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57260" y="3537690"/>
            <a:ext cx="319568" cy="319568"/>
          </a:xfrm>
          <a:prstGeom prst="rect">
            <a:avLst/>
          </a:prstGeom>
        </p:spPr>
      </p:pic>
      <p:sp>
        <p:nvSpPr>
          <p:cNvPr id="250" name="Title 1">
            <a:extLst>
              <a:ext uri="{FF2B5EF4-FFF2-40B4-BE49-F238E27FC236}">
                <a16:creationId xmlns:a16="http://schemas.microsoft.com/office/drawing/2014/main" id="{B7FAD3F1-F2B5-499C-8917-B09738964C65}"/>
              </a:ext>
            </a:extLst>
          </p:cNvPr>
          <p:cNvSpPr txBox="1">
            <a:spLocks/>
          </p:cNvSpPr>
          <p:nvPr/>
        </p:nvSpPr>
        <p:spPr>
          <a:xfrm>
            <a:off x="5471511" y="3635910"/>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Public LB</a:t>
            </a:r>
          </a:p>
        </p:txBody>
      </p:sp>
      <p:cxnSp>
        <p:nvCxnSpPr>
          <p:cNvPr id="251" name="Straight Arrow Connector 250">
            <a:extLst>
              <a:ext uri="{FF2B5EF4-FFF2-40B4-BE49-F238E27FC236}">
                <a16:creationId xmlns:a16="http://schemas.microsoft.com/office/drawing/2014/main" id="{1362E5FE-615C-4623-B78E-43ADDDC39D14}"/>
              </a:ext>
            </a:extLst>
          </p:cNvPr>
          <p:cNvCxnSpPr>
            <a:cxnSpLocks/>
          </p:cNvCxnSpPr>
          <p:nvPr/>
        </p:nvCxnSpPr>
        <p:spPr>
          <a:xfrm>
            <a:off x="6317043" y="3857258"/>
            <a:ext cx="0" cy="7296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2" name="Freeform 13" title="Icon of a cloud">
            <a:extLst>
              <a:ext uri="{FF2B5EF4-FFF2-40B4-BE49-F238E27FC236}">
                <a16:creationId xmlns:a16="http://schemas.microsoft.com/office/drawing/2014/main" id="{45895C7B-E33B-495A-B997-0F1AB9D77F81}"/>
              </a:ext>
            </a:extLst>
          </p:cNvPr>
          <p:cNvSpPr>
            <a:spLocks noChangeAspect="1"/>
          </p:cNvSpPr>
          <p:nvPr/>
        </p:nvSpPr>
        <p:spPr bwMode="auto">
          <a:xfrm>
            <a:off x="6044364" y="1474734"/>
            <a:ext cx="545358" cy="29916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Calibri" panose="020F0502020204030204"/>
            </a:endParaRPr>
          </a:p>
        </p:txBody>
      </p:sp>
      <p:cxnSp>
        <p:nvCxnSpPr>
          <p:cNvPr id="253" name="Straight Arrow Connector 252">
            <a:extLst>
              <a:ext uri="{FF2B5EF4-FFF2-40B4-BE49-F238E27FC236}">
                <a16:creationId xmlns:a16="http://schemas.microsoft.com/office/drawing/2014/main" id="{FFEFFB9F-BF18-43FF-B38F-D880D3847BFB}"/>
              </a:ext>
            </a:extLst>
          </p:cNvPr>
          <p:cNvCxnSpPr>
            <a:cxnSpLocks/>
            <a:endCxn id="249" idx="0"/>
          </p:cNvCxnSpPr>
          <p:nvPr/>
        </p:nvCxnSpPr>
        <p:spPr>
          <a:xfrm>
            <a:off x="6317044" y="1771143"/>
            <a:ext cx="0" cy="176654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6" name="Title 1">
            <a:extLst>
              <a:ext uri="{FF2B5EF4-FFF2-40B4-BE49-F238E27FC236}">
                <a16:creationId xmlns:a16="http://schemas.microsoft.com/office/drawing/2014/main" id="{9C6F74ED-52D2-4AC7-B500-2A4E5FD564AD}"/>
              </a:ext>
            </a:extLst>
          </p:cNvPr>
          <p:cNvSpPr txBox="1">
            <a:spLocks/>
          </p:cNvSpPr>
          <p:nvPr/>
        </p:nvSpPr>
        <p:spPr>
          <a:xfrm>
            <a:off x="5595843" y="3333957"/>
            <a:ext cx="601402"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Public IP</a:t>
            </a:r>
          </a:p>
        </p:txBody>
      </p:sp>
    </p:spTree>
    <p:extLst>
      <p:ext uri="{BB962C8B-B14F-4D97-AF65-F5344CB8AC3E}">
        <p14:creationId xmlns:p14="http://schemas.microsoft.com/office/powerpoint/2010/main" val="760144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1"/>
                                        </p:tgtEl>
                                        <p:attrNameLst>
                                          <p:attrName>style.visibility</p:attrName>
                                        </p:attrNameLst>
                                      </p:cBhvr>
                                      <p:to>
                                        <p:strVal val="visible"/>
                                      </p:to>
                                    </p:set>
                                    <p:animEffect transition="in" filter="fade">
                                      <p:cBhvr>
                                        <p:cTn id="10" dur="500"/>
                                        <p:tgtEl>
                                          <p:spTgt spid="1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animEffect transition="in" filter="fade">
                                      <p:cBhvr>
                                        <p:cTn id="13" dur="500"/>
                                        <p:tgtEl>
                                          <p:spTgt spid="122"/>
                                        </p:tgtEl>
                                      </p:cBhvr>
                                    </p:animEffect>
                                  </p:childTnLst>
                                </p:cTn>
                              </p:par>
                              <p:par>
                                <p:cTn id="14" presetID="10" presetClass="entr" presetSubtype="0" fill="hold" nodeType="withEffect">
                                  <p:stCondLst>
                                    <p:cond delay="0"/>
                                  </p:stCondLst>
                                  <p:childTnLst>
                                    <p:set>
                                      <p:cBhvr>
                                        <p:cTn id="15" dur="1" fill="hold">
                                          <p:stCondLst>
                                            <p:cond delay="0"/>
                                          </p:stCondLst>
                                        </p:cTn>
                                        <p:tgtEl>
                                          <p:spTgt spid="123"/>
                                        </p:tgtEl>
                                        <p:attrNameLst>
                                          <p:attrName>style.visibility</p:attrName>
                                        </p:attrNameLst>
                                      </p:cBhvr>
                                      <p:to>
                                        <p:strVal val="visible"/>
                                      </p:to>
                                    </p:set>
                                    <p:animEffect transition="in" filter="fade">
                                      <p:cBhvr>
                                        <p:cTn id="16" dur="500"/>
                                        <p:tgtEl>
                                          <p:spTgt spid="123"/>
                                        </p:tgtEl>
                                      </p:cBhvr>
                                    </p:animEffect>
                                  </p:childTnLst>
                                </p:cTn>
                              </p:par>
                              <p:par>
                                <p:cTn id="17" presetID="10" presetClass="entr" presetSubtype="0" fill="hold"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par>
                                <p:cTn id="23" presetID="10" presetClass="entr" presetSubtype="0" fill="hold" nodeType="withEffect">
                                  <p:stCondLst>
                                    <p:cond delay="0"/>
                                  </p:stCondLst>
                                  <p:childTnLst>
                                    <p:set>
                                      <p:cBhvr>
                                        <p:cTn id="24" dur="1" fill="hold">
                                          <p:stCondLst>
                                            <p:cond delay="0"/>
                                          </p:stCondLst>
                                        </p:cTn>
                                        <p:tgtEl>
                                          <p:spTgt spid="128"/>
                                        </p:tgtEl>
                                        <p:attrNameLst>
                                          <p:attrName>style.visibility</p:attrName>
                                        </p:attrNameLst>
                                      </p:cBhvr>
                                      <p:to>
                                        <p:strVal val="visible"/>
                                      </p:to>
                                    </p:set>
                                    <p:animEffect transition="in" filter="fade">
                                      <p:cBhvr>
                                        <p:cTn id="25" dur="500"/>
                                        <p:tgtEl>
                                          <p:spTgt spid="128"/>
                                        </p:tgtEl>
                                      </p:cBhvr>
                                    </p:animEffect>
                                  </p:childTnLst>
                                </p:cTn>
                              </p:par>
                              <p:par>
                                <p:cTn id="26" presetID="10" presetClass="entr" presetSubtype="0" fill="hold" nodeType="withEffect">
                                  <p:stCondLst>
                                    <p:cond delay="0"/>
                                  </p:stCondLst>
                                  <p:childTnLst>
                                    <p:set>
                                      <p:cBhvr>
                                        <p:cTn id="27" dur="1" fill="hold">
                                          <p:stCondLst>
                                            <p:cond delay="0"/>
                                          </p:stCondLst>
                                        </p:cTn>
                                        <p:tgtEl>
                                          <p:spTgt spid="131"/>
                                        </p:tgtEl>
                                        <p:attrNameLst>
                                          <p:attrName>style.visibility</p:attrName>
                                        </p:attrNameLst>
                                      </p:cBhvr>
                                      <p:to>
                                        <p:strVal val="visible"/>
                                      </p:to>
                                    </p:set>
                                    <p:animEffect transition="in" filter="fade">
                                      <p:cBhvr>
                                        <p:cTn id="28" dur="500"/>
                                        <p:tgtEl>
                                          <p:spTgt spid="131"/>
                                        </p:tgtEl>
                                      </p:cBhvr>
                                    </p:animEffect>
                                  </p:childTnLst>
                                </p:cTn>
                              </p:par>
                              <p:par>
                                <p:cTn id="29" presetID="10" presetClass="entr" presetSubtype="0" fill="hold" nodeType="withEffect">
                                  <p:stCondLst>
                                    <p:cond delay="0"/>
                                  </p:stCondLst>
                                  <p:childTnLst>
                                    <p:set>
                                      <p:cBhvr>
                                        <p:cTn id="30" dur="1" fill="hold">
                                          <p:stCondLst>
                                            <p:cond delay="0"/>
                                          </p:stCondLst>
                                        </p:cTn>
                                        <p:tgtEl>
                                          <p:spTgt spid="198"/>
                                        </p:tgtEl>
                                        <p:attrNameLst>
                                          <p:attrName>style.visibility</p:attrName>
                                        </p:attrNameLst>
                                      </p:cBhvr>
                                      <p:to>
                                        <p:strVal val="visible"/>
                                      </p:to>
                                    </p:set>
                                    <p:animEffect transition="in" filter="fade">
                                      <p:cBhvr>
                                        <p:cTn id="31" dur="500"/>
                                        <p:tgtEl>
                                          <p:spTgt spid="19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9"/>
                                        </p:tgtEl>
                                        <p:attrNameLst>
                                          <p:attrName>style.visibility</p:attrName>
                                        </p:attrNameLst>
                                      </p:cBhvr>
                                      <p:to>
                                        <p:strVal val="visible"/>
                                      </p:to>
                                    </p:set>
                                    <p:animEffect transition="in" filter="fade">
                                      <p:cBhvr>
                                        <p:cTn id="34" dur="500"/>
                                        <p:tgtEl>
                                          <p:spTgt spid="19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fade">
                                      <p:cBhvr>
                                        <p:cTn id="37" dur="500"/>
                                        <p:tgtEl>
                                          <p:spTgt spid="8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8"/>
                                        </p:tgtEl>
                                        <p:attrNameLst>
                                          <p:attrName>style.visibility</p:attrName>
                                        </p:attrNameLst>
                                      </p:cBhvr>
                                      <p:to>
                                        <p:strVal val="visible"/>
                                      </p:to>
                                    </p:set>
                                    <p:animEffect transition="in" filter="fade">
                                      <p:cBhvr>
                                        <p:cTn id="40" dur="500"/>
                                        <p:tgtEl>
                                          <p:spTgt spid="208"/>
                                        </p:tgtEl>
                                      </p:cBhvr>
                                    </p:animEffect>
                                  </p:childTnLst>
                                </p:cTn>
                              </p:par>
                              <p:par>
                                <p:cTn id="41" presetID="10" presetClass="entr" presetSubtype="0" fill="hold" nodeType="withEffect">
                                  <p:stCondLst>
                                    <p:cond delay="0"/>
                                  </p:stCondLst>
                                  <p:childTnLst>
                                    <p:set>
                                      <p:cBhvr>
                                        <p:cTn id="42" dur="1" fill="hold">
                                          <p:stCondLst>
                                            <p:cond delay="0"/>
                                          </p:stCondLst>
                                        </p:cTn>
                                        <p:tgtEl>
                                          <p:spTgt spid="209"/>
                                        </p:tgtEl>
                                        <p:attrNameLst>
                                          <p:attrName>style.visibility</p:attrName>
                                        </p:attrNameLst>
                                      </p:cBhvr>
                                      <p:to>
                                        <p:strVal val="visible"/>
                                      </p:to>
                                    </p:set>
                                    <p:animEffect transition="in" filter="fade">
                                      <p:cBhvr>
                                        <p:cTn id="43" dur="500"/>
                                        <p:tgtEl>
                                          <p:spTgt spid="209"/>
                                        </p:tgtEl>
                                      </p:cBhvr>
                                    </p:animEffect>
                                  </p:childTnLst>
                                </p:cTn>
                              </p:par>
                              <p:par>
                                <p:cTn id="44" presetID="10" presetClass="entr" presetSubtype="0" fill="hold" nodeType="withEffect">
                                  <p:stCondLst>
                                    <p:cond delay="0"/>
                                  </p:stCondLst>
                                  <p:childTnLst>
                                    <p:set>
                                      <p:cBhvr>
                                        <p:cTn id="45" dur="1" fill="hold">
                                          <p:stCondLst>
                                            <p:cond delay="0"/>
                                          </p:stCondLst>
                                        </p:cTn>
                                        <p:tgtEl>
                                          <p:spTgt spid="223"/>
                                        </p:tgtEl>
                                        <p:attrNameLst>
                                          <p:attrName>style.visibility</p:attrName>
                                        </p:attrNameLst>
                                      </p:cBhvr>
                                      <p:to>
                                        <p:strVal val="visible"/>
                                      </p:to>
                                    </p:set>
                                    <p:animEffect transition="in" filter="fade">
                                      <p:cBhvr>
                                        <p:cTn id="46" dur="500"/>
                                        <p:tgtEl>
                                          <p:spTgt spid="223"/>
                                        </p:tgtEl>
                                      </p:cBhvr>
                                    </p:animEffect>
                                  </p:childTnLst>
                                </p:cTn>
                              </p:par>
                              <p:par>
                                <p:cTn id="47" presetID="10" presetClass="entr" presetSubtype="0" fill="hold" nodeType="withEffect">
                                  <p:stCondLst>
                                    <p:cond delay="0"/>
                                  </p:stCondLst>
                                  <p:childTnLst>
                                    <p:set>
                                      <p:cBhvr>
                                        <p:cTn id="48" dur="1" fill="hold">
                                          <p:stCondLst>
                                            <p:cond delay="0"/>
                                          </p:stCondLst>
                                        </p:cTn>
                                        <p:tgtEl>
                                          <p:spTgt spid="238"/>
                                        </p:tgtEl>
                                        <p:attrNameLst>
                                          <p:attrName>style.visibility</p:attrName>
                                        </p:attrNameLst>
                                      </p:cBhvr>
                                      <p:to>
                                        <p:strVal val="visible"/>
                                      </p:to>
                                    </p:set>
                                    <p:animEffect transition="in" filter="fade">
                                      <p:cBhvr>
                                        <p:cTn id="49" dur="500"/>
                                        <p:tgtEl>
                                          <p:spTgt spid="238"/>
                                        </p:tgtEl>
                                      </p:cBhvr>
                                    </p:animEffect>
                                  </p:childTnLst>
                                </p:cTn>
                              </p:par>
                              <p:par>
                                <p:cTn id="50" presetID="10" presetClass="entr" presetSubtype="0" fill="hold" nodeType="withEffect">
                                  <p:stCondLst>
                                    <p:cond delay="0"/>
                                  </p:stCondLst>
                                  <p:childTnLst>
                                    <p:set>
                                      <p:cBhvr>
                                        <p:cTn id="51" dur="1" fill="hold">
                                          <p:stCondLst>
                                            <p:cond delay="0"/>
                                          </p:stCondLst>
                                        </p:cTn>
                                        <p:tgtEl>
                                          <p:spTgt spid="241"/>
                                        </p:tgtEl>
                                        <p:attrNameLst>
                                          <p:attrName>style.visibility</p:attrName>
                                        </p:attrNameLst>
                                      </p:cBhvr>
                                      <p:to>
                                        <p:strVal val="visible"/>
                                      </p:to>
                                    </p:set>
                                    <p:animEffect transition="in" filter="fade">
                                      <p:cBhvr>
                                        <p:cTn id="52" dur="500"/>
                                        <p:tgtEl>
                                          <p:spTgt spid="241"/>
                                        </p:tgtEl>
                                      </p:cBhvr>
                                    </p:animEffect>
                                  </p:childTnLst>
                                </p:cTn>
                              </p:par>
                              <p:par>
                                <p:cTn id="53" presetID="10" presetClass="entr" presetSubtype="0" fill="hold" nodeType="withEffect">
                                  <p:stCondLst>
                                    <p:cond delay="0"/>
                                  </p:stCondLst>
                                  <p:childTnLst>
                                    <p:set>
                                      <p:cBhvr>
                                        <p:cTn id="54" dur="1" fill="hold">
                                          <p:stCondLst>
                                            <p:cond delay="0"/>
                                          </p:stCondLst>
                                        </p:cTn>
                                        <p:tgtEl>
                                          <p:spTgt spid="242"/>
                                        </p:tgtEl>
                                        <p:attrNameLst>
                                          <p:attrName>style.visibility</p:attrName>
                                        </p:attrNameLst>
                                      </p:cBhvr>
                                      <p:to>
                                        <p:strVal val="visible"/>
                                      </p:to>
                                    </p:set>
                                    <p:animEffect transition="in" filter="fade">
                                      <p:cBhvr>
                                        <p:cTn id="55" dur="500"/>
                                        <p:tgtEl>
                                          <p:spTgt spid="24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5"/>
                                        </p:tgtEl>
                                        <p:attrNameLst>
                                          <p:attrName>style.visibility</p:attrName>
                                        </p:attrNameLst>
                                      </p:cBhvr>
                                      <p:to>
                                        <p:strVal val="visible"/>
                                      </p:to>
                                    </p:set>
                                    <p:animEffect transition="in" filter="fade">
                                      <p:cBhvr>
                                        <p:cTn id="58" dur="500"/>
                                        <p:tgtEl>
                                          <p:spTgt spid="245"/>
                                        </p:tgtEl>
                                      </p:cBhvr>
                                    </p:animEffect>
                                  </p:childTnLst>
                                </p:cTn>
                              </p:par>
                              <p:par>
                                <p:cTn id="59" presetID="10" presetClass="entr" presetSubtype="0" fill="hold" nodeType="withEffect">
                                  <p:stCondLst>
                                    <p:cond delay="0"/>
                                  </p:stCondLst>
                                  <p:childTnLst>
                                    <p:set>
                                      <p:cBhvr>
                                        <p:cTn id="60" dur="1" fill="hold">
                                          <p:stCondLst>
                                            <p:cond delay="0"/>
                                          </p:stCondLst>
                                        </p:cTn>
                                        <p:tgtEl>
                                          <p:spTgt spid="247"/>
                                        </p:tgtEl>
                                        <p:attrNameLst>
                                          <p:attrName>style.visibility</p:attrName>
                                        </p:attrNameLst>
                                      </p:cBhvr>
                                      <p:to>
                                        <p:strVal val="visible"/>
                                      </p:to>
                                    </p:set>
                                    <p:animEffect transition="in" filter="fade">
                                      <p:cBhvr>
                                        <p:cTn id="61"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121" grpId="0" animBg="1"/>
      <p:bldP spid="122" grpId="0"/>
      <p:bldP spid="125" grpId="0"/>
      <p:bldP spid="199" grpId="0"/>
      <p:bldP spid="84" grpId="0" animBg="1"/>
      <p:bldP spid="208" grpId="0" animBg="1"/>
      <p:bldP spid="24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CF61B0D-10E4-4945-A707-528967E41FD0}"/>
              </a:ext>
            </a:extLst>
          </p:cNvPr>
          <p:cNvSpPr txBox="1">
            <a:spLocks/>
          </p:cNvSpPr>
          <p:nvPr/>
        </p:nvSpPr>
        <p:spPr>
          <a:xfrm>
            <a:off x="589044" y="457622"/>
            <a:ext cx="1101695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a:gradFill>
                  <a:gsLst>
                    <a:gs pos="1250">
                      <a:srgbClr val="1A1A1A"/>
                    </a:gs>
                    <a:gs pos="100000">
                      <a:srgbClr val="1A1A1A"/>
                    </a:gs>
                  </a:gsLst>
                  <a:lin ang="5400000" scaled="0"/>
                </a:gradFill>
                <a:latin typeface="Segoe UI Semibold"/>
              </a:rPr>
              <a:t>Securing Kubernetes Services with WAF</a:t>
            </a:r>
          </a:p>
        </p:txBody>
      </p:sp>
      <p:grpSp>
        <p:nvGrpSpPr>
          <p:cNvPr id="169" name="Group 168">
            <a:extLst>
              <a:ext uri="{FF2B5EF4-FFF2-40B4-BE49-F238E27FC236}">
                <a16:creationId xmlns:a16="http://schemas.microsoft.com/office/drawing/2014/main" id="{6E40286B-F22D-4D91-AE35-946CFAC73A9D}"/>
              </a:ext>
            </a:extLst>
          </p:cNvPr>
          <p:cNvGrpSpPr/>
          <p:nvPr/>
        </p:nvGrpSpPr>
        <p:grpSpPr>
          <a:xfrm>
            <a:off x="3117430" y="1472230"/>
            <a:ext cx="5957141" cy="4983995"/>
            <a:chOff x="3117007" y="1321026"/>
            <a:chExt cx="5957986" cy="4984702"/>
          </a:xfrm>
        </p:grpSpPr>
        <p:sp>
          <p:nvSpPr>
            <p:cNvPr id="84" name="Title 1">
              <a:extLst>
                <a:ext uri="{FF2B5EF4-FFF2-40B4-BE49-F238E27FC236}">
                  <a16:creationId xmlns:a16="http://schemas.microsoft.com/office/drawing/2014/main" id="{29054F62-95F9-4047-9617-87F10F13551A}"/>
                </a:ext>
              </a:extLst>
            </p:cNvPr>
            <p:cNvSpPr txBox="1">
              <a:spLocks/>
            </p:cNvSpPr>
            <p:nvPr/>
          </p:nvSpPr>
          <p:spPr>
            <a:xfrm>
              <a:off x="7349694" y="2776325"/>
              <a:ext cx="1283969"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err="1">
                  <a:solidFill>
                    <a:srgbClr val="000000"/>
                  </a:solidFill>
                  <a:latin typeface="Segoe UI Semibold" panose="020B0702040204020203" pitchFamily="34" charset="0"/>
                  <a:cs typeface="Segoe UI Semibold" panose="020B0702040204020203" pitchFamily="34" charset="0"/>
                </a:rPr>
                <a:t>VNet</a:t>
              </a:r>
              <a:r>
                <a:rPr lang="en-US" sz="1000" spc="0">
                  <a:solidFill>
                    <a:srgbClr val="000000"/>
                  </a:solidFill>
                  <a:latin typeface="Segoe UI Semibold" panose="020B0702040204020203" pitchFamily="34" charset="0"/>
                  <a:cs typeface="Segoe UI Semibold" panose="020B0702040204020203" pitchFamily="34" charset="0"/>
                </a:rPr>
                <a:t> peering</a:t>
              </a:r>
            </a:p>
          </p:txBody>
        </p:sp>
        <p:sp>
          <p:nvSpPr>
            <p:cNvPr id="70" name="Rectangle: Rounded Corners 69">
              <a:extLst>
                <a:ext uri="{FF2B5EF4-FFF2-40B4-BE49-F238E27FC236}">
                  <a16:creationId xmlns:a16="http://schemas.microsoft.com/office/drawing/2014/main" id="{5A617F94-63AB-453B-B084-E81FE11808A1}"/>
                </a:ext>
              </a:extLst>
            </p:cNvPr>
            <p:cNvSpPr/>
            <p:nvPr/>
          </p:nvSpPr>
          <p:spPr bwMode="auto">
            <a:xfrm>
              <a:off x="3117007" y="3107228"/>
              <a:ext cx="5754586" cy="3198500"/>
            </a:xfrm>
            <a:prstGeom prst="roundRect">
              <a:avLst>
                <a:gd name="adj" fmla="val 3125"/>
              </a:avLst>
            </a:prstGeom>
            <a:solidFill>
              <a:srgbClr val="0078D4">
                <a:alpha val="1000"/>
              </a:srgbClr>
            </a:solidFill>
            <a:ln w="12700" cap="flat" cmpd="sng" algn="ctr">
              <a:solidFill>
                <a:srgbClr val="0078D4"/>
              </a:solidFill>
              <a:prstDash val="dash"/>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1" name="Title 1">
              <a:extLst>
                <a:ext uri="{FF2B5EF4-FFF2-40B4-BE49-F238E27FC236}">
                  <a16:creationId xmlns:a16="http://schemas.microsoft.com/office/drawing/2014/main" id="{4623B62F-7DA6-4625-9CAE-9B49D92F171A}"/>
                </a:ext>
              </a:extLst>
            </p:cNvPr>
            <p:cNvSpPr txBox="1">
              <a:spLocks/>
            </p:cNvSpPr>
            <p:nvPr/>
          </p:nvSpPr>
          <p:spPr>
            <a:xfrm>
              <a:off x="3117007" y="2911149"/>
              <a:ext cx="2337232"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3C3C41"/>
                  </a:solidFill>
                  <a:latin typeface="Segoe UI Semibold" panose="020B0702040204020203" pitchFamily="34" charset="0"/>
                  <a:cs typeface="Segoe UI Semibold" panose="020B0702040204020203" pitchFamily="34" charset="0"/>
                </a:rPr>
                <a:t>Azure AKS </a:t>
              </a:r>
              <a:r>
                <a:rPr lang="en-US" sz="1000" spc="0" err="1">
                  <a:solidFill>
                    <a:srgbClr val="3C3C41"/>
                  </a:solidFill>
                  <a:latin typeface="Segoe UI Semibold" panose="020B0702040204020203" pitchFamily="34" charset="0"/>
                  <a:cs typeface="Segoe UI Semibold" panose="020B0702040204020203" pitchFamily="34" charset="0"/>
                </a:rPr>
                <a:t>VNet</a:t>
              </a:r>
              <a:endParaRPr lang="en-US" sz="1000" spc="0">
                <a:solidFill>
                  <a:srgbClr val="3C3C41"/>
                </a:solidFill>
                <a:latin typeface="Segoe UI Semibold" panose="020B0702040204020203" pitchFamily="34" charset="0"/>
                <a:cs typeface="Segoe UI Semibold" panose="020B0702040204020203" pitchFamily="34" charset="0"/>
              </a:endParaRPr>
            </a:p>
          </p:txBody>
        </p:sp>
        <p:sp>
          <p:nvSpPr>
            <p:cNvPr id="72" name="Rectangle 71">
              <a:extLst>
                <a:ext uri="{FF2B5EF4-FFF2-40B4-BE49-F238E27FC236}">
                  <a16:creationId xmlns:a16="http://schemas.microsoft.com/office/drawing/2014/main" id="{147852BF-58AC-483E-B3F5-B66BB71664C5}"/>
                </a:ext>
              </a:extLst>
            </p:cNvPr>
            <p:cNvSpPr/>
            <p:nvPr/>
          </p:nvSpPr>
          <p:spPr>
            <a:xfrm>
              <a:off x="8608612" y="2896628"/>
              <a:ext cx="466381" cy="42231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73" name="Picture 72" descr="A close up of a sign&#10;&#10;Description generated with high confidence">
              <a:extLst>
                <a:ext uri="{FF2B5EF4-FFF2-40B4-BE49-F238E27FC236}">
                  <a16:creationId xmlns:a16="http://schemas.microsoft.com/office/drawing/2014/main" id="{15C14B20-2076-46E0-86BA-2CE36B14A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203" y="2922341"/>
              <a:ext cx="358395" cy="358395"/>
            </a:xfrm>
            <a:prstGeom prst="rect">
              <a:avLst/>
            </a:prstGeom>
          </p:spPr>
        </p:pic>
        <p:sp>
          <p:nvSpPr>
            <p:cNvPr id="74" name="Rectangle: Rounded Corners 73">
              <a:extLst>
                <a:ext uri="{FF2B5EF4-FFF2-40B4-BE49-F238E27FC236}">
                  <a16:creationId xmlns:a16="http://schemas.microsoft.com/office/drawing/2014/main" id="{7C4411C0-93A0-4B75-A2A6-DDA2C7E2B43F}"/>
                </a:ext>
              </a:extLst>
            </p:cNvPr>
            <p:cNvSpPr/>
            <p:nvPr/>
          </p:nvSpPr>
          <p:spPr bwMode="auto">
            <a:xfrm>
              <a:off x="3418048" y="4092016"/>
              <a:ext cx="5152504" cy="2097083"/>
            </a:xfrm>
            <a:prstGeom prst="roundRect">
              <a:avLst>
                <a:gd name="adj" fmla="val 3125"/>
              </a:avLst>
            </a:prstGeom>
            <a:solidFill>
              <a:srgbClr val="0078D4">
                <a:alpha val="1000"/>
              </a:srgbClr>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5" name="Title 1">
              <a:extLst>
                <a:ext uri="{FF2B5EF4-FFF2-40B4-BE49-F238E27FC236}">
                  <a16:creationId xmlns:a16="http://schemas.microsoft.com/office/drawing/2014/main" id="{F1B31251-FB78-4052-A295-A80F32E038FA}"/>
                </a:ext>
              </a:extLst>
            </p:cNvPr>
            <p:cNvSpPr txBox="1">
              <a:spLocks/>
            </p:cNvSpPr>
            <p:nvPr/>
          </p:nvSpPr>
          <p:spPr>
            <a:xfrm>
              <a:off x="3418048" y="3923963"/>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subnet</a:t>
              </a:r>
            </a:p>
          </p:txBody>
        </p:sp>
        <p:sp>
          <p:nvSpPr>
            <p:cNvPr id="76" name="Rectangle: Rounded Corners 75">
              <a:extLst>
                <a:ext uri="{FF2B5EF4-FFF2-40B4-BE49-F238E27FC236}">
                  <a16:creationId xmlns:a16="http://schemas.microsoft.com/office/drawing/2014/main" id="{3BFB3C86-292F-4A70-B877-30FAEB81565C}"/>
                </a:ext>
              </a:extLst>
            </p:cNvPr>
            <p:cNvSpPr/>
            <p:nvPr/>
          </p:nvSpPr>
          <p:spPr bwMode="auto">
            <a:xfrm>
              <a:off x="3673259" y="4326301"/>
              <a:ext cx="4642083" cy="1706891"/>
            </a:xfrm>
            <a:prstGeom prst="roundRect">
              <a:avLst>
                <a:gd name="adj" fmla="val 3125"/>
              </a:avLst>
            </a:prstGeom>
            <a:solidFill>
              <a:srgbClr val="F9FBFD"/>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kern="0">
                <a:solidFill>
                  <a:srgbClr val="505050"/>
                </a:solidFill>
                <a:latin typeface="Segoe UI"/>
                <a:cs typeface="Segoe UI" pitchFamily="34" charset="0"/>
              </a:endParaRPr>
            </a:p>
          </p:txBody>
        </p:sp>
        <p:sp>
          <p:nvSpPr>
            <p:cNvPr id="77" name="Title 1">
              <a:extLst>
                <a:ext uri="{FF2B5EF4-FFF2-40B4-BE49-F238E27FC236}">
                  <a16:creationId xmlns:a16="http://schemas.microsoft.com/office/drawing/2014/main" id="{4C448A6F-5FDD-458C-80CB-BB2A289FD179}"/>
                </a:ext>
              </a:extLst>
            </p:cNvPr>
            <p:cNvSpPr txBox="1">
              <a:spLocks/>
            </p:cNvSpPr>
            <p:nvPr/>
          </p:nvSpPr>
          <p:spPr>
            <a:xfrm>
              <a:off x="3673259" y="4157656"/>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AKS cluster</a:t>
              </a:r>
            </a:p>
          </p:txBody>
        </p:sp>
        <p:grpSp>
          <p:nvGrpSpPr>
            <p:cNvPr id="78" name="Group 77">
              <a:extLst>
                <a:ext uri="{FF2B5EF4-FFF2-40B4-BE49-F238E27FC236}">
                  <a16:creationId xmlns:a16="http://schemas.microsoft.com/office/drawing/2014/main" id="{DCBD5CBF-29B9-44CD-807D-B3CDA09C3F13}"/>
                </a:ext>
              </a:extLst>
            </p:cNvPr>
            <p:cNvGrpSpPr/>
            <p:nvPr/>
          </p:nvGrpSpPr>
          <p:grpSpPr>
            <a:xfrm>
              <a:off x="3244905" y="4966145"/>
              <a:ext cx="348833" cy="348834"/>
              <a:chOff x="5782974" y="3277554"/>
              <a:chExt cx="780290" cy="780290"/>
            </a:xfrm>
          </p:grpSpPr>
          <p:sp>
            <p:nvSpPr>
              <p:cNvPr id="143" name="Rectangle 142">
                <a:extLst>
                  <a:ext uri="{FF2B5EF4-FFF2-40B4-BE49-F238E27FC236}">
                    <a16:creationId xmlns:a16="http://schemas.microsoft.com/office/drawing/2014/main" id="{A7B545CD-B485-4E51-8145-69D2F2183E8F}"/>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44" name="Picture 143" descr="A picture containing vector graphics&#10;&#10;Description generated with high confidence">
                <a:extLst>
                  <a:ext uri="{FF2B5EF4-FFF2-40B4-BE49-F238E27FC236}">
                    <a16:creationId xmlns:a16="http://schemas.microsoft.com/office/drawing/2014/main" id="{0B80296F-9E09-4015-8E91-DF765CC80D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sp>
          <p:nvSpPr>
            <p:cNvPr id="79" name="globe_2" title="Icon of a sphere made of lines">
              <a:extLst>
                <a:ext uri="{FF2B5EF4-FFF2-40B4-BE49-F238E27FC236}">
                  <a16:creationId xmlns:a16="http://schemas.microsoft.com/office/drawing/2014/main" id="{6C614651-4CF6-431D-9A41-913639C76A01}"/>
                </a:ext>
              </a:extLst>
            </p:cNvPr>
            <p:cNvSpPr>
              <a:spLocks noChangeAspect="1" noEditPoints="1"/>
            </p:cNvSpPr>
            <p:nvPr/>
          </p:nvSpPr>
          <p:spPr bwMode="auto">
            <a:xfrm>
              <a:off x="7043415" y="3240420"/>
              <a:ext cx="247658" cy="247658"/>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gradFill>
                <a:latin typeface="Calibri" panose="020F0502020204030204"/>
              </a:endParaRPr>
            </a:p>
          </p:txBody>
        </p:sp>
        <p:cxnSp>
          <p:nvCxnSpPr>
            <p:cNvPr id="87" name="Straight Arrow Connector 86">
              <a:extLst>
                <a:ext uri="{FF2B5EF4-FFF2-40B4-BE49-F238E27FC236}">
                  <a16:creationId xmlns:a16="http://schemas.microsoft.com/office/drawing/2014/main" id="{97C5C07E-2C68-41B4-B70F-4B8C87607E0C}"/>
                </a:ext>
              </a:extLst>
            </p:cNvPr>
            <p:cNvCxnSpPr>
              <a:cxnSpLocks/>
              <a:stCxn id="79" idx="3"/>
              <a:endCxn id="99" idx="0"/>
            </p:cNvCxnSpPr>
            <p:nvPr/>
          </p:nvCxnSpPr>
          <p:spPr>
            <a:xfrm flipH="1">
              <a:off x="7167245" y="3488078"/>
              <a:ext cx="369" cy="20564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itle 1">
              <a:extLst>
                <a:ext uri="{FF2B5EF4-FFF2-40B4-BE49-F238E27FC236}">
                  <a16:creationId xmlns:a16="http://schemas.microsoft.com/office/drawing/2014/main" id="{3E68AEA7-C344-4C09-9FCD-79DDE58C0009}"/>
                </a:ext>
              </a:extLst>
            </p:cNvPr>
            <p:cNvSpPr txBox="1">
              <a:spLocks/>
            </p:cNvSpPr>
            <p:nvPr/>
          </p:nvSpPr>
          <p:spPr>
            <a:xfrm>
              <a:off x="6324513" y="3302677"/>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Private IP</a:t>
              </a:r>
            </a:p>
          </p:txBody>
        </p:sp>
        <p:grpSp>
          <p:nvGrpSpPr>
            <p:cNvPr id="89" name="Group 88">
              <a:extLst>
                <a:ext uri="{FF2B5EF4-FFF2-40B4-BE49-F238E27FC236}">
                  <a16:creationId xmlns:a16="http://schemas.microsoft.com/office/drawing/2014/main" id="{9EF55162-1787-45CB-8111-617C16EC48D3}"/>
                </a:ext>
              </a:extLst>
            </p:cNvPr>
            <p:cNvGrpSpPr/>
            <p:nvPr/>
          </p:nvGrpSpPr>
          <p:grpSpPr>
            <a:xfrm>
              <a:off x="3914712" y="4595153"/>
              <a:ext cx="4159175" cy="1328179"/>
              <a:chOff x="5286186" y="4754010"/>
              <a:chExt cx="4159175" cy="1328179"/>
            </a:xfrm>
          </p:grpSpPr>
          <p:sp>
            <p:nvSpPr>
              <p:cNvPr id="103" name="Rectangle: Rounded Corners 102">
                <a:extLst>
                  <a:ext uri="{FF2B5EF4-FFF2-40B4-BE49-F238E27FC236}">
                    <a16:creationId xmlns:a16="http://schemas.microsoft.com/office/drawing/2014/main" id="{98D9EBAA-D30D-4D87-A13E-97CE5772B55F}"/>
                  </a:ext>
                </a:extLst>
              </p:cNvPr>
              <p:cNvSpPr/>
              <p:nvPr/>
            </p:nvSpPr>
            <p:spPr bwMode="auto">
              <a:xfrm>
                <a:off x="5286186" y="4754010"/>
                <a:ext cx="4159165"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04" name="Rectangle 103">
                <a:extLst>
                  <a:ext uri="{FF2B5EF4-FFF2-40B4-BE49-F238E27FC236}">
                    <a16:creationId xmlns:a16="http://schemas.microsoft.com/office/drawing/2014/main" id="{7572FD4F-AA43-4C76-898D-31CC64795CF0}"/>
                  </a:ext>
                </a:extLst>
              </p:cNvPr>
              <p:cNvSpPr/>
              <p:nvPr/>
            </p:nvSpPr>
            <p:spPr>
              <a:xfrm>
                <a:off x="5460591" y="4777039"/>
                <a:ext cx="891717" cy="21547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contoso.com/A</a:t>
                </a:r>
              </a:p>
            </p:txBody>
          </p:sp>
          <p:sp>
            <p:nvSpPr>
              <p:cNvPr id="105" name="Rectangle 104">
                <a:extLst>
                  <a:ext uri="{FF2B5EF4-FFF2-40B4-BE49-F238E27FC236}">
                    <a16:creationId xmlns:a16="http://schemas.microsoft.com/office/drawing/2014/main" id="{5A1F357E-9E08-4C4F-A2CF-1F944DECE66F}"/>
                  </a:ext>
                </a:extLst>
              </p:cNvPr>
              <p:cNvSpPr/>
              <p:nvPr/>
            </p:nvSpPr>
            <p:spPr>
              <a:xfrm>
                <a:off x="6972590" y="4777039"/>
                <a:ext cx="885305" cy="21547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contoso.com/B</a:t>
                </a:r>
              </a:p>
            </p:txBody>
          </p:sp>
          <p:sp>
            <p:nvSpPr>
              <p:cNvPr id="106" name="Rectangle: Rounded Corners 105">
                <a:extLst>
                  <a:ext uri="{FF2B5EF4-FFF2-40B4-BE49-F238E27FC236}">
                    <a16:creationId xmlns:a16="http://schemas.microsoft.com/office/drawing/2014/main" id="{6E87BE37-2458-46E4-95C0-990016483FC5}"/>
                  </a:ext>
                </a:extLst>
              </p:cNvPr>
              <p:cNvSpPr/>
              <p:nvPr/>
            </p:nvSpPr>
            <p:spPr bwMode="auto">
              <a:xfrm>
                <a:off x="5286187"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ServiceA</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E4D1B9B1-2F04-422A-A239-B40D202538ED}"/>
                  </a:ext>
                </a:extLst>
              </p:cNvPr>
              <p:cNvSpPr/>
              <p:nvPr/>
            </p:nvSpPr>
            <p:spPr bwMode="auto">
              <a:xfrm>
                <a:off x="6790879"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ServiceB</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33127D08-6E89-4C66-B1D1-257D2C7BD01B}"/>
                  </a:ext>
                </a:extLst>
              </p:cNvPr>
              <p:cNvSpPr/>
              <p:nvPr/>
            </p:nvSpPr>
            <p:spPr bwMode="auto">
              <a:xfrm>
                <a:off x="8206853" y="5202112"/>
                <a:ext cx="1238508" cy="261502"/>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r>
                  <a:rPr lang="en-US" sz="800" err="1">
                    <a:ln w="3175">
                      <a:noFill/>
                    </a:ln>
                    <a:solidFill>
                      <a:srgbClr val="3C3C41"/>
                    </a:solidFill>
                    <a:latin typeface="Segoe UI Semibold" panose="020B0702040204020203" pitchFamily="34" charset="0"/>
                    <a:cs typeface="Segoe UI Semibold" panose="020B0702040204020203" pitchFamily="34" charset="0"/>
                  </a:rPr>
                  <a:t>ServiceC</a:t>
                </a: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cxnSp>
            <p:nvCxnSpPr>
              <p:cNvPr id="109" name="Straight Arrow Connector 108">
                <a:extLst>
                  <a:ext uri="{FF2B5EF4-FFF2-40B4-BE49-F238E27FC236}">
                    <a16:creationId xmlns:a16="http://schemas.microsoft.com/office/drawing/2014/main" id="{F230E20D-3FFC-4705-B404-1C898D3CA0F0}"/>
                  </a:ext>
                </a:extLst>
              </p:cNvPr>
              <p:cNvCxnSpPr>
                <a:cxnSpLocks/>
              </p:cNvCxnSpPr>
              <p:nvPr/>
            </p:nvCxnSpPr>
            <p:spPr>
              <a:xfrm>
                <a:off x="8826107"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4C3C72B-B912-40F7-A0B5-E798690F8D7A}"/>
                  </a:ext>
                </a:extLst>
              </p:cNvPr>
              <p:cNvCxnSpPr>
                <a:cxnSpLocks/>
              </p:cNvCxnSpPr>
              <p:nvPr/>
            </p:nvCxnSpPr>
            <p:spPr>
              <a:xfrm>
                <a:off x="7410133"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86D3B34-F3F7-4CCC-BFD2-7266604807D8}"/>
                  </a:ext>
                </a:extLst>
              </p:cNvPr>
              <p:cNvCxnSpPr>
                <a:cxnSpLocks/>
              </p:cNvCxnSpPr>
              <p:nvPr/>
            </p:nvCxnSpPr>
            <p:spPr>
              <a:xfrm>
                <a:off x="5905441" y="5015512"/>
                <a:ext cx="0" cy="1866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2" name="Group 111">
                <a:extLst>
                  <a:ext uri="{FF2B5EF4-FFF2-40B4-BE49-F238E27FC236}">
                    <a16:creationId xmlns:a16="http://schemas.microsoft.com/office/drawing/2014/main" id="{9C7C8A18-146B-4C1B-82B4-8ED276353093}"/>
                  </a:ext>
                </a:extLst>
              </p:cNvPr>
              <p:cNvGrpSpPr/>
              <p:nvPr/>
            </p:nvGrpSpPr>
            <p:grpSpPr>
              <a:xfrm>
                <a:off x="6790879" y="5716016"/>
                <a:ext cx="1238508" cy="366173"/>
                <a:chOff x="6790879" y="5602291"/>
                <a:chExt cx="1238508" cy="366173"/>
              </a:xfrm>
            </p:grpSpPr>
            <p:sp>
              <p:nvSpPr>
                <p:cNvPr id="133" name="Rectangle: Rounded Corners 132">
                  <a:extLst>
                    <a:ext uri="{FF2B5EF4-FFF2-40B4-BE49-F238E27FC236}">
                      <a16:creationId xmlns:a16="http://schemas.microsoft.com/office/drawing/2014/main" id="{27BADE97-58ED-4871-813A-B8505EBB2506}"/>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4" name="Rectangle: Rounded Corners 133">
                  <a:extLst>
                    <a:ext uri="{FF2B5EF4-FFF2-40B4-BE49-F238E27FC236}">
                      <a16:creationId xmlns:a16="http://schemas.microsoft.com/office/drawing/2014/main" id="{4FCFB568-5A96-4C8B-9194-3260C4E0E7FE}"/>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023E9A8D-B341-4209-B51F-D8C8A9D946ED}"/>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6" name="Freeform: Shape 135">
                  <a:extLst>
                    <a:ext uri="{FF2B5EF4-FFF2-40B4-BE49-F238E27FC236}">
                      <a16:creationId xmlns:a16="http://schemas.microsoft.com/office/drawing/2014/main" id="{D0714D95-1C2A-41B3-93AB-44BABDBD68D5}"/>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7" name="Freeform: Shape 136">
                  <a:extLst>
                    <a:ext uri="{FF2B5EF4-FFF2-40B4-BE49-F238E27FC236}">
                      <a16:creationId xmlns:a16="http://schemas.microsoft.com/office/drawing/2014/main" id="{2A510D38-2A1C-4D89-BD03-CC51C3810DD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8" name="Freeform: Shape 137">
                  <a:extLst>
                    <a:ext uri="{FF2B5EF4-FFF2-40B4-BE49-F238E27FC236}">
                      <a16:creationId xmlns:a16="http://schemas.microsoft.com/office/drawing/2014/main" id="{CB902A06-E881-4397-B7F2-A9B369391D1E}"/>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113" name="Group 112">
                <a:extLst>
                  <a:ext uri="{FF2B5EF4-FFF2-40B4-BE49-F238E27FC236}">
                    <a16:creationId xmlns:a16="http://schemas.microsoft.com/office/drawing/2014/main" id="{15ECB65D-881D-497E-8D8B-EAE0B4BBC06D}"/>
                  </a:ext>
                </a:extLst>
              </p:cNvPr>
              <p:cNvGrpSpPr/>
              <p:nvPr/>
            </p:nvGrpSpPr>
            <p:grpSpPr>
              <a:xfrm>
                <a:off x="8206853" y="5716016"/>
                <a:ext cx="1238508" cy="366173"/>
                <a:chOff x="6790879" y="5602291"/>
                <a:chExt cx="1238508" cy="366173"/>
              </a:xfrm>
            </p:grpSpPr>
            <p:sp>
              <p:nvSpPr>
                <p:cNvPr id="127" name="Rectangle: Rounded Corners 126">
                  <a:extLst>
                    <a:ext uri="{FF2B5EF4-FFF2-40B4-BE49-F238E27FC236}">
                      <a16:creationId xmlns:a16="http://schemas.microsoft.com/office/drawing/2014/main" id="{2542E8F6-E8A8-4FF0-93CF-8E435094C26C}"/>
                    </a:ext>
                  </a:extLst>
                </p:cNvPr>
                <p:cNvSpPr/>
                <p:nvPr/>
              </p:nvSpPr>
              <p:spPr bwMode="auto">
                <a:xfrm>
                  <a:off x="6790879"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8" name="Rectangle: Rounded Corners 127">
                  <a:extLst>
                    <a:ext uri="{FF2B5EF4-FFF2-40B4-BE49-F238E27FC236}">
                      <a16:creationId xmlns:a16="http://schemas.microsoft.com/office/drawing/2014/main" id="{FF08B8AD-1BEE-43FA-B232-319FDFDC40CD}"/>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9" name="Rectangle: Rounded Corners 128">
                  <a:extLst>
                    <a:ext uri="{FF2B5EF4-FFF2-40B4-BE49-F238E27FC236}">
                      <a16:creationId xmlns:a16="http://schemas.microsoft.com/office/drawing/2014/main" id="{A4144C8A-4C6B-4FD0-A849-22352C4C2E8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30" name="Freeform: Shape 129">
                  <a:extLst>
                    <a:ext uri="{FF2B5EF4-FFF2-40B4-BE49-F238E27FC236}">
                      <a16:creationId xmlns:a16="http://schemas.microsoft.com/office/drawing/2014/main" id="{CE2C1B1C-786C-4324-A577-6F000104A7F8}"/>
                    </a:ext>
                  </a:extLst>
                </p:cNvPr>
                <p:cNvSpPr/>
                <p:nvPr/>
              </p:nvSpPr>
              <p:spPr>
                <a:xfrm>
                  <a:off x="6868013"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1" name="Freeform: Shape 130">
                  <a:extLst>
                    <a:ext uri="{FF2B5EF4-FFF2-40B4-BE49-F238E27FC236}">
                      <a16:creationId xmlns:a16="http://schemas.microsoft.com/office/drawing/2014/main" id="{1D52A975-2649-469A-94D2-EF36D666AA0D}"/>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32" name="Freeform: Shape 131">
                  <a:extLst>
                    <a:ext uri="{FF2B5EF4-FFF2-40B4-BE49-F238E27FC236}">
                      <a16:creationId xmlns:a16="http://schemas.microsoft.com/office/drawing/2014/main" id="{80FCE8D6-124D-4EB1-853C-43A20C7E87D0}"/>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grpSp>
            <p:nvGrpSpPr>
              <p:cNvPr id="114" name="Group 113">
                <a:extLst>
                  <a:ext uri="{FF2B5EF4-FFF2-40B4-BE49-F238E27FC236}">
                    <a16:creationId xmlns:a16="http://schemas.microsoft.com/office/drawing/2014/main" id="{A130A955-E748-4DA1-BA89-FD5C8CE935FA}"/>
                  </a:ext>
                </a:extLst>
              </p:cNvPr>
              <p:cNvGrpSpPr/>
              <p:nvPr/>
            </p:nvGrpSpPr>
            <p:grpSpPr>
              <a:xfrm>
                <a:off x="5722561" y="5716016"/>
                <a:ext cx="802134" cy="366173"/>
                <a:chOff x="7227253" y="5602291"/>
                <a:chExt cx="802134" cy="366173"/>
              </a:xfrm>
            </p:grpSpPr>
            <p:sp>
              <p:nvSpPr>
                <p:cNvPr id="123" name="Rectangle: Rounded Corners 122">
                  <a:extLst>
                    <a:ext uri="{FF2B5EF4-FFF2-40B4-BE49-F238E27FC236}">
                      <a16:creationId xmlns:a16="http://schemas.microsoft.com/office/drawing/2014/main" id="{7A96864F-6C98-47AB-84D6-4372CE4503BA}"/>
                    </a:ext>
                  </a:extLst>
                </p:cNvPr>
                <p:cNvSpPr/>
                <p:nvPr/>
              </p:nvSpPr>
              <p:spPr bwMode="auto">
                <a:xfrm>
                  <a:off x="7227253"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4" name="Rectangle: Rounded Corners 123">
                  <a:extLst>
                    <a:ext uri="{FF2B5EF4-FFF2-40B4-BE49-F238E27FC236}">
                      <a16:creationId xmlns:a16="http://schemas.microsoft.com/office/drawing/2014/main" id="{3EE09996-542D-4279-8D2C-FC4CC6061A40}"/>
                    </a:ext>
                  </a:extLst>
                </p:cNvPr>
                <p:cNvSpPr/>
                <p:nvPr/>
              </p:nvSpPr>
              <p:spPr bwMode="auto">
                <a:xfrm>
                  <a:off x="7663627" y="5602291"/>
                  <a:ext cx="365760" cy="366173"/>
                </a:xfrm>
                <a:prstGeom prst="roundRect">
                  <a:avLst>
                    <a:gd name="adj" fmla="val 3125"/>
                  </a:avLst>
                </a:prstGeom>
                <a:solidFill>
                  <a:srgbClr val="FFFFFF"/>
                </a:solidFill>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45713" tIns="146284" rIns="45713" bIns="146284" numCol="1" spcCol="0" rtlCol="0" fromWordArt="0" anchor="ctr" anchorCtr="0" forceAA="0" compatLnSpc="1">
                  <a:prstTxWarp prst="textNoShape">
                    <a:avLst/>
                  </a:prstTxWarp>
                  <a:noAutofit/>
                </a:bodyPr>
                <a:lstStyle/>
                <a:p>
                  <a:pPr algn="ctr" defTabSz="932563">
                    <a:spcBef>
                      <a:spcPct val="0"/>
                    </a:spcBef>
                    <a:defRPr/>
                  </a:pPr>
                  <a:endParaRPr lang="en-US" sz="800">
                    <a:ln w="3175">
                      <a:noFill/>
                    </a:ln>
                    <a:solidFill>
                      <a:srgbClr val="3C3C41"/>
                    </a:solidFill>
                    <a:latin typeface="Segoe UI Semibold" panose="020B0702040204020203" pitchFamily="34" charset="0"/>
                    <a:cs typeface="Segoe UI Semibold" panose="020B0702040204020203" pitchFamily="34" charset="0"/>
                  </a:endParaRPr>
                </a:p>
              </p:txBody>
            </p:sp>
            <p:sp>
              <p:nvSpPr>
                <p:cNvPr id="125" name="Freeform: Shape 124">
                  <a:extLst>
                    <a:ext uri="{FF2B5EF4-FFF2-40B4-BE49-F238E27FC236}">
                      <a16:creationId xmlns:a16="http://schemas.microsoft.com/office/drawing/2014/main" id="{C62C0C5E-9841-48CD-B22D-7D825F9D9352}"/>
                    </a:ext>
                  </a:extLst>
                </p:cNvPr>
                <p:cNvSpPr/>
                <p:nvPr/>
              </p:nvSpPr>
              <p:spPr>
                <a:xfrm>
                  <a:off x="7304387"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sp>
              <p:nvSpPr>
                <p:cNvPr id="126" name="Freeform: Shape 125">
                  <a:extLst>
                    <a:ext uri="{FF2B5EF4-FFF2-40B4-BE49-F238E27FC236}">
                      <a16:creationId xmlns:a16="http://schemas.microsoft.com/office/drawing/2014/main" id="{FEF48225-CFE9-4811-8E4E-2E3B8D89FC05}"/>
                    </a:ext>
                  </a:extLst>
                </p:cNvPr>
                <p:cNvSpPr/>
                <p:nvPr/>
              </p:nvSpPr>
              <p:spPr>
                <a:xfrm>
                  <a:off x="7740761" y="5669488"/>
                  <a:ext cx="211492" cy="231778"/>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tx1"/>
                  </a:solidFill>
                  <a:prstDash val="solid"/>
                  <a:round/>
                </a:ln>
              </p:spPr>
              <p:txBody>
                <a:bodyPr wrap="square">
                  <a:noAutofit/>
                </a:bodyPr>
                <a:lstStyle/>
                <a:p>
                  <a:pPr defTabSz="914192">
                    <a:defRPr/>
                  </a:pPr>
                  <a:endParaRPr lang="en-US">
                    <a:solidFill>
                      <a:srgbClr val="FFFFFF"/>
                    </a:solidFill>
                    <a:latin typeface="Segoe UI"/>
                  </a:endParaRPr>
                </a:p>
              </p:txBody>
            </p:sp>
          </p:grpSp>
          <p:cxnSp>
            <p:nvCxnSpPr>
              <p:cNvPr id="115" name="Straight Arrow Connector 114">
                <a:extLst>
                  <a:ext uri="{FF2B5EF4-FFF2-40B4-BE49-F238E27FC236}">
                    <a16:creationId xmlns:a16="http://schemas.microsoft.com/office/drawing/2014/main" id="{50C14870-725F-4240-B310-479835678926}"/>
                  </a:ext>
                </a:extLst>
              </p:cNvPr>
              <p:cNvCxnSpPr>
                <a:stCxn id="106" idx="2"/>
                <a:endCxn id="123" idx="0"/>
              </p:cNvCxnSpPr>
              <p:nvPr/>
            </p:nvCxnSpPr>
            <p:spPr>
              <a:xfrm>
                <a:off x="5905441"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EF11F896-95B1-4CFE-9E64-50117A6C6470}"/>
                  </a:ext>
                </a:extLst>
              </p:cNvPr>
              <p:cNvCxnSpPr>
                <a:cxnSpLocks/>
                <a:stCxn id="107" idx="2"/>
                <a:endCxn id="134" idx="0"/>
              </p:cNvCxnSpPr>
              <p:nvPr/>
            </p:nvCxnSpPr>
            <p:spPr>
              <a:xfrm>
                <a:off x="7410133"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175CF68D-C9DB-49E0-9EBC-6018A1BCD53F}"/>
                  </a:ext>
                </a:extLst>
              </p:cNvPr>
              <p:cNvCxnSpPr>
                <a:cxnSpLocks/>
                <a:stCxn id="108" idx="2"/>
                <a:endCxn id="128" idx="0"/>
              </p:cNvCxnSpPr>
              <p:nvPr/>
            </p:nvCxnSpPr>
            <p:spPr>
              <a:xfrm>
                <a:off x="8826107" y="5463614"/>
                <a:ext cx="0" cy="25240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7986BCBB-643C-4F38-911E-48B2D8995944}"/>
                  </a:ext>
                </a:extLst>
              </p:cNvPr>
              <p:cNvCxnSpPr>
                <a:stCxn id="106" idx="2"/>
                <a:endCxn id="124" idx="0"/>
              </p:cNvCxnSpPr>
              <p:nvPr/>
            </p:nvCxnSpPr>
            <p:spPr>
              <a:xfrm rot="16200000" flipH="1">
                <a:off x="5997427" y="5371628"/>
                <a:ext cx="252402" cy="436374"/>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Connector: Elbow 118">
                <a:extLst>
                  <a:ext uri="{FF2B5EF4-FFF2-40B4-BE49-F238E27FC236}">
                    <a16:creationId xmlns:a16="http://schemas.microsoft.com/office/drawing/2014/main" id="{6663EC50-57E8-4EC4-93A3-60991C18C7A4}"/>
                  </a:ext>
                </a:extLst>
              </p:cNvPr>
              <p:cNvCxnSpPr>
                <a:cxnSpLocks/>
                <a:stCxn id="107" idx="2"/>
                <a:endCxn id="133" idx="0"/>
              </p:cNvCxnSpPr>
              <p:nvPr/>
            </p:nvCxnSpPr>
            <p:spPr>
              <a:xfrm rot="5400000">
                <a:off x="7065745"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4375DE3-4F45-4F0C-91D4-545905DB7BEE}"/>
                  </a:ext>
                </a:extLst>
              </p:cNvPr>
              <p:cNvCxnSpPr>
                <a:cxnSpLocks/>
                <a:stCxn id="107" idx="2"/>
                <a:endCxn id="135" idx="0"/>
              </p:cNvCxnSpPr>
              <p:nvPr/>
            </p:nvCxnSpPr>
            <p:spPr>
              <a:xfrm rot="16200000" flipH="1">
                <a:off x="75021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Connector: Elbow 120">
                <a:extLst>
                  <a:ext uri="{FF2B5EF4-FFF2-40B4-BE49-F238E27FC236}">
                    <a16:creationId xmlns:a16="http://schemas.microsoft.com/office/drawing/2014/main" id="{B9CD243D-BF76-4BBB-9BB3-387184B714EA}"/>
                  </a:ext>
                </a:extLst>
              </p:cNvPr>
              <p:cNvCxnSpPr>
                <a:cxnSpLocks/>
                <a:stCxn id="108" idx="2"/>
                <a:endCxn id="127" idx="0"/>
              </p:cNvCxnSpPr>
              <p:nvPr/>
            </p:nvCxnSpPr>
            <p:spPr>
              <a:xfrm rot="5400000">
                <a:off x="8481719"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C66B552F-927B-4A23-9563-E4C80A47AB2E}"/>
                  </a:ext>
                </a:extLst>
              </p:cNvPr>
              <p:cNvCxnSpPr>
                <a:cxnSpLocks/>
                <a:stCxn id="108" idx="2"/>
                <a:endCxn id="129" idx="0"/>
              </p:cNvCxnSpPr>
              <p:nvPr/>
            </p:nvCxnSpPr>
            <p:spPr>
              <a:xfrm rot="16200000" flipH="1">
                <a:off x="8918093" y="5371628"/>
                <a:ext cx="252402" cy="436374"/>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9D622C28-4F3A-4411-90E1-3C86BE5060E1}"/>
                  </a:ext>
                </a:extLst>
              </p:cNvPr>
              <p:cNvSpPr/>
              <p:nvPr/>
            </p:nvSpPr>
            <p:spPr>
              <a:xfrm>
                <a:off x="8267032" y="4777039"/>
                <a:ext cx="1124185" cy="215474"/>
              </a:xfrm>
              <a:prstGeom prst="rect">
                <a:avLst/>
              </a:prstGeom>
            </p:spPr>
            <p:txBody>
              <a:bodyPr wrap="none">
                <a:spAutoFit/>
              </a:bodyPr>
              <a:lstStyle/>
              <a:p>
                <a:pPr algn="ctr" defTabSz="932563">
                  <a:spcBef>
                    <a:spcPct val="0"/>
                  </a:spcBef>
                  <a:defRPr/>
                </a:pPr>
                <a:r>
                  <a:rPr lang="en-US" sz="800">
                    <a:ln w="3175">
                      <a:noFill/>
                    </a:ln>
                    <a:solidFill>
                      <a:srgbClr val="3C3C41"/>
                    </a:solidFill>
                    <a:latin typeface="Segoe UI Semibold" panose="020B0702040204020203" pitchFamily="34" charset="0"/>
                    <a:cs typeface="Segoe UI Semibold" panose="020B0702040204020203" pitchFamily="34" charset="0"/>
                  </a:rPr>
                  <a:t>service.contoso.com</a:t>
                </a:r>
              </a:p>
            </p:txBody>
          </p:sp>
        </p:grpSp>
        <p:sp>
          <p:nvSpPr>
            <p:cNvPr id="90" name="Title 1">
              <a:extLst>
                <a:ext uri="{FF2B5EF4-FFF2-40B4-BE49-F238E27FC236}">
                  <a16:creationId xmlns:a16="http://schemas.microsoft.com/office/drawing/2014/main" id="{589CAA50-7370-4401-B67F-511668525AD6}"/>
                </a:ext>
              </a:extLst>
            </p:cNvPr>
            <p:cNvSpPr txBox="1">
              <a:spLocks/>
            </p:cNvSpPr>
            <p:nvPr/>
          </p:nvSpPr>
          <p:spPr>
            <a:xfrm>
              <a:off x="3755886" y="4394521"/>
              <a:ext cx="695694"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Ingress</a:t>
              </a:r>
            </a:p>
          </p:txBody>
        </p:sp>
        <p:grpSp>
          <p:nvGrpSpPr>
            <p:cNvPr id="92" name="Group 91">
              <a:extLst>
                <a:ext uri="{FF2B5EF4-FFF2-40B4-BE49-F238E27FC236}">
                  <a16:creationId xmlns:a16="http://schemas.microsoft.com/office/drawing/2014/main" id="{E86AFB97-1EBB-4311-9C33-AF26182C08F3}"/>
                </a:ext>
              </a:extLst>
            </p:cNvPr>
            <p:cNvGrpSpPr/>
            <p:nvPr/>
          </p:nvGrpSpPr>
          <p:grpSpPr>
            <a:xfrm>
              <a:off x="6324513" y="3693720"/>
              <a:ext cx="1002538" cy="899948"/>
              <a:chOff x="7770629" y="3914298"/>
              <a:chExt cx="1002538" cy="899948"/>
            </a:xfrm>
          </p:grpSpPr>
          <p:pic>
            <p:nvPicPr>
              <p:cNvPr id="99" name="Graphic 98">
                <a:extLst>
                  <a:ext uri="{FF2B5EF4-FFF2-40B4-BE49-F238E27FC236}">
                    <a16:creationId xmlns:a16="http://schemas.microsoft.com/office/drawing/2014/main" id="{75F7606C-211A-437D-B0F6-67A7F760769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3554" y="3914298"/>
                <a:ext cx="319613" cy="319613"/>
              </a:xfrm>
              <a:prstGeom prst="rect">
                <a:avLst/>
              </a:prstGeom>
            </p:spPr>
          </p:pic>
          <p:sp>
            <p:nvSpPr>
              <p:cNvPr id="100" name="Title 1">
                <a:extLst>
                  <a:ext uri="{FF2B5EF4-FFF2-40B4-BE49-F238E27FC236}">
                    <a16:creationId xmlns:a16="http://schemas.microsoft.com/office/drawing/2014/main" id="{B610F1A9-18E1-4AA6-B64F-79E6C694994B}"/>
                  </a:ext>
                </a:extLst>
              </p:cNvPr>
              <p:cNvSpPr txBox="1">
                <a:spLocks/>
              </p:cNvSpPr>
              <p:nvPr/>
            </p:nvSpPr>
            <p:spPr>
              <a:xfrm>
                <a:off x="7770629" y="401253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r" defTabSz="932563">
                  <a:lnSpc>
                    <a:spcPct val="100000"/>
                  </a:lnSpc>
                  <a:defRPr/>
                </a:pPr>
                <a:r>
                  <a:rPr lang="en-US" sz="800" spc="0">
                    <a:solidFill>
                      <a:srgbClr val="3C3C41"/>
                    </a:solidFill>
                    <a:latin typeface="Segoe UI Semibold" panose="020B0702040204020203" pitchFamily="34" charset="0"/>
                    <a:cs typeface="Segoe UI Semibold" panose="020B0702040204020203" pitchFamily="34" charset="0"/>
                  </a:rPr>
                  <a:t>Internal LB</a:t>
                </a:r>
              </a:p>
            </p:txBody>
          </p:sp>
          <p:cxnSp>
            <p:nvCxnSpPr>
              <p:cNvPr id="101" name="Straight Arrow Connector 100">
                <a:extLst>
                  <a:ext uri="{FF2B5EF4-FFF2-40B4-BE49-F238E27FC236}">
                    <a16:creationId xmlns:a16="http://schemas.microsoft.com/office/drawing/2014/main" id="{76C208A7-C79A-4C8B-846B-08B5401C204E}"/>
                  </a:ext>
                </a:extLst>
              </p:cNvPr>
              <p:cNvCxnSpPr>
                <a:cxnSpLocks/>
                <a:stCxn id="99" idx="2"/>
              </p:cNvCxnSpPr>
              <p:nvPr/>
            </p:nvCxnSpPr>
            <p:spPr>
              <a:xfrm>
                <a:off x="8613361" y="4233911"/>
                <a:ext cx="0" cy="58033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80" name="Rectangle: Rounded Corners 117">
              <a:extLst>
                <a:ext uri="{FF2B5EF4-FFF2-40B4-BE49-F238E27FC236}">
                  <a16:creationId xmlns:a16="http://schemas.microsoft.com/office/drawing/2014/main" id="{F3BAD9E0-FDC6-45E2-8594-268CA66A8DFC}"/>
                </a:ext>
              </a:extLst>
            </p:cNvPr>
            <p:cNvSpPr/>
            <p:nvPr/>
          </p:nvSpPr>
          <p:spPr bwMode="auto">
            <a:xfrm>
              <a:off x="6599223" y="1677409"/>
              <a:ext cx="1136782" cy="8686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sp>
          <p:nvSpPr>
            <p:cNvPr id="81" name="Title 1">
              <a:extLst>
                <a:ext uri="{FF2B5EF4-FFF2-40B4-BE49-F238E27FC236}">
                  <a16:creationId xmlns:a16="http://schemas.microsoft.com/office/drawing/2014/main" id="{64CBA85E-CC41-4C3D-9B9D-57052A279D89}"/>
                </a:ext>
              </a:extLst>
            </p:cNvPr>
            <p:cNvSpPr txBox="1">
              <a:spLocks/>
            </p:cNvSpPr>
            <p:nvPr/>
          </p:nvSpPr>
          <p:spPr>
            <a:xfrm>
              <a:off x="6599223" y="1321026"/>
              <a:ext cx="1197742" cy="307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Azure </a:t>
              </a:r>
              <a:br>
                <a:rPr lang="en-US" sz="1000" spc="0">
                  <a:solidFill>
                    <a:srgbClr val="000000"/>
                  </a:solidFill>
                  <a:latin typeface="Segoe UI Semibold" panose="020B0702040204020203" pitchFamily="34" charset="0"/>
                  <a:cs typeface="Segoe UI Semibold" panose="020B0702040204020203" pitchFamily="34" charset="0"/>
                </a:rPr>
              </a:br>
              <a:r>
                <a:rPr lang="en-US" sz="1000" spc="0">
                  <a:solidFill>
                    <a:srgbClr val="000000"/>
                  </a:solidFill>
                  <a:latin typeface="Segoe UI Semibold" panose="020B0702040204020203" pitchFamily="34" charset="0"/>
                  <a:cs typeface="Segoe UI Semibold" panose="020B0702040204020203" pitchFamily="34" charset="0"/>
                </a:rPr>
                <a:t>Management VNET</a:t>
              </a:r>
            </a:p>
          </p:txBody>
        </p:sp>
        <p:sp>
          <p:nvSpPr>
            <p:cNvPr id="139" name="Rectangle: Rounded Corners 118">
              <a:extLst>
                <a:ext uri="{FF2B5EF4-FFF2-40B4-BE49-F238E27FC236}">
                  <a16:creationId xmlns:a16="http://schemas.microsoft.com/office/drawing/2014/main" id="{FB63CB19-A096-4B40-930D-D60EDF7E97D2}"/>
                </a:ext>
              </a:extLst>
            </p:cNvPr>
            <p:cNvSpPr/>
            <p:nvPr/>
          </p:nvSpPr>
          <p:spPr bwMode="auto">
            <a:xfrm>
              <a:off x="6827585" y="2045659"/>
              <a:ext cx="680058" cy="402336"/>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prstClr val="black"/>
                </a:solidFill>
                <a:latin typeface="Calibri" panose="020F0502020204030204"/>
                <a:cs typeface="Segoe UI" pitchFamily="34" charset="0"/>
              </a:endParaRPr>
            </a:p>
          </p:txBody>
        </p:sp>
        <p:sp>
          <p:nvSpPr>
            <p:cNvPr id="141" name="Title 1">
              <a:extLst>
                <a:ext uri="{FF2B5EF4-FFF2-40B4-BE49-F238E27FC236}">
                  <a16:creationId xmlns:a16="http://schemas.microsoft.com/office/drawing/2014/main" id="{9B128EE1-D71B-4C84-8443-A7F454688C2D}"/>
                </a:ext>
              </a:extLst>
            </p:cNvPr>
            <p:cNvSpPr txBox="1">
              <a:spLocks/>
            </p:cNvSpPr>
            <p:nvPr/>
          </p:nvSpPr>
          <p:spPr>
            <a:xfrm>
              <a:off x="6912970" y="1752609"/>
              <a:ext cx="509288"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dirty="0">
                  <a:solidFill>
                    <a:srgbClr val="000000"/>
                  </a:solidFill>
                  <a:latin typeface="Segoe UI Semibold" panose="020B0702040204020203" pitchFamily="34" charset="0"/>
                  <a:cs typeface="Segoe UI Semibold" panose="020B0702040204020203" pitchFamily="34" charset="0"/>
                </a:rPr>
                <a:t>APP GW Subnet</a:t>
              </a:r>
            </a:p>
          </p:txBody>
        </p:sp>
        <p:grpSp>
          <p:nvGrpSpPr>
            <p:cNvPr id="146" name="Group 145">
              <a:extLst>
                <a:ext uri="{FF2B5EF4-FFF2-40B4-BE49-F238E27FC236}">
                  <a16:creationId xmlns:a16="http://schemas.microsoft.com/office/drawing/2014/main" id="{C39DA4DA-ED04-45DE-93FE-5B90CCA36470}"/>
                </a:ext>
              </a:extLst>
            </p:cNvPr>
            <p:cNvGrpSpPr/>
            <p:nvPr/>
          </p:nvGrpSpPr>
          <p:grpSpPr>
            <a:xfrm>
              <a:off x="7334740" y="2074566"/>
              <a:ext cx="348833" cy="348834"/>
              <a:chOff x="5782974" y="3277554"/>
              <a:chExt cx="780290" cy="780290"/>
            </a:xfrm>
          </p:grpSpPr>
          <p:sp>
            <p:nvSpPr>
              <p:cNvPr id="147" name="Rectangle 146">
                <a:extLst>
                  <a:ext uri="{FF2B5EF4-FFF2-40B4-BE49-F238E27FC236}">
                    <a16:creationId xmlns:a16="http://schemas.microsoft.com/office/drawing/2014/main" id="{3485059B-BF11-4917-BD85-DD0B446625A4}"/>
                  </a:ext>
                </a:extLst>
              </p:cNvPr>
              <p:cNvSpPr/>
              <p:nvPr/>
            </p:nvSpPr>
            <p:spPr>
              <a:xfrm>
                <a:off x="5952781" y="3510708"/>
                <a:ext cx="451691" cy="264405"/>
              </a:xfrm>
              <a:prstGeom prst="rect">
                <a:avLst/>
              </a:prstGeom>
              <a:solidFill>
                <a:srgbClr val="FCF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sz="1800">
                  <a:solidFill>
                    <a:prstClr val="white"/>
                  </a:solidFill>
                  <a:latin typeface="Calibri" panose="020F0502020204030204"/>
                </a:endParaRPr>
              </a:p>
            </p:txBody>
          </p:sp>
          <p:pic>
            <p:nvPicPr>
              <p:cNvPr id="148" name="Picture 147" descr="A picture containing vector graphics&#10;&#10;Description generated with high confidence">
                <a:extLst>
                  <a:ext uri="{FF2B5EF4-FFF2-40B4-BE49-F238E27FC236}">
                    <a16:creationId xmlns:a16="http://schemas.microsoft.com/office/drawing/2014/main" id="{129F0487-1F6E-43BB-8584-E3A5D3CE8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2974" y="3277554"/>
                <a:ext cx="780290" cy="780290"/>
              </a:xfrm>
              <a:prstGeom prst="rect">
                <a:avLst/>
              </a:prstGeom>
            </p:spPr>
          </p:pic>
        </p:grpSp>
        <p:pic>
          <p:nvPicPr>
            <p:cNvPr id="51" name="Picture 50" descr="A sign on a pole&#10;&#10;Description generated with very high confidence">
              <a:extLst>
                <a:ext uri="{FF2B5EF4-FFF2-40B4-BE49-F238E27FC236}">
                  <a16:creationId xmlns:a16="http://schemas.microsoft.com/office/drawing/2014/main" id="{4D51C265-2CB5-403C-87E2-A902F81C1E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737" y="2087950"/>
              <a:ext cx="317755" cy="317755"/>
            </a:xfrm>
            <a:prstGeom prst="rect">
              <a:avLst/>
            </a:prstGeom>
          </p:spPr>
        </p:pic>
        <p:cxnSp>
          <p:nvCxnSpPr>
            <p:cNvPr id="150" name="Straight Arrow Connector 149">
              <a:extLst>
                <a:ext uri="{FF2B5EF4-FFF2-40B4-BE49-F238E27FC236}">
                  <a16:creationId xmlns:a16="http://schemas.microsoft.com/office/drawing/2014/main" id="{E1BB365B-B28C-447C-BFE2-99ADBEB21ECA}"/>
                </a:ext>
              </a:extLst>
            </p:cNvPr>
            <p:cNvCxnSpPr>
              <a:cxnSpLocks/>
              <a:stCxn id="80" idx="2"/>
              <a:endCxn id="164" idx="0"/>
            </p:cNvCxnSpPr>
            <p:nvPr/>
          </p:nvCxnSpPr>
          <p:spPr>
            <a:xfrm>
              <a:off x="7167614" y="2546089"/>
              <a:ext cx="1" cy="17929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8F621C03-FB9A-4528-8126-03D76F78E27B}"/>
                </a:ext>
              </a:extLst>
            </p:cNvPr>
            <p:cNvCxnSpPr>
              <a:cxnSpLocks/>
            </p:cNvCxnSpPr>
            <p:nvPr/>
          </p:nvCxnSpPr>
          <p:spPr>
            <a:xfrm rot="5400000" flipH="1">
              <a:off x="8019597" y="1837429"/>
              <a:ext cx="0" cy="5486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4" name="Graphic 163">
              <a:extLst>
                <a:ext uri="{FF2B5EF4-FFF2-40B4-BE49-F238E27FC236}">
                  <a16:creationId xmlns:a16="http://schemas.microsoft.com/office/drawing/2014/main" id="{03B193EA-DEE0-44A3-85B1-BFC5D921C0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41021" y="2725379"/>
              <a:ext cx="253187" cy="256248"/>
            </a:xfrm>
            <a:prstGeom prst="rect">
              <a:avLst/>
            </a:prstGeom>
          </p:spPr>
        </p:pic>
        <p:cxnSp>
          <p:nvCxnSpPr>
            <p:cNvPr id="166" name="Straight Arrow Connector 165">
              <a:extLst>
                <a:ext uri="{FF2B5EF4-FFF2-40B4-BE49-F238E27FC236}">
                  <a16:creationId xmlns:a16="http://schemas.microsoft.com/office/drawing/2014/main" id="{7D1F5802-2981-45C7-ABEC-82114D43D868}"/>
                </a:ext>
              </a:extLst>
            </p:cNvPr>
            <p:cNvCxnSpPr>
              <a:cxnSpLocks/>
              <a:stCxn id="164" idx="2"/>
              <a:endCxn id="79" idx="1"/>
            </p:cNvCxnSpPr>
            <p:nvPr/>
          </p:nvCxnSpPr>
          <p:spPr>
            <a:xfrm flipH="1">
              <a:off x="7167614" y="2981627"/>
              <a:ext cx="1" cy="2587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7" name="Freeform 13" title="Icon of a cloud">
              <a:extLst>
                <a:ext uri="{FF2B5EF4-FFF2-40B4-BE49-F238E27FC236}">
                  <a16:creationId xmlns:a16="http://schemas.microsoft.com/office/drawing/2014/main" id="{6A4AF192-B62B-48E2-9F76-6DD469DF1D0F}"/>
                </a:ext>
              </a:extLst>
            </p:cNvPr>
            <p:cNvSpPr>
              <a:spLocks noChangeAspect="1"/>
            </p:cNvSpPr>
            <p:nvPr/>
          </p:nvSpPr>
          <p:spPr bwMode="auto">
            <a:xfrm>
              <a:off x="8258702" y="1870378"/>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rgbClr val="FFFFFF"/>
            </a:solidFill>
            <a:ln w="15875"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gradFill>
                  <a:gsLst>
                    <a:gs pos="0">
                      <a:srgbClr val="505050"/>
                    </a:gs>
                    <a:gs pos="100000">
                      <a:srgbClr val="505050"/>
                    </a:gs>
                  </a:gsLst>
                </a:gradFill>
                <a:latin typeface="Calibri" panose="020F0502020204030204"/>
              </a:endParaRPr>
            </a:p>
          </p:txBody>
        </p:sp>
      </p:grpSp>
    </p:spTree>
    <p:extLst>
      <p:ext uri="{BB962C8B-B14F-4D97-AF65-F5344CB8AC3E}">
        <p14:creationId xmlns:p14="http://schemas.microsoft.com/office/powerpoint/2010/main" val="410482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45C3E-6C7A-4931-92D2-A459BFD618E0}"/>
              </a:ext>
            </a:extLst>
          </p:cNvPr>
          <p:cNvSpPr>
            <a:spLocks noGrp="1"/>
          </p:cNvSpPr>
          <p:nvPr>
            <p:ph type="title"/>
          </p:nvPr>
        </p:nvSpPr>
        <p:spPr/>
        <p:txBody>
          <a:bodyPr/>
          <a:lstStyle/>
          <a:p>
            <a:r>
              <a:rPr lang="en-US" dirty="0">
                <a:latin typeface="Segoe UI Semibold"/>
                <a:cs typeface="Segoe UI Semibold"/>
              </a:rPr>
              <a:t>Application Gateway Ingress Controller</a:t>
            </a:r>
            <a:endParaRPr lang="en-US" dirty="0"/>
          </a:p>
        </p:txBody>
      </p:sp>
      <p:sp>
        <p:nvSpPr>
          <p:cNvPr id="3" name="Content Placeholder 2">
            <a:extLst>
              <a:ext uri="{FF2B5EF4-FFF2-40B4-BE49-F238E27FC236}">
                <a16:creationId xmlns:a16="http://schemas.microsoft.com/office/drawing/2014/main" id="{70D44A6D-7652-4B3C-B285-BE8C52C55D3C}"/>
              </a:ext>
            </a:extLst>
          </p:cNvPr>
          <p:cNvSpPr>
            <a:spLocks noGrp="1"/>
          </p:cNvSpPr>
          <p:nvPr>
            <p:ph idx="1"/>
          </p:nvPr>
        </p:nvSpPr>
        <p:spPr>
          <a:xfrm>
            <a:off x="289582" y="1386637"/>
            <a:ext cx="5183695" cy="4789936"/>
          </a:xfrm>
        </p:spPr>
        <p:txBody>
          <a:bodyPr>
            <a:normAutofit/>
          </a:bodyPr>
          <a:lstStyle/>
          <a:p>
            <a:r>
              <a:rPr lang="en-US" dirty="0"/>
              <a:t>Attach Application Gateways to AKS Clusters</a:t>
            </a:r>
          </a:p>
          <a:p>
            <a:r>
              <a:rPr lang="en-US" dirty="0"/>
              <a:t>Load Balance from the Internet directly to pods</a:t>
            </a:r>
          </a:p>
          <a:p>
            <a:pPr marL="0" indent="0">
              <a:buNone/>
            </a:pPr>
            <a:r>
              <a:rPr lang="en-US" dirty="0"/>
              <a:t>Features</a:t>
            </a:r>
          </a:p>
          <a:p>
            <a:pPr lvl="1"/>
            <a:r>
              <a:rPr lang="en-US" sz="1600" dirty="0"/>
              <a:t>URL routing</a:t>
            </a:r>
          </a:p>
          <a:p>
            <a:pPr lvl="1"/>
            <a:r>
              <a:rPr lang="en-US" sz="1600" dirty="0"/>
              <a:t>Cookie-based affinity</a:t>
            </a:r>
          </a:p>
          <a:p>
            <a:pPr lvl="1"/>
            <a:r>
              <a:rPr lang="en-US" sz="1600" dirty="0"/>
              <a:t>TLS termination</a:t>
            </a:r>
          </a:p>
          <a:p>
            <a:pPr lvl="1"/>
            <a:r>
              <a:rPr lang="en-US" sz="1600" dirty="0"/>
              <a:t>End-to-end TLS</a:t>
            </a:r>
          </a:p>
          <a:p>
            <a:pPr lvl="1"/>
            <a:r>
              <a:rPr lang="en-US" sz="1600" dirty="0"/>
              <a:t>Support for public, private, and hybrid web sites</a:t>
            </a:r>
          </a:p>
          <a:p>
            <a:pPr lvl="1"/>
            <a:r>
              <a:rPr lang="en-US" sz="1600" dirty="0"/>
              <a:t>Integrated web application firewall</a:t>
            </a:r>
          </a:p>
          <a:p>
            <a:pPr marL="0" indent="0">
              <a:buNone/>
            </a:pPr>
            <a:endParaRPr lang="en-US" dirty="0">
              <a:solidFill>
                <a:srgbClr val="0070C0"/>
              </a:solidFill>
            </a:endParaRPr>
          </a:p>
          <a:p>
            <a:pPr marL="0" indent="0">
              <a:buNone/>
            </a:pPr>
            <a:endParaRPr lang="en-US" dirty="0"/>
          </a:p>
          <a:p>
            <a:endParaRPr lang="en-US" dirty="0"/>
          </a:p>
        </p:txBody>
      </p:sp>
      <p:pic>
        <p:nvPicPr>
          <p:cNvPr id="2050" name="Picture 2" descr="Azure Application Gateway + AKS">
            <a:extLst>
              <a:ext uri="{FF2B5EF4-FFF2-40B4-BE49-F238E27FC236}">
                <a16:creationId xmlns:a16="http://schemas.microsoft.com/office/drawing/2014/main" id="{7F9EFFE4-1CA4-43B7-9A4A-B8D126E66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3277" y="1735395"/>
            <a:ext cx="6578324" cy="3957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0310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0E8BE59-286A-4055-A2BF-A0835F865302}"/>
              </a:ext>
            </a:extLst>
          </p:cNvPr>
          <p:cNvSpPr>
            <a:spLocks noGrp="1"/>
          </p:cNvSpPr>
          <p:nvPr>
            <p:ph type="title"/>
          </p:nvPr>
        </p:nvSpPr>
        <p:spPr>
          <a:xfrm>
            <a:off x="2062088" y="432658"/>
            <a:ext cx="3361907" cy="699879"/>
          </a:xfrm>
        </p:spPr>
        <p:txBody>
          <a:bodyPr/>
          <a:lstStyle/>
          <a:p>
            <a:r>
              <a:rPr lang="en-US" dirty="0"/>
              <a:t>Ingress</a:t>
            </a:r>
          </a:p>
        </p:txBody>
      </p:sp>
      <p:sp>
        <p:nvSpPr>
          <p:cNvPr id="5" name="Text Placeholder 4">
            <a:extLst>
              <a:ext uri="{FF2B5EF4-FFF2-40B4-BE49-F238E27FC236}">
                <a16:creationId xmlns:a16="http://schemas.microsoft.com/office/drawing/2014/main" id="{E0ABB84B-84C1-4525-A762-9FA99ADA7CAF}"/>
              </a:ext>
            </a:extLst>
          </p:cNvPr>
          <p:cNvSpPr>
            <a:spLocks noGrp="1"/>
          </p:cNvSpPr>
          <p:nvPr>
            <p:ph type="body" sz="quarter" idx="12"/>
          </p:nvPr>
        </p:nvSpPr>
        <p:spPr>
          <a:xfrm>
            <a:off x="450180" y="2938767"/>
            <a:ext cx="5378549" cy="724143"/>
          </a:xfrm>
        </p:spPr>
        <p:txBody>
          <a:bodyPr/>
          <a:lstStyle/>
          <a:p>
            <a:r>
              <a:rPr lang="en-US" dirty="0"/>
              <a:t>Kubernetes Ingress</a:t>
            </a:r>
          </a:p>
        </p:txBody>
      </p:sp>
    </p:spTree>
    <p:extLst>
      <p:ext uri="{BB962C8B-B14F-4D97-AF65-F5344CB8AC3E}">
        <p14:creationId xmlns:p14="http://schemas.microsoft.com/office/powerpoint/2010/main" val="3134633202"/>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a:extLst>
              <a:ext uri="{FF2B5EF4-FFF2-40B4-BE49-F238E27FC236}">
                <a16:creationId xmlns:a16="http://schemas.microsoft.com/office/drawing/2014/main" id="{4C09090B-C0C8-413F-B0CA-C133B2013329}"/>
              </a:ext>
            </a:extLst>
          </p:cNvPr>
          <p:cNvSpPr txBox="1"/>
          <p:nvPr/>
        </p:nvSpPr>
        <p:spPr>
          <a:xfrm>
            <a:off x="8271642" y="3062088"/>
            <a:ext cx="3783724" cy="286232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latest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articles, documentation, and events from Microsoft.Source—the curated monthly developer community newsletter. </a:t>
            </a: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Stay at the forefront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of rapidly evolving technologies with resources that are relevant to your field, location, and areas of interest—including articles, GitHub repositories, and how-to guides.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notified </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about events—from local hacks, workshops, and training sessions to virtual meetups and global conferences.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br>
            <a:endPar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Learn what you want</a:t>
            </a:r>
            <a:r>
              <a:rPr kumimoji="0" lang="en-US" sz="1000" b="0"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 when you want, how you want. Resources include in-person hands-on workshops, free, interactive online training and sandbox environments.</a:t>
            </a:r>
          </a:p>
        </p:txBody>
      </p:sp>
      <p:sp>
        <p:nvSpPr>
          <p:cNvPr id="35" name="Title 1">
            <a:extLst>
              <a:ext uri="{FF2B5EF4-FFF2-40B4-BE49-F238E27FC236}">
                <a16:creationId xmlns:a16="http://schemas.microsoft.com/office/drawing/2014/main" id="{5B7E4A86-4965-4A91-A994-DFDC1AE6B8FF}"/>
              </a:ext>
            </a:extLst>
          </p:cNvPr>
          <p:cNvSpPr>
            <a:spLocks noGrp="1"/>
          </p:cNvSpPr>
          <p:nvPr>
            <p:ph type="title"/>
          </p:nvPr>
        </p:nvSpPr>
        <p:spPr>
          <a:xfrm>
            <a:off x="8271642" y="173420"/>
            <a:ext cx="3783724" cy="738664"/>
          </a:xfrm>
        </p:spPr>
        <p:txBody>
          <a:bodyPr/>
          <a:lstStyle/>
          <a:p>
            <a:r>
              <a:rPr lang="en-US" sz="2400" dirty="0">
                <a:solidFill>
                  <a:schemeClr val="accent1"/>
                </a:solidFill>
              </a:rPr>
              <a:t>Sign up for Microsoft.Source</a:t>
            </a:r>
          </a:p>
        </p:txBody>
      </p:sp>
      <p:sp>
        <p:nvSpPr>
          <p:cNvPr id="37" name="TextBox 36">
            <a:extLst>
              <a:ext uri="{FF2B5EF4-FFF2-40B4-BE49-F238E27FC236}">
                <a16:creationId xmlns:a16="http://schemas.microsoft.com/office/drawing/2014/main" id="{9D07D8C1-953D-4383-9BAF-03EADBAAA1D3}"/>
              </a:ext>
            </a:extLst>
          </p:cNvPr>
          <p:cNvSpPr txBox="1"/>
          <p:nvPr/>
        </p:nvSpPr>
        <p:spPr>
          <a:xfrm>
            <a:off x="8271642" y="1202256"/>
            <a:ext cx="3783724"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Receive a regular digest of relevant technical content, events and training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i="1" dirty="0">
              <a:solidFill>
                <a:srgbClr val="24242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242424"/>
                </a:solidFill>
                <a:effectLst/>
                <a:uLnTx/>
                <a:uFillTx/>
                <a:latin typeface="Segoe UI" panose="020B0502040204020203" pitchFamily="34" charset="0"/>
                <a:ea typeface="+mn-ea"/>
                <a:cs typeface="+mn-cs"/>
              </a:rPr>
              <a:t>Get the best of the newest resources, tools and guidance to help developers quickly build and deploy on Azure</a:t>
            </a:r>
          </a:p>
        </p:txBody>
      </p:sp>
      <p:pic>
        <p:nvPicPr>
          <p:cNvPr id="43" name="Picture 42" descr="Logo&#10;&#10;Description automatically generated">
            <a:extLst>
              <a:ext uri="{FF2B5EF4-FFF2-40B4-BE49-F238E27FC236}">
                <a16:creationId xmlns:a16="http://schemas.microsoft.com/office/drawing/2014/main" id="{DB4F5873-D710-40F0-96D4-A568A9FC138E}"/>
              </a:ext>
            </a:extLst>
          </p:cNvPr>
          <p:cNvPicPr>
            <a:picLocks noChangeAspect="1"/>
          </p:cNvPicPr>
          <p:nvPr/>
        </p:nvPicPr>
        <p:blipFill>
          <a:blip r:embed="rId2"/>
          <a:stretch>
            <a:fillRect/>
          </a:stretch>
        </p:blipFill>
        <p:spPr>
          <a:xfrm>
            <a:off x="10119774" y="5929213"/>
            <a:ext cx="2072226" cy="928787"/>
          </a:xfrm>
          <a:prstGeom prst="rect">
            <a:avLst/>
          </a:prstGeom>
        </p:spPr>
      </p:pic>
      <p:sp>
        <p:nvSpPr>
          <p:cNvPr id="11" name="Title 1">
            <a:extLst>
              <a:ext uri="{FF2B5EF4-FFF2-40B4-BE49-F238E27FC236}">
                <a16:creationId xmlns:a16="http://schemas.microsoft.com/office/drawing/2014/main" id="{BC9E1A30-ECF7-47C5-8A9C-A0B2154E7B21}"/>
              </a:ext>
            </a:extLst>
          </p:cNvPr>
          <p:cNvSpPr txBox="1">
            <a:spLocks/>
          </p:cNvSpPr>
          <p:nvPr/>
        </p:nvSpPr>
        <p:spPr>
          <a:xfrm>
            <a:off x="588263" y="457200"/>
            <a:ext cx="698595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261185140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Rounded Corners 62">
            <a:extLst>
              <a:ext uri="{FF2B5EF4-FFF2-40B4-BE49-F238E27FC236}">
                <a16:creationId xmlns:a16="http://schemas.microsoft.com/office/drawing/2014/main" id="{721966AD-BCBA-4F52-BF6C-4254B5AB0242}"/>
              </a:ext>
            </a:extLst>
          </p:cNvPr>
          <p:cNvSpPr/>
          <p:nvPr/>
        </p:nvSpPr>
        <p:spPr bwMode="auto">
          <a:xfrm>
            <a:off x="604990" y="2380601"/>
            <a:ext cx="6871231" cy="2801410"/>
          </a:xfrm>
          <a:prstGeom prst="roundRect">
            <a:avLst>
              <a:gd name="adj" fmla="val 703"/>
            </a:avLst>
          </a:prstGeom>
          <a:solidFill>
            <a:srgbClr val="D83B01">
              <a:alpha val="2000"/>
            </a:srgbClr>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176" b="0" i="0" u="none" strike="noStrike" kern="0" cap="none" spc="0" normalizeH="0" baseline="0" noProof="0">
              <a:ln>
                <a:noFill/>
              </a:ln>
              <a:solidFill>
                <a:srgbClr val="0078D7"/>
              </a:solidFill>
              <a:effectLst/>
              <a:uLnTx/>
              <a:uFillTx/>
              <a:latin typeface="Segoe UI Semilight"/>
              <a:ea typeface="+mn-ea"/>
              <a:cs typeface="Segoe UI" pitchFamily="34" charset="0"/>
            </a:endParaRPr>
          </a:p>
        </p:txBody>
      </p:sp>
      <p:sp>
        <p:nvSpPr>
          <p:cNvPr id="65" name="Rectangle: Rounded Corners 64">
            <a:extLst>
              <a:ext uri="{FF2B5EF4-FFF2-40B4-BE49-F238E27FC236}">
                <a16:creationId xmlns:a16="http://schemas.microsoft.com/office/drawing/2014/main" id="{57F78864-527E-4520-80DC-C34B13241D86}"/>
              </a:ext>
            </a:extLst>
          </p:cNvPr>
          <p:cNvSpPr/>
          <p:nvPr/>
        </p:nvSpPr>
        <p:spPr bwMode="auto">
          <a:xfrm>
            <a:off x="912889" y="2622819"/>
            <a:ext cx="6255428" cy="1631334"/>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OS</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6181C7B-6773-4423-8302-85A2B77CE5D2}"/>
              </a:ext>
            </a:extLst>
          </p:cNvPr>
          <p:cNvSpPr/>
          <p:nvPr/>
        </p:nvSpPr>
        <p:spPr bwMode="auto">
          <a:xfrm>
            <a:off x="2894189" y="2792959"/>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Applications</a:t>
            </a:r>
          </a:p>
        </p:txBody>
      </p:sp>
      <p:sp>
        <p:nvSpPr>
          <p:cNvPr id="71" name="Rectangle: Rounded Corners 70">
            <a:extLst>
              <a:ext uri="{FF2B5EF4-FFF2-40B4-BE49-F238E27FC236}">
                <a16:creationId xmlns:a16="http://schemas.microsoft.com/office/drawing/2014/main" id="{137D6980-C93E-415F-A3E7-6AC59BF1A97F}"/>
              </a:ext>
            </a:extLst>
          </p:cNvPr>
          <p:cNvSpPr/>
          <p:nvPr/>
        </p:nvSpPr>
        <p:spPr bwMode="auto">
          <a:xfrm>
            <a:off x="912889" y="4365807"/>
            <a:ext cx="6255428" cy="573987"/>
          </a:xfrm>
          <a:prstGeom prst="roundRect">
            <a:avLst>
              <a:gd name="adj" fmla="val 3125"/>
            </a:avLst>
          </a:prstGeom>
          <a:solidFill>
            <a:srgbClr val="E5E5E5"/>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537855"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rPr>
              <a:t>     Hardware</a:t>
            </a:r>
            <a:endParaRPr kumimoji="0" lang="en-US" sz="2353" b="0" i="0" u="none" strike="noStrike" kern="0" cap="none" spc="0" normalizeH="0" baseline="0" noProof="0">
              <a:ln>
                <a:noFill/>
              </a:ln>
              <a:solidFill>
                <a:srgbClr val="0078D7"/>
              </a:solidFill>
              <a:effectLst/>
              <a:uLnTx/>
              <a:uFillTx/>
              <a:latin typeface="Segoe UI Semilight"/>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919FE145-91A4-4B37-A869-32D693FFAB7A}"/>
              </a:ext>
            </a:extLst>
          </p:cNvPr>
          <p:cNvSpPr/>
          <p:nvPr/>
        </p:nvSpPr>
        <p:spPr bwMode="auto">
          <a:xfrm>
            <a:off x="2894188" y="3486669"/>
            <a:ext cx="4030408"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179285"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   Kernel</a:t>
            </a:r>
          </a:p>
        </p:txBody>
      </p:sp>
      <p:grpSp>
        <p:nvGrpSpPr>
          <p:cNvPr id="72" name="Group 71">
            <a:extLst>
              <a:ext uri="{FF2B5EF4-FFF2-40B4-BE49-F238E27FC236}">
                <a16:creationId xmlns:a16="http://schemas.microsoft.com/office/drawing/2014/main" id="{5B4751A7-7838-41B6-9E09-9C6A526B8B22}"/>
              </a:ext>
            </a:extLst>
          </p:cNvPr>
          <p:cNvGrpSpPr/>
          <p:nvPr/>
        </p:nvGrpSpPr>
        <p:grpSpPr>
          <a:xfrm>
            <a:off x="3036459" y="3602929"/>
            <a:ext cx="342890" cy="353654"/>
            <a:chOff x="893763" y="-434975"/>
            <a:chExt cx="869950" cy="869950"/>
          </a:xfrm>
        </p:grpSpPr>
        <p:sp>
          <p:nvSpPr>
            <p:cNvPr id="73" name="Freeform 12">
              <a:extLst>
                <a:ext uri="{FF2B5EF4-FFF2-40B4-BE49-F238E27FC236}">
                  <a16:creationId xmlns:a16="http://schemas.microsoft.com/office/drawing/2014/main" id="{5F99D19D-589C-4747-9216-77667C6CCD1D}"/>
                </a:ext>
              </a:extLst>
            </p:cNvPr>
            <p:cNvSpPr>
              <a:spLocks/>
            </p:cNvSpPr>
            <p:nvPr/>
          </p:nvSpPr>
          <p:spPr bwMode="auto">
            <a:xfrm>
              <a:off x="1158142" y="-179534"/>
              <a:ext cx="345953" cy="359073"/>
            </a:xfrm>
            <a:custGeom>
              <a:avLst/>
              <a:gdLst>
                <a:gd name="T0" fmla="*/ 125 w 142"/>
                <a:gd name="T1" fmla="*/ 146 h 146"/>
                <a:gd name="T2" fmla="*/ 18 w 142"/>
                <a:gd name="T3" fmla="*/ 146 h 146"/>
                <a:gd name="T4" fmla="*/ 0 w 142"/>
                <a:gd name="T5" fmla="*/ 128 h 146"/>
                <a:gd name="T6" fmla="*/ 0 w 142"/>
                <a:gd name="T7" fmla="*/ 19 h 146"/>
                <a:gd name="T8" fmla="*/ 18 w 142"/>
                <a:gd name="T9" fmla="*/ 0 h 146"/>
                <a:gd name="T10" fmla="*/ 125 w 142"/>
                <a:gd name="T11" fmla="*/ 0 h 146"/>
                <a:gd name="T12" fmla="*/ 142 w 142"/>
                <a:gd name="T13" fmla="*/ 19 h 146"/>
                <a:gd name="T14" fmla="*/ 142 w 142"/>
                <a:gd name="T15" fmla="*/ 128 h 146"/>
                <a:gd name="T16" fmla="*/ 125 w 142"/>
                <a:gd name="T17"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 h="146">
                  <a:moveTo>
                    <a:pt x="125" y="146"/>
                  </a:moveTo>
                  <a:cubicBezTo>
                    <a:pt x="18" y="146"/>
                    <a:pt x="18" y="146"/>
                    <a:pt x="18" y="146"/>
                  </a:cubicBezTo>
                  <a:cubicBezTo>
                    <a:pt x="8" y="146"/>
                    <a:pt x="0" y="138"/>
                    <a:pt x="0" y="128"/>
                  </a:cubicBezTo>
                  <a:cubicBezTo>
                    <a:pt x="0" y="19"/>
                    <a:pt x="0" y="19"/>
                    <a:pt x="0" y="19"/>
                  </a:cubicBezTo>
                  <a:cubicBezTo>
                    <a:pt x="0" y="9"/>
                    <a:pt x="8" y="0"/>
                    <a:pt x="18" y="0"/>
                  </a:cubicBezTo>
                  <a:cubicBezTo>
                    <a:pt x="125" y="0"/>
                    <a:pt x="125" y="0"/>
                    <a:pt x="125" y="0"/>
                  </a:cubicBezTo>
                  <a:cubicBezTo>
                    <a:pt x="134" y="0"/>
                    <a:pt x="142" y="9"/>
                    <a:pt x="142" y="19"/>
                  </a:cubicBezTo>
                  <a:cubicBezTo>
                    <a:pt x="142" y="128"/>
                    <a:pt x="142" y="128"/>
                    <a:pt x="142" y="128"/>
                  </a:cubicBezTo>
                  <a:cubicBezTo>
                    <a:pt x="142" y="138"/>
                    <a:pt x="134" y="146"/>
                    <a:pt x="125" y="146"/>
                  </a:cubicBezTo>
                  <a:close/>
                </a:path>
              </a:pathLst>
            </a:cu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4" name="Rectangle 13">
              <a:extLst>
                <a:ext uri="{FF2B5EF4-FFF2-40B4-BE49-F238E27FC236}">
                  <a16:creationId xmlns:a16="http://schemas.microsoft.com/office/drawing/2014/main" id="{66D8A93E-07E2-4D2E-8250-848C9B28A54C}"/>
                </a:ext>
              </a:extLst>
            </p:cNvPr>
            <p:cNvSpPr>
              <a:spLocks noChangeArrowheads="1"/>
            </p:cNvSpPr>
            <p:nvPr/>
          </p:nvSpPr>
          <p:spPr bwMode="auto">
            <a:xfrm>
              <a:off x="1006475" y="-325438"/>
              <a:ext cx="641350" cy="650876"/>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5" name="Line 14">
              <a:extLst>
                <a:ext uri="{FF2B5EF4-FFF2-40B4-BE49-F238E27FC236}">
                  <a16:creationId xmlns:a16="http://schemas.microsoft.com/office/drawing/2014/main" id="{72137C73-CFEF-4A57-971F-04F165F04A02}"/>
                </a:ext>
              </a:extLst>
            </p:cNvPr>
            <p:cNvSpPr>
              <a:spLocks noChangeShapeType="1"/>
            </p:cNvSpPr>
            <p:nvPr/>
          </p:nvSpPr>
          <p:spPr bwMode="auto">
            <a:xfrm flipV="1">
              <a:off x="111918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6" name="Line 15">
              <a:extLst>
                <a:ext uri="{FF2B5EF4-FFF2-40B4-BE49-F238E27FC236}">
                  <a16:creationId xmlns:a16="http://schemas.microsoft.com/office/drawing/2014/main" id="{B2CA5891-11B3-4146-A5EC-0B5900DE7675}"/>
                </a:ext>
              </a:extLst>
            </p:cNvPr>
            <p:cNvSpPr>
              <a:spLocks noChangeShapeType="1"/>
            </p:cNvSpPr>
            <p:nvPr/>
          </p:nvSpPr>
          <p:spPr bwMode="auto">
            <a:xfrm flipV="1">
              <a:off x="1325563"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7" name="Line 16">
              <a:extLst>
                <a:ext uri="{FF2B5EF4-FFF2-40B4-BE49-F238E27FC236}">
                  <a16:creationId xmlns:a16="http://schemas.microsoft.com/office/drawing/2014/main" id="{13ABAE60-1697-4682-A7BE-F7819481F589}"/>
                </a:ext>
              </a:extLst>
            </p:cNvPr>
            <p:cNvSpPr>
              <a:spLocks noChangeShapeType="1"/>
            </p:cNvSpPr>
            <p:nvPr/>
          </p:nvSpPr>
          <p:spPr bwMode="auto">
            <a:xfrm flipV="1">
              <a:off x="1531938" y="-434975"/>
              <a:ext cx="0" cy="98425"/>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8" name="Line 17">
              <a:extLst>
                <a:ext uri="{FF2B5EF4-FFF2-40B4-BE49-F238E27FC236}">
                  <a16:creationId xmlns:a16="http://schemas.microsoft.com/office/drawing/2014/main" id="{3BDD23CE-AB8C-408F-9738-5B84F8709C87}"/>
                </a:ext>
              </a:extLst>
            </p:cNvPr>
            <p:cNvSpPr>
              <a:spLocks noChangeShapeType="1"/>
            </p:cNvSpPr>
            <p:nvPr/>
          </p:nvSpPr>
          <p:spPr bwMode="auto">
            <a:xfrm flipV="1">
              <a:off x="111918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79" name="Line 18">
              <a:extLst>
                <a:ext uri="{FF2B5EF4-FFF2-40B4-BE49-F238E27FC236}">
                  <a16:creationId xmlns:a16="http://schemas.microsoft.com/office/drawing/2014/main" id="{0A57B355-28BA-4F96-8220-98481E9D9FE9}"/>
                </a:ext>
              </a:extLst>
            </p:cNvPr>
            <p:cNvSpPr>
              <a:spLocks noChangeShapeType="1"/>
            </p:cNvSpPr>
            <p:nvPr/>
          </p:nvSpPr>
          <p:spPr bwMode="auto">
            <a:xfrm flipV="1">
              <a:off x="1325563"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0" name="Line 19">
              <a:extLst>
                <a:ext uri="{FF2B5EF4-FFF2-40B4-BE49-F238E27FC236}">
                  <a16:creationId xmlns:a16="http://schemas.microsoft.com/office/drawing/2014/main" id="{9F042A1C-59AB-4651-BAED-8661750CF933}"/>
                </a:ext>
              </a:extLst>
            </p:cNvPr>
            <p:cNvSpPr>
              <a:spLocks noChangeShapeType="1"/>
            </p:cNvSpPr>
            <p:nvPr/>
          </p:nvSpPr>
          <p:spPr bwMode="auto">
            <a:xfrm flipV="1">
              <a:off x="1531938" y="333375"/>
              <a:ext cx="0" cy="10160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1" name="Line 20">
              <a:extLst>
                <a:ext uri="{FF2B5EF4-FFF2-40B4-BE49-F238E27FC236}">
                  <a16:creationId xmlns:a16="http://schemas.microsoft.com/office/drawing/2014/main" id="{F338CA48-D9CB-469D-8765-F7E6A01EF5C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2" name="Line 22">
              <a:extLst>
                <a:ext uri="{FF2B5EF4-FFF2-40B4-BE49-F238E27FC236}">
                  <a16:creationId xmlns:a16="http://schemas.microsoft.com/office/drawing/2014/main" id="{FBDB42A0-7D44-437B-9E2D-7A1C7D01A1CB}"/>
                </a:ext>
              </a:extLst>
            </p:cNvPr>
            <p:cNvSpPr>
              <a:spLocks noChangeShapeType="1"/>
            </p:cNvSpPr>
            <p:nvPr/>
          </p:nvSpPr>
          <p:spPr bwMode="auto">
            <a:xfrm>
              <a:off x="1662113" y="0"/>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3" name="Line 23">
              <a:extLst>
                <a:ext uri="{FF2B5EF4-FFF2-40B4-BE49-F238E27FC236}">
                  <a16:creationId xmlns:a16="http://schemas.microsoft.com/office/drawing/2014/main" id="{E4C8C221-C41F-437F-8129-718D385F3335}"/>
                </a:ext>
              </a:extLst>
            </p:cNvPr>
            <p:cNvSpPr>
              <a:spLocks noChangeShapeType="1"/>
            </p:cNvSpPr>
            <p:nvPr/>
          </p:nvSpPr>
          <p:spPr bwMode="auto">
            <a:xfrm>
              <a:off x="1662113" y="206375"/>
              <a:ext cx="1016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4" name="Line 24">
              <a:extLst>
                <a:ext uri="{FF2B5EF4-FFF2-40B4-BE49-F238E27FC236}">
                  <a16:creationId xmlns:a16="http://schemas.microsoft.com/office/drawing/2014/main" id="{3D7C9BAD-0A39-4852-A346-0B0F79935258}"/>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5" name="Line 25">
              <a:extLst>
                <a:ext uri="{FF2B5EF4-FFF2-40B4-BE49-F238E27FC236}">
                  <a16:creationId xmlns:a16="http://schemas.microsoft.com/office/drawing/2014/main" id="{26F61D76-6D68-4990-821F-B98F11FEE17A}"/>
                </a:ext>
              </a:extLst>
            </p:cNvPr>
            <p:cNvSpPr>
              <a:spLocks noChangeShapeType="1"/>
            </p:cNvSpPr>
            <p:nvPr/>
          </p:nvSpPr>
          <p:spPr bwMode="auto">
            <a:xfrm>
              <a:off x="893763" y="0"/>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86" name="Line 26">
              <a:extLst>
                <a:ext uri="{FF2B5EF4-FFF2-40B4-BE49-F238E27FC236}">
                  <a16:creationId xmlns:a16="http://schemas.microsoft.com/office/drawing/2014/main" id="{FACEA948-F15D-47FC-88CB-DBF54D4A6DFA}"/>
                </a:ext>
              </a:extLst>
            </p:cNvPr>
            <p:cNvSpPr>
              <a:spLocks noChangeShapeType="1"/>
            </p:cNvSpPr>
            <p:nvPr/>
          </p:nvSpPr>
          <p:spPr bwMode="auto">
            <a:xfrm>
              <a:off x="893763" y="206375"/>
              <a:ext cx="98425"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99" name="Group 98">
            <a:extLst>
              <a:ext uri="{FF2B5EF4-FFF2-40B4-BE49-F238E27FC236}">
                <a16:creationId xmlns:a16="http://schemas.microsoft.com/office/drawing/2014/main" id="{911AB009-0367-4357-87C2-23CA6D015168}"/>
              </a:ext>
            </a:extLst>
          </p:cNvPr>
          <p:cNvGrpSpPr/>
          <p:nvPr/>
        </p:nvGrpSpPr>
        <p:grpSpPr>
          <a:xfrm>
            <a:off x="1116798" y="3297567"/>
            <a:ext cx="374975" cy="281835"/>
            <a:chOff x="11622088" y="3221038"/>
            <a:chExt cx="958850" cy="712788"/>
          </a:xfrm>
        </p:grpSpPr>
        <p:sp>
          <p:nvSpPr>
            <p:cNvPr id="100" name="Rectangle 39">
              <a:extLst>
                <a:ext uri="{FF2B5EF4-FFF2-40B4-BE49-F238E27FC236}">
                  <a16:creationId xmlns:a16="http://schemas.microsoft.com/office/drawing/2014/main" id="{72FD5011-295A-4DBC-A7F7-EF48916B932C}"/>
                </a:ext>
              </a:extLst>
            </p:cNvPr>
            <p:cNvSpPr>
              <a:spLocks noChangeArrowheads="1"/>
            </p:cNvSpPr>
            <p:nvPr/>
          </p:nvSpPr>
          <p:spPr bwMode="auto">
            <a:xfrm>
              <a:off x="11622088" y="3221038"/>
              <a:ext cx="958850" cy="625475"/>
            </a:xfrm>
            <a:prstGeom prst="rect">
              <a:avLst/>
            </a:prstGeom>
            <a:noFill/>
            <a:ln w="12700" cap="rnd">
              <a:solidFill>
                <a:srgbClr val="0078D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1" name="Line 40">
              <a:extLst>
                <a:ext uri="{FF2B5EF4-FFF2-40B4-BE49-F238E27FC236}">
                  <a16:creationId xmlns:a16="http://schemas.microsoft.com/office/drawing/2014/main" id="{CE756CC6-F599-49FD-BF28-72E5DAF16C4A}"/>
                </a:ext>
              </a:extLst>
            </p:cNvPr>
            <p:cNvSpPr>
              <a:spLocks noChangeShapeType="1"/>
            </p:cNvSpPr>
            <p:nvPr/>
          </p:nvSpPr>
          <p:spPr bwMode="auto">
            <a:xfrm>
              <a:off x="11898313" y="3933825"/>
              <a:ext cx="406400" cy="0"/>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2" name="Line 41">
              <a:extLst>
                <a:ext uri="{FF2B5EF4-FFF2-40B4-BE49-F238E27FC236}">
                  <a16:creationId xmlns:a16="http://schemas.microsoft.com/office/drawing/2014/main" id="{B969157A-54D3-4F89-8F86-6F6AB33D6156}"/>
                </a:ext>
              </a:extLst>
            </p:cNvPr>
            <p:cNvSpPr>
              <a:spLocks noChangeShapeType="1"/>
            </p:cNvSpPr>
            <p:nvPr/>
          </p:nvSpPr>
          <p:spPr bwMode="auto">
            <a:xfrm>
              <a:off x="12101513" y="3849688"/>
              <a:ext cx="0" cy="84138"/>
            </a:xfrm>
            <a:prstGeom prst="line">
              <a:avLst/>
            </a:prstGeom>
            <a:noFill/>
            <a:ln w="12700" cap="rnd">
              <a:solidFill>
                <a:srgbClr val="0078D7"/>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03" name="Group 102">
            <a:extLst>
              <a:ext uri="{FF2B5EF4-FFF2-40B4-BE49-F238E27FC236}">
                <a16:creationId xmlns:a16="http://schemas.microsoft.com/office/drawing/2014/main" id="{FD2FA444-9675-4256-B66F-22431E8F4FBB}"/>
              </a:ext>
            </a:extLst>
          </p:cNvPr>
          <p:cNvGrpSpPr/>
          <p:nvPr/>
        </p:nvGrpSpPr>
        <p:grpSpPr>
          <a:xfrm>
            <a:off x="3018010" y="2944939"/>
            <a:ext cx="349200" cy="278952"/>
            <a:chOff x="11757025" y="2832101"/>
            <a:chExt cx="462140" cy="365125"/>
          </a:xfrm>
        </p:grpSpPr>
        <p:sp>
          <p:nvSpPr>
            <p:cNvPr id="104" name="Freeform 30">
              <a:extLst>
                <a:ext uri="{FF2B5EF4-FFF2-40B4-BE49-F238E27FC236}">
                  <a16:creationId xmlns:a16="http://schemas.microsoft.com/office/drawing/2014/main" id="{70855571-D557-4F15-BDCF-51F7296737A7}"/>
                </a:ext>
              </a:extLst>
            </p:cNvPr>
            <p:cNvSpPr>
              <a:spLocks/>
            </p:cNvSpPr>
            <p:nvPr/>
          </p:nvSpPr>
          <p:spPr bwMode="auto">
            <a:xfrm>
              <a:off x="11768313" y="2832101"/>
              <a:ext cx="450852" cy="365125"/>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5" name="Line 31">
              <a:extLst>
                <a:ext uri="{FF2B5EF4-FFF2-40B4-BE49-F238E27FC236}">
                  <a16:creationId xmlns:a16="http://schemas.microsoft.com/office/drawing/2014/main" id="{4A3D2FBA-516D-4B8F-8A6D-F07D740F90A0}"/>
                </a:ext>
              </a:extLst>
            </p:cNvPr>
            <p:cNvSpPr>
              <a:spLocks noChangeShapeType="1"/>
            </p:cNvSpPr>
            <p:nvPr/>
          </p:nvSpPr>
          <p:spPr bwMode="auto">
            <a:xfrm>
              <a:off x="11771313" y="2924176"/>
              <a:ext cx="447675" cy="0"/>
            </a:xfrm>
            <a:prstGeom prst="line">
              <a:avLst/>
            </a:prstGeom>
            <a:noFill/>
            <a:ln w="12700" cap="rnd">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6" name="Oval 32">
              <a:extLst>
                <a:ext uri="{FF2B5EF4-FFF2-40B4-BE49-F238E27FC236}">
                  <a16:creationId xmlns:a16="http://schemas.microsoft.com/office/drawing/2014/main" id="{F54C538D-8B97-422B-B0D8-541112B66E0D}"/>
                </a:ext>
              </a:extLst>
            </p:cNvPr>
            <p:cNvSpPr>
              <a:spLocks noChangeArrowheads="1"/>
            </p:cNvSpPr>
            <p:nvPr/>
          </p:nvSpPr>
          <p:spPr bwMode="auto">
            <a:xfrm>
              <a:off x="12058650" y="2867026"/>
              <a:ext cx="23813"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7" name="Oval 33">
              <a:extLst>
                <a:ext uri="{FF2B5EF4-FFF2-40B4-BE49-F238E27FC236}">
                  <a16:creationId xmlns:a16="http://schemas.microsoft.com/office/drawing/2014/main" id="{DEBF0E87-4298-461B-A36B-08ADA05AB01F}"/>
                </a:ext>
              </a:extLst>
            </p:cNvPr>
            <p:cNvSpPr>
              <a:spLocks noChangeArrowheads="1"/>
            </p:cNvSpPr>
            <p:nvPr/>
          </p:nvSpPr>
          <p:spPr bwMode="auto">
            <a:xfrm>
              <a:off x="12109450"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8" name="Oval 34">
              <a:extLst>
                <a:ext uri="{FF2B5EF4-FFF2-40B4-BE49-F238E27FC236}">
                  <a16:creationId xmlns:a16="http://schemas.microsoft.com/office/drawing/2014/main" id="{ADD70D10-A3E4-4C3F-8E28-CB5A88B6717F}"/>
                </a:ext>
              </a:extLst>
            </p:cNvPr>
            <p:cNvSpPr>
              <a:spLocks noChangeArrowheads="1"/>
            </p:cNvSpPr>
            <p:nvPr/>
          </p:nvSpPr>
          <p:spPr bwMode="auto">
            <a:xfrm>
              <a:off x="12158663" y="2867026"/>
              <a:ext cx="20638" cy="22225"/>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09" name="Line 35">
              <a:extLst>
                <a:ext uri="{FF2B5EF4-FFF2-40B4-BE49-F238E27FC236}">
                  <a16:creationId xmlns:a16="http://schemas.microsoft.com/office/drawing/2014/main" id="{AA32E100-0164-4E4F-9105-CFDD908671C6}"/>
                </a:ext>
              </a:extLst>
            </p:cNvPr>
            <p:cNvSpPr>
              <a:spLocks noChangeShapeType="1"/>
            </p:cNvSpPr>
            <p:nvPr/>
          </p:nvSpPr>
          <p:spPr bwMode="auto">
            <a:xfrm>
              <a:off x="11757025" y="2992438"/>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grpSp>
      <p:grpSp>
        <p:nvGrpSpPr>
          <p:cNvPr id="110" name="Group 109">
            <a:extLst>
              <a:ext uri="{FF2B5EF4-FFF2-40B4-BE49-F238E27FC236}">
                <a16:creationId xmlns:a16="http://schemas.microsoft.com/office/drawing/2014/main" id="{08AF3AF2-16D6-49D0-8983-CD0143D66217}"/>
              </a:ext>
            </a:extLst>
          </p:cNvPr>
          <p:cNvGrpSpPr/>
          <p:nvPr/>
        </p:nvGrpSpPr>
        <p:grpSpPr>
          <a:xfrm>
            <a:off x="1077983" y="4543262"/>
            <a:ext cx="438971" cy="217484"/>
            <a:chOff x="92603" y="44698"/>
            <a:chExt cx="851960" cy="353283"/>
          </a:xfrm>
        </p:grpSpPr>
        <p:sp>
          <p:nvSpPr>
            <p:cNvPr id="111" name="Oval 32">
              <a:extLst>
                <a:ext uri="{FF2B5EF4-FFF2-40B4-BE49-F238E27FC236}">
                  <a16:creationId xmlns:a16="http://schemas.microsoft.com/office/drawing/2014/main" id="{30D0D04A-2F69-4FD6-BC57-EDB55B77FC38}"/>
                </a:ext>
              </a:extLst>
            </p:cNvPr>
            <p:cNvSpPr>
              <a:spLocks noChangeArrowheads="1"/>
            </p:cNvSpPr>
            <p:nvPr/>
          </p:nvSpPr>
          <p:spPr bwMode="auto">
            <a:xfrm>
              <a:off x="605203"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2" name="Oval 33">
              <a:extLst>
                <a:ext uri="{FF2B5EF4-FFF2-40B4-BE49-F238E27FC236}">
                  <a16:creationId xmlns:a16="http://schemas.microsoft.com/office/drawing/2014/main" id="{19CB5A2E-DA22-4F77-AE60-4ADDB2B6D713}"/>
                </a:ext>
              </a:extLst>
            </p:cNvPr>
            <p:cNvSpPr>
              <a:spLocks noChangeArrowheads="1"/>
            </p:cNvSpPr>
            <p:nvPr/>
          </p:nvSpPr>
          <p:spPr bwMode="auto">
            <a:xfrm>
              <a:off x="702439"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3" name="Oval 34">
              <a:extLst>
                <a:ext uri="{FF2B5EF4-FFF2-40B4-BE49-F238E27FC236}">
                  <a16:creationId xmlns:a16="http://schemas.microsoft.com/office/drawing/2014/main" id="{5C46D291-BC72-444C-81DA-9F6D3D9B8F2F}"/>
                </a:ext>
              </a:extLst>
            </p:cNvPr>
            <p:cNvSpPr>
              <a:spLocks noChangeArrowheads="1"/>
            </p:cNvSpPr>
            <p:nvPr/>
          </p:nvSpPr>
          <p:spPr bwMode="auto">
            <a:xfrm>
              <a:off x="796396" y="201210"/>
              <a:ext cx="50006" cy="50248"/>
            </a:xfrm>
            <a:prstGeom prst="ellipse">
              <a:avLst/>
            </a:prstGeom>
            <a:solidFill>
              <a:srgbClr val="414142"/>
            </a:solidFill>
            <a:ln w="12700">
              <a:solidFill>
                <a:srgbClr val="0078D7"/>
              </a:solidFill>
              <a:round/>
              <a:headEnd/>
              <a:tailEnd/>
            </a:ln>
          </p:spPr>
          <p:txBody>
            <a:bodyPr vert="horz" wrap="square" lIns="89642" tIns="44821" rIns="89642" bIns="44821"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8D7"/>
                </a:solidFill>
                <a:effectLst/>
                <a:uLnTx/>
                <a:uFillTx/>
                <a:latin typeface="Segoe UI Semilight"/>
              </a:endParaRPr>
            </a:p>
          </p:txBody>
        </p:sp>
        <p:sp>
          <p:nvSpPr>
            <p:cNvPr id="114" name="Rectangle: Rounded Corners 113">
              <a:extLst>
                <a:ext uri="{FF2B5EF4-FFF2-40B4-BE49-F238E27FC236}">
                  <a16:creationId xmlns:a16="http://schemas.microsoft.com/office/drawing/2014/main" id="{7DC4D17D-889C-4051-95FD-D2ADB555C8F8}"/>
                </a:ext>
              </a:extLst>
            </p:cNvPr>
            <p:cNvSpPr/>
            <p:nvPr/>
          </p:nvSpPr>
          <p:spPr bwMode="auto">
            <a:xfrm>
              <a:off x="92603" y="44698"/>
              <a:ext cx="851960" cy="353283"/>
            </a:xfrm>
            <a:prstGeom prst="roundRect">
              <a:avLst>
                <a:gd name="adj" fmla="val 5112"/>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sp>
          <p:nvSpPr>
            <p:cNvPr id="115" name="Rectangle: Rounded Corners 114">
              <a:extLst>
                <a:ext uri="{FF2B5EF4-FFF2-40B4-BE49-F238E27FC236}">
                  <a16:creationId xmlns:a16="http://schemas.microsoft.com/office/drawing/2014/main" id="{15B1014B-E10C-4654-AF97-65919CFDEFEC}"/>
                </a:ext>
              </a:extLst>
            </p:cNvPr>
            <p:cNvSpPr/>
            <p:nvPr/>
          </p:nvSpPr>
          <p:spPr bwMode="auto">
            <a:xfrm>
              <a:off x="196192" y="173038"/>
              <a:ext cx="297827" cy="99345"/>
            </a:xfrm>
            <a:prstGeom prst="roundRect">
              <a:avLst>
                <a:gd name="adj" fmla="val 1182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0078D7"/>
                </a:solidFill>
                <a:effectLst/>
                <a:uLnTx/>
                <a:uFillTx/>
                <a:latin typeface="Segoe UI Semilight"/>
                <a:ea typeface="Segoe UI" pitchFamily="34" charset="0"/>
                <a:cs typeface="Segoe UI" pitchFamily="34" charset="0"/>
              </a:endParaRPr>
            </a:p>
          </p:txBody>
        </p:sp>
      </p:grpSp>
      <p:cxnSp>
        <p:nvCxnSpPr>
          <p:cNvPr id="4" name="Connector: Elbow 3">
            <a:extLst>
              <a:ext uri="{FF2B5EF4-FFF2-40B4-BE49-F238E27FC236}">
                <a16:creationId xmlns:a16="http://schemas.microsoft.com/office/drawing/2014/main" id="{D8C2584D-DE37-4E9C-B527-CAEB9CCDEF67}"/>
              </a:ext>
            </a:extLst>
          </p:cNvPr>
          <p:cNvCxnSpPr>
            <a:cxnSpLocks/>
            <a:endCxn id="53" idx="0"/>
          </p:cNvCxnSpPr>
          <p:nvPr/>
        </p:nvCxnSpPr>
        <p:spPr>
          <a:xfrm rot="10800000" flipV="1">
            <a:off x="5960533" y="1675988"/>
            <a:ext cx="2610200" cy="1123111"/>
          </a:xfrm>
          <a:prstGeom prst="bentConnector2">
            <a:avLst/>
          </a:prstGeom>
          <a:ln w="38100">
            <a:solidFill>
              <a:schemeClr val="accent4">
                <a:lumMod val="75000"/>
              </a:schemeClr>
            </a:solidFill>
            <a:headEnd type="none" w="lg" len="med"/>
            <a:tailEnd type="none" w="lg" len="med"/>
          </a:ln>
        </p:spPr>
        <p:style>
          <a:lnRef idx="1">
            <a:schemeClr val="dk1"/>
          </a:lnRef>
          <a:fillRef idx="0">
            <a:schemeClr val="dk1"/>
          </a:fillRef>
          <a:effectRef idx="0">
            <a:schemeClr val="dk1"/>
          </a:effectRef>
          <a:fontRef idx="minor">
            <a:schemeClr val="tx1"/>
          </a:fontRef>
        </p:style>
      </p:cxnSp>
      <p:grpSp>
        <p:nvGrpSpPr>
          <p:cNvPr id="14" name="Group 13">
            <a:extLst>
              <a:ext uri="{FF2B5EF4-FFF2-40B4-BE49-F238E27FC236}">
                <a16:creationId xmlns:a16="http://schemas.microsoft.com/office/drawing/2014/main" id="{174883E0-AC0C-4F59-9C70-80D188B19C99}"/>
              </a:ext>
            </a:extLst>
          </p:cNvPr>
          <p:cNvGrpSpPr/>
          <p:nvPr/>
        </p:nvGrpSpPr>
        <p:grpSpPr>
          <a:xfrm>
            <a:off x="8570733" y="1360967"/>
            <a:ext cx="3036050" cy="2418789"/>
            <a:chOff x="8570733" y="1360967"/>
            <a:chExt cx="3412160" cy="2418789"/>
          </a:xfrm>
        </p:grpSpPr>
        <p:sp>
          <p:nvSpPr>
            <p:cNvPr id="13" name="Rectangle 12">
              <a:extLst>
                <a:ext uri="{FF2B5EF4-FFF2-40B4-BE49-F238E27FC236}">
                  <a16:creationId xmlns:a16="http://schemas.microsoft.com/office/drawing/2014/main" id="{B4071407-A478-47B6-AF21-AA916FC313A0}"/>
                </a:ext>
              </a:extLst>
            </p:cNvPr>
            <p:cNvSpPr/>
            <p:nvPr/>
          </p:nvSpPr>
          <p:spPr bwMode="auto">
            <a:xfrm>
              <a:off x="8570733" y="1360967"/>
              <a:ext cx="3412160" cy="2418789"/>
            </a:xfrm>
            <a:prstGeom prst="rect">
              <a:avLst/>
            </a:prstGeom>
            <a:solidFill>
              <a:srgbClr val="D83B01">
                <a:alpha val="28000"/>
              </a:srgbClr>
            </a:solidFill>
            <a:ln>
              <a:solidFill>
                <a:schemeClr val="accent4">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2" name="TextBox 11">
              <a:extLst>
                <a:ext uri="{FF2B5EF4-FFF2-40B4-BE49-F238E27FC236}">
                  <a16:creationId xmlns:a16="http://schemas.microsoft.com/office/drawing/2014/main" id="{236FD184-ED99-4179-9139-CACC5E3A79AD}"/>
                </a:ext>
              </a:extLst>
            </p:cNvPr>
            <p:cNvSpPr txBox="1"/>
            <p:nvPr/>
          </p:nvSpPr>
          <p:spPr>
            <a:xfrm>
              <a:off x="8692136" y="1516054"/>
              <a:ext cx="3168503" cy="2046714"/>
            </a:xfrm>
            <a:prstGeom prst="rect">
              <a:avLst/>
            </a:prstGeom>
            <a:noFill/>
          </p:spPr>
          <p:txBody>
            <a:bodyPr wrap="square" lIns="0" tIns="0" rIns="0" bIns="0" rtlCol="0">
              <a:spAutoFit/>
            </a:bodyPr>
            <a:lstStyle/>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Long-running processes</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Can provide additional functionality to your app</a:t>
              </a:r>
            </a:p>
            <a:p>
              <a:pPr marL="342900" indent="-342900" algn="l">
                <a:spcBef>
                  <a:spcPts val="600"/>
                </a:spcBef>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Can assist with interacting with the kernel</a:t>
              </a:r>
            </a:p>
            <a:p>
              <a:pPr marL="342900" indent="-342900" algn="l">
                <a:buFont typeface="Arial" panose="020B0604020202020204" pitchFamily="34" charset="0"/>
                <a:buChar char="•"/>
              </a:pPr>
              <a:endParaRPr lang="en-US" dirty="0">
                <a:gradFill>
                  <a:gsLst>
                    <a:gs pos="2917">
                      <a:schemeClr val="tx1"/>
                    </a:gs>
                    <a:gs pos="30000">
                      <a:schemeClr val="tx1"/>
                    </a:gs>
                  </a:gsLst>
                  <a:lin ang="5400000" scaled="0"/>
                </a:gradFill>
              </a:endParaRPr>
            </a:p>
          </p:txBody>
        </p:sp>
      </p:grpSp>
      <p:sp>
        <p:nvSpPr>
          <p:cNvPr id="53" name="Rectangle: Rounded Corners 52">
            <a:extLst>
              <a:ext uri="{FF2B5EF4-FFF2-40B4-BE49-F238E27FC236}">
                <a16:creationId xmlns:a16="http://schemas.microsoft.com/office/drawing/2014/main" id="{EC3D541C-0441-429C-AF69-F51723BC17C9}"/>
              </a:ext>
            </a:extLst>
          </p:cNvPr>
          <p:cNvSpPr/>
          <p:nvPr/>
        </p:nvSpPr>
        <p:spPr bwMode="auto">
          <a:xfrm>
            <a:off x="4999355" y="2799100"/>
            <a:ext cx="1922356" cy="582054"/>
          </a:xfrm>
          <a:prstGeom prst="roundRect">
            <a:avLst>
              <a:gd name="adj" fmla="val 703"/>
            </a:avLst>
          </a:prstGeom>
          <a:solidFill>
            <a:srgbClr val="F2F6FC"/>
          </a:solid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448212" tIns="143428" rIns="89642" bIns="143428"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980" b="0" i="0" u="none" strike="noStrike" kern="0" cap="none" spc="0" normalizeH="0" baseline="0" noProof="0">
                <a:ln>
                  <a:noFill/>
                </a:ln>
                <a:solidFill>
                  <a:srgbClr val="0078D7"/>
                </a:solidFill>
                <a:effectLst/>
                <a:uLnTx/>
                <a:uFillTx/>
                <a:latin typeface="Segoe UI Semilight"/>
                <a:ea typeface="+mn-ea"/>
                <a:cs typeface="Segoe UI" pitchFamily="34" charset="0"/>
              </a:rPr>
              <a:t>Services</a:t>
            </a:r>
          </a:p>
        </p:txBody>
      </p:sp>
      <p:grpSp>
        <p:nvGrpSpPr>
          <p:cNvPr id="55" name="Group 54">
            <a:extLst>
              <a:ext uri="{FF2B5EF4-FFF2-40B4-BE49-F238E27FC236}">
                <a16:creationId xmlns:a16="http://schemas.microsoft.com/office/drawing/2014/main" id="{F56C1BA3-29AB-486B-A6BF-CD81E9F10F79}"/>
              </a:ext>
            </a:extLst>
          </p:cNvPr>
          <p:cNvGrpSpPr/>
          <p:nvPr/>
        </p:nvGrpSpPr>
        <p:grpSpPr>
          <a:xfrm>
            <a:off x="5124444" y="2980111"/>
            <a:ext cx="241939" cy="244454"/>
            <a:chOff x="882651" y="200026"/>
            <a:chExt cx="763587" cy="771525"/>
          </a:xfrm>
        </p:grpSpPr>
        <p:sp>
          <p:nvSpPr>
            <p:cNvPr id="56" name="Freeform 5">
              <a:extLst>
                <a:ext uri="{FF2B5EF4-FFF2-40B4-BE49-F238E27FC236}">
                  <a16:creationId xmlns:a16="http://schemas.microsoft.com/office/drawing/2014/main" id="{23413219-DDE1-47F4-92AE-A9F555D7FDB2}"/>
                </a:ext>
              </a:extLst>
            </p:cNvPr>
            <p:cNvSpPr>
              <a:spLocks/>
            </p:cNvSpPr>
            <p:nvPr/>
          </p:nvSpPr>
          <p:spPr bwMode="auto">
            <a:xfrm>
              <a:off x="1252538" y="200026"/>
              <a:ext cx="393700" cy="354013"/>
            </a:xfrm>
            <a:custGeom>
              <a:avLst/>
              <a:gdLst>
                <a:gd name="T0" fmla="*/ 139 w 139"/>
                <a:gd name="T1" fmla="*/ 0 h 125"/>
                <a:gd name="T2" fmla="*/ 0 w 139"/>
                <a:gd name="T3" fmla="*/ 21 h 125"/>
                <a:gd name="T4" fmla="*/ 0 w 139"/>
                <a:gd name="T5" fmla="*/ 125 h 125"/>
                <a:gd name="T6" fmla="*/ 139 w 139"/>
                <a:gd name="T7" fmla="*/ 124 h 125"/>
                <a:gd name="T8" fmla="*/ 139 w 139"/>
                <a:gd name="T9" fmla="*/ 0 h 125"/>
              </a:gdLst>
              <a:ahLst/>
              <a:cxnLst>
                <a:cxn ang="0">
                  <a:pos x="T0" y="T1"/>
                </a:cxn>
                <a:cxn ang="0">
                  <a:pos x="T2" y="T3"/>
                </a:cxn>
                <a:cxn ang="0">
                  <a:pos x="T4" y="T5"/>
                </a:cxn>
                <a:cxn ang="0">
                  <a:pos x="T6" y="T7"/>
                </a:cxn>
                <a:cxn ang="0">
                  <a:pos x="T8" y="T9"/>
                </a:cxn>
              </a:cxnLst>
              <a:rect l="0" t="0" r="r" b="b"/>
              <a:pathLst>
                <a:path w="139" h="125">
                  <a:moveTo>
                    <a:pt x="139" y="0"/>
                  </a:moveTo>
                  <a:cubicBezTo>
                    <a:pt x="93" y="7"/>
                    <a:pt x="46" y="14"/>
                    <a:pt x="0" y="21"/>
                  </a:cubicBezTo>
                  <a:cubicBezTo>
                    <a:pt x="0" y="55"/>
                    <a:pt x="0" y="90"/>
                    <a:pt x="0" y="125"/>
                  </a:cubicBezTo>
                  <a:cubicBezTo>
                    <a:pt x="46" y="124"/>
                    <a:pt x="93" y="124"/>
                    <a:pt x="139" y="124"/>
                  </a:cubicBezTo>
                  <a:cubicBezTo>
                    <a:pt x="139" y="82"/>
                    <a:pt x="139" y="41"/>
                    <a:pt x="139"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7" name="Freeform 6">
              <a:extLst>
                <a:ext uri="{FF2B5EF4-FFF2-40B4-BE49-F238E27FC236}">
                  <a16:creationId xmlns:a16="http://schemas.microsoft.com/office/drawing/2014/main" id="{A3BF5324-7CFA-49A7-B8BB-7854CCB6C35D}"/>
                </a:ext>
              </a:extLst>
            </p:cNvPr>
            <p:cNvSpPr>
              <a:spLocks/>
            </p:cNvSpPr>
            <p:nvPr/>
          </p:nvSpPr>
          <p:spPr bwMode="auto">
            <a:xfrm>
              <a:off x="882651" y="265113"/>
              <a:ext cx="296863" cy="288925"/>
            </a:xfrm>
            <a:custGeom>
              <a:avLst/>
              <a:gdLst>
                <a:gd name="T0" fmla="*/ 105 w 105"/>
                <a:gd name="T1" fmla="*/ 0 h 102"/>
                <a:gd name="T2" fmla="*/ 0 w 105"/>
                <a:gd name="T3" fmla="*/ 14 h 102"/>
                <a:gd name="T4" fmla="*/ 0 w 105"/>
                <a:gd name="T5" fmla="*/ 102 h 102"/>
                <a:gd name="T6" fmla="*/ 8 w 105"/>
                <a:gd name="T7" fmla="*/ 102 h 102"/>
                <a:gd name="T8" fmla="*/ 103 w 105"/>
                <a:gd name="T9" fmla="*/ 102 h 102"/>
                <a:gd name="T10" fmla="*/ 105 w 105"/>
                <a:gd name="T11" fmla="*/ 102 h 102"/>
                <a:gd name="T12" fmla="*/ 105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5" y="0"/>
                  </a:moveTo>
                  <a:cubicBezTo>
                    <a:pt x="70" y="4"/>
                    <a:pt x="35" y="9"/>
                    <a:pt x="0" y="14"/>
                  </a:cubicBezTo>
                  <a:cubicBezTo>
                    <a:pt x="0" y="102"/>
                    <a:pt x="0" y="102"/>
                    <a:pt x="0" y="102"/>
                  </a:cubicBezTo>
                  <a:cubicBezTo>
                    <a:pt x="2" y="102"/>
                    <a:pt x="5" y="102"/>
                    <a:pt x="8" y="102"/>
                  </a:cubicBezTo>
                  <a:cubicBezTo>
                    <a:pt x="39" y="102"/>
                    <a:pt x="71" y="102"/>
                    <a:pt x="103" y="102"/>
                  </a:cubicBezTo>
                  <a:cubicBezTo>
                    <a:pt x="103" y="102"/>
                    <a:pt x="104" y="102"/>
                    <a:pt x="105" y="102"/>
                  </a:cubicBezTo>
                  <a:cubicBezTo>
                    <a:pt x="105" y="68"/>
                    <a:pt x="105" y="34"/>
                    <a:pt x="105"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8" name="Freeform 7">
              <a:extLst>
                <a:ext uri="{FF2B5EF4-FFF2-40B4-BE49-F238E27FC236}">
                  <a16:creationId xmlns:a16="http://schemas.microsoft.com/office/drawing/2014/main" id="{9757E4CE-6AF1-4D6F-AF53-278D7F386593}"/>
                </a:ext>
              </a:extLst>
            </p:cNvPr>
            <p:cNvSpPr>
              <a:spLocks/>
            </p:cNvSpPr>
            <p:nvPr/>
          </p:nvSpPr>
          <p:spPr bwMode="auto">
            <a:xfrm>
              <a:off x="882651" y="620713"/>
              <a:ext cx="296863" cy="288925"/>
            </a:xfrm>
            <a:custGeom>
              <a:avLst/>
              <a:gdLst>
                <a:gd name="T0" fmla="*/ 10 w 105"/>
                <a:gd name="T1" fmla="*/ 0 h 102"/>
                <a:gd name="T2" fmla="*/ 0 w 105"/>
                <a:gd name="T3" fmla="*/ 0 h 102"/>
                <a:gd name="T4" fmla="*/ 0 w 105"/>
                <a:gd name="T5" fmla="*/ 88 h 102"/>
                <a:gd name="T6" fmla="*/ 105 w 105"/>
                <a:gd name="T7" fmla="*/ 102 h 102"/>
                <a:gd name="T8" fmla="*/ 105 w 105"/>
                <a:gd name="T9" fmla="*/ 0 h 102"/>
                <a:gd name="T10" fmla="*/ 100 w 105"/>
                <a:gd name="T11" fmla="*/ 0 h 102"/>
                <a:gd name="T12" fmla="*/ 10 w 105"/>
                <a:gd name="T13" fmla="*/ 0 h 102"/>
              </a:gdLst>
              <a:ahLst/>
              <a:cxnLst>
                <a:cxn ang="0">
                  <a:pos x="T0" y="T1"/>
                </a:cxn>
                <a:cxn ang="0">
                  <a:pos x="T2" y="T3"/>
                </a:cxn>
                <a:cxn ang="0">
                  <a:pos x="T4" y="T5"/>
                </a:cxn>
                <a:cxn ang="0">
                  <a:pos x="T6" y="T7"/>
                </a:cxn>
                <a:cxn ang="0">
                  <a:pos x="T8" y="T9"/>
                </a:cxn>
                <a:cxn ang="0">
                  <a:pos x="T10" y="T11"/>
                </a:cxn>
                <a:cxn ang="0">
                  <a:pos x="T12" y="T13"/>
                </a:cxn>
              </a:cxnLst>
              <a:rect l="0" t="0" r="r" b="b"/>
              <a:pathLst>
                <a:path w="105" h="102">
                  <a:moveTo>
                    <a:pt x="10" y="0"/>
                  </a:moveTo>
                  <a:cubicBezTo>
                    <a:pt x="7" y="0"/>
                    <a:pt x="3" y="0"/>
                    <a:pt x="0" y="0"/>
                  </a:cubicBezTo>
                  <a:cubicBezTo>
                    <a:pt x="0" y="88"/>
                    <a:pt x="0" y="88"/>
                    <a:pt x="0" y="88"/>
                  </a:cubicBezTo>
                  <a:cubicBezTo>
                    <a:pt x="35" y="93"/>
                    <a:pt x="70" y="97"/>
                    <a:pt x="105" y="102"/>
                  </a:cubicBezTo>
                  <a:cubicBezTo>
                    <a:pt x="105" y="68"/>
                    <a:pt x="105" y="34"/>
                    <a:pt x="105" y="0"/>
                  </a:cubicBezTo>
                  <a:cubicBezTo>
                    <a:pt x="103" y="0"/>
                    <a:pt x="102" y="0"/>
                    <a:pt x="100" y="0"/>
                  </a:cubicBezTo>
                  <a:cubicBezTo>
                    <a:pt x="70" y="0"/>
                    <a:pt x="40" y="0"/>
                    <a:pt x="1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sp>
          <p:nvSpPr>
            <p:cNvPr id="59" name="Freeform 8">
              <a:extLst>
                <a:ext uri="{FF2B5EF4-FFF2-40B4-BE49-F238E27FC236}">
                  <a16:creationId xmlns:a16="http://schemas.microsoft.com/office/drawing/2014/main" id="{E0FF905C-7A73-48DC-9640-55766EF79D0A}"/>
                </a:ext>
              </a:extLst>
            </p:cNvPr>
            <p:cNvSpPr>
              <a:spLocks/>
            </p:cNvSpPr>
            <p:nvPr/>
          </p:nvSpPr>
          <p:spPr bwMode="auto">
            <a:xfrm>
              <a:off x="1249363" y="623888"/>
              <a:ext cx="396875" cy="347663"/>
            </a:xfrm>
            <a:custGeom>
              <a:avLst/>
              <a:gdLst>
                <a:gd name="T0" fmla="*/ 140 w 140"/>
                <a:gd name="T1" fmla="*/ 0 h 123"/>
                <a:gd name="T2" fmla="*/ 0 w 140"/>
                <a:gd name="T3" fmla="*/ 0 h 123"/>
                <a:gd name="T4" fmla="*/ 1 w 140"/>
                <a:gd name="T5" fmla="*/ 103 h 123"/>
                <a:gd name="T6" fmla="*/ 140 w 140"/>
                <a:gd name="T7" fmla="*/ 123 h 123"/>
                <a:gd name="T8" fmla="*/ 140 w 140"/>
                <a:gd name="T9" fmla="*/ 0 h 123"/>
              </a:gdLst>
              <a:ahLst/>
              <a:cxnLst>
                <a:cxn ang="0">
                  <a:pos x="T0" y="T1"/>
                </a:cxn>
                <a:cxn ang="0">
                  <a:pos x="T2" y="T3"/>
                </a:cxn>
                <a:cxn ang="0">
                  <a:pos x="T4" y="T5"/>
                </a:cxn>
                <a:cxn ang="0">
                  <a:pos x="T6" y="T7"/>
                </a:cxn>
                <a:cxn ang="0">
                  <a:pos x="T8" y="T9"/>
                </a:cxn>
              </a:cxnLst>
              <a:rect l="0" t="0" r="r" b="b"/>
              <a:pathLst>
                <a:path w="140" h="123">
                  <a:moveTo>
                    <a:pt x="140" y="0"/>
                  </a:moveTo>
                  <a:cubicBezTo>
                    <a:pt x="94" y="0"/>
                    <a:pt x="47" y="0"/>
                    <a:pt x="0" y="0"/>
                  </a:cubicBezTo>
                  <a:cubicBezTo>
                    <a:pt x="0" y="34"/>
                    <a:pt x="0" y="69"/>
                    <a:pt x="1" y="103"/>
                  </a:cubicBezTo>
                  <a:cubicBezTo>
                    <a:pt x="47" y="109"/>
                    <a:pt x="94" y="116"/>
                    <a:pt x="140" y="123"/>
                  </a:cubicBezTo>
                  <a:cubicBezTo>
                    <a:pt x="140" y="82"/>
                    <a:pt x="140" y="41"/>
                    <a:pt x="140" y="0"/>
                  </a:cubicBezTo>
                  <a:close/>
                </a:path>
              </a:pathLst>
            </a:custGeom>
            <a:noFill/>
            <a:ln w="12700" cap="rnd">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solidFill>
                  <a:schemeClr val="accent1"/>
                </a:solidFill>
              </a:endParaRPr>
            </a:p>
          </p:txBody>
        </p:sp>
      </p:grpSp>
      <p:sp>
        <p:nvSpPr>
          <p:cNvPr id="60" name="Title 1">
            <a:extLst>
              <a:ext uri="{FF2B5EF4-FFF2-40B4-BE49-F238E27FC236}">
                <a16:creationId xmlns:a16="http://schemas.microsoft.com/office/drawing/2014/main" id="{FBC6220F-B229-42AA-9664-9CE451266AF6}"/>
              </a:ext>
            </a:extLst>
          </p:cNvPr>
          <p:cNvSpPr>
            <a:spLocks noGrp="1"/>
          </p:cNvSpPr>
          <p:nvPr>
            <p:ph type="title"/>
          </p:nvPr>
        </p:nvSpPr>
        <p:spPr/>
        <p:txBody>
          <a:bodyPr>
            <a:normAutofit fontScale="90000"/>
          </a:bodyPr>
          <a:lstStyle/>
          <a:p>
            <a:r>
              <a:rPr lang="en-US" dirty="0"/>
              <a:t>Architecture - Traditionally</a:t>
            </a:r>
          </a:p>
        </p:txBody>
      </p:sp>
    </p:spTree>
    <p:extLst>
      <p:ext uri="{BB962C8B-B14F-4D97-AF65-F5344CB8AC3E}">
        <p14:creationId xmlns:p14="http://schemas.microsoft.com/office/powerpoint/2010/main" val="29676571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1" id="{B8AA3C07-29C3-489B-B90E-B85B6684FD0F}" vid="{31AED597-B61A-4BA8-B0DA-1FFFC75278E5}"/>
    </a:ext>
  </a:extLst>
</a:theme>
</file>

<file path=ppt/theme/theme2.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A3383469-6230-437F-92B5-ECAA0D1BB51E}"/>
    </a:ext>
  </a:extLst>
</a:theme>
</file>

<file path=ppt/theme/theme3.xml><?xml version="1.0" encoding="utf-8"?>
<a:theme xmlns:a="http://schemas.openxmlformats.org/drawingml/2006/main" name="1_M 04-MicrosoftAzureStorag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5.xml><?xml version="1.0" encoding="utf-8"?>
<a:theme xmlns:a="http://schemas.openxmlformats.org/drawingml/2006/main" name="2_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309C0F96-F49A-4014-964A-0AA1DD36FF09}"/>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AAE1F3DE75034BA445F4E9BB91852D" ma:contentTypeVersion="6" ma:contentTypeDescription="Create a new document." ma:contentTypeScope="" ma:versionID="8c23894542f71c61dca293513aa094ff">
  <xsd:schema xmlns:xsd="http://www.w3.org/2001/XMLSchema" xmlns:xs="http://www.w3.org/2001/XMLSchema" xmlns:p="http://schemas.microsoft.com/office/2006/metadata/properties" xmlns:ns2="dcd1d02d-b1ba-4159-8545-5808078daece" targetNamespace="http://schemas.microsoft.com/office/2006/metadata/properties" ma:root="true" ma:fieldsID="ae19bff203c3209199fc1f1be6f24ed1" ns2:_="">
    <xsd:import namespace="dcd1d02d-b1ba-4159-8545-5808078daec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d1d02d-b1ba-4159-8545-5808078dae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6841259-9887-42F7-96D3-EDF86EAEDC24}">
  <ds:schemaRefs>
    <ds:schemaRef ds:uri="http://schemas.microsoft.com/sharepoint/v3/contenttype/forms"/>
  </ds:schemaRefs>
</ds:datastoreItem>
</file>

<file path=customXml/itemProps2.xml><?xml version="1.0" encoding="utf-8"?>
<ds:datastoreItem xmlns:ds="http://schemas.openxmlformats.org/officeDocument/2006/customXml" ds:itemID="{72963D22-7E28-4BD0-B3F2-53778564E27D}">
  <ds:schemaRefs>
    <ds:schemaRef ds:uri="dcd1d02d-b1ba-4159-8545-5808078daec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70F989B-C449-41D7-ABDE-A194CF2C91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d1d02d-b1ba-4159-8545-5808078dae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Azure Dev Day Template</Template>
  <TotalTime>15009</TotalTime>
  <Words>10539</Words>
  <Application>Microsoft Office PowerPoint</Application>
  <PresentationFormat>Widescreen</PresentationFormat>
  <Paragraphs>1435</Paragraphs>
  <Slides>85</Slides>
  <Notes>78</Notes>
  <HiddenSlides>1</HiddenSlides>
  <MMClips>3</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85</vt:i4>
      </vt:variant>
    </vt:vector>
  </HeadingPairs>
  <TitlesOfParts>
    <vt:vector size="109" baseType="lpstr">
      <vt:lpstr>Arial</vt:lpstr>
      <vt:lpstr>Calibri</vt:lpstr>
      <vt:lpstr>Calibri Light</vt:lpstr>
      <vt:lpstr>Consolas</vt:lpstr>
      <vt:lpstr>Courier New</vt:lpstr>
      <vt:lpstr>Futura Bk</vt:lpstr>
      <vt:lpstr>Helvetica35-Thin</vt:lpstr>
      <vt:lpstr>Menlo</vt:lpstr>
      <vt:lpstr>open sans</vt:lpstr>
      <vt:lpstr>open sans</vt:lpstr>
      <vt:lpstr>Roboto</vt:lpstr>
      <vt:lpstr>Roboto Mono</vt:lpstr>
      <vt:lpstr>Segoe Pro Light</vt:lpstr>
      <vt:lpstr>Segoe UI</vt:lpstr>
      <vt:lpstr>Segoe UI Light</vt:lpstr>
      <vt:lpstr>Segoe UI Semibold</vt:lpstr>
      <vt:lpstr>Segoe UI Semilight</vt:lpstr>
      <vt:lpstr>Wingdings</vt:lpstr>
      <vt:lpstr>White Template</vt:lpstr>
      <vt:lpstr>Slide Order Example</vt:lpstr>
      <vt:lpstr>1_M 04-MicrosoftAzureStorage</vt:lpstr>
      <vt:lpstr>1_WHITE TEMPLATE</vt:lpstr>
      <vt:lpstr>2_WHITE TEMPLATE</vt:lpstr>
      <vt:lpstr>Office Theme</vt:lpstr>
      <vt:lpstr>    AKS Dev Day</vt:lpstr>
      <vt:lpstr>PowerPoint Presentation</vt:lpstr>
      <vt:lpstr>PowerPoint Presentation</vt:lpstr>
      <vt:lpstr>PowerPoint Presentation</vt:lpstr>
      <vt:lpstr>Agenda (EST)</vt:lpstr>
      <vt:lpstr>Container Basics</vt:lpstr>
      <vt:lpstr>PowerPoint Presentation</vt:lpstr>
      <vt:lpstr>Architecture - Traditionally</vt:lpstr>
      <vt:lpstr>Architecture - Traditionally</vt:lpstr>
      <vt:lpstr>Architecture - Traditionally</vt:lpstr>
      <vt:lpstr>Architecture -Traditionally -&gt; Containers</vt:lpstr>
      <vt:lpstr>Architecture with Containers</vt:lpstr>
      <vt:lpstr>The benefits of using containers</vt:lpstr>
      <vt:lpstr>Intro to Kubernetes (K8s)</vt:lpstr>
      <vt:lpstr>Challenges of a containerized world</vt:lpstr>
      <vt:lpstr>The elements of orchestration</vt:lpstr>
      <vt:lpstr>PowerPoint Presentation</vt:lpstr>
      <vt:lpstr>PowerPoint Presentation</vt:lpstr>
      <vt:lpstr>PowerPoint Presentation</vt:lpstr>
      <vt:lpstr>PowerPoint Presentation</vt:lpstr>
      <vt:lpstr>PowerPoint Presentation</vt:lpstr>
      <vt:lpstr>How Do You Manage Kubernetes?</vt:lpstr>
      <vt:lpstr>What are Pods?</vt:lpstr>
      <vt:lpstr>Pods</vt:lpstr>
      <vt:lpstr>Labels &amp; Selectors</vt:lpstr>
      <vt:lpstr>Labels</vt:lpstr>
      <vt:lpstr>What are Replica Sets?</vt:lpstr>
      <vt:lpstr>What are Deployments?</vt:lpstr>
      <vt:lpstr> Deployments and Replica Sets</vt:lpstr>
      <vt:lpstr>What is a Service?</vt:lpstr>
      <vt:lpstr>Services</vt:lpstr>
      <vt:lpstr>PowerPoint Presentation</vt:lpstr>
      <vt:lpstr>Container Orchestrators</vt:lpstr>
      <vt:lpstr>PowerPoint Presentation</vt:lpstr>
      <vt:lpstr>Manage Kubernetes with ease</vt:lpstr>
      <vt:lpstr>PowerPoint Presentation</vt:lpstr>
      <vt:lpstr>AKS Features wrap-up</vt:lpstr>
      <vt:lpstr>Demo   Creating an AKS Cluster using the Azure Portal</vt:lpstr>
      <vt:lpstr>AKS – References</vt:lpstr>
      <vt:lpstr>AKS References</vt:lpstr>
      <vt:lpstr>PowerPoint Presentation</vt:lpstr>
      <vt:lpstr>Different ways to deploy apps to AKS</vt:lpstr>
      <vt:lpstr>DevOps view of the container advantage</vt:lpstr>
      <vt:lpstr>PowerPoint Presentation</vt:lpstr>
      <vt:lpstr>What is GitHub </vt:lpstr>
      <vt:lpstr>Key features of GitHub </vt:lpstr>
      <vt:lpstr>Containerized workflow pipeline </vt:lpstr>
      <vt:lpstr>Demo   Review a Kubernetes YAML file</vt:lpstr>
      <vt:lpstr>Helm</vt:lpstr>
      <vt:lpstr>Helm </vt:lpstr>
      <vt:lpstr>Helm | Charts</vt:lpstr>
      <vt:lpstr>Helm Architecture  </vt:lpstr>
      <vt:lpstr>Demo   Working with HELM packages</vt:lpstr>
      <vt:lpstr>PowerPoint Presentation</vt:lpstr>
      <vt:lpstr>Lab</vt:lpstr>
      <vt:lpstr>Lab</vt:lpstr>
      <vt:lpstr>Scaling</vt:lpstr>
      <vt:lpstr>Benefits of Autoscaling</vt:lpstr>
      <vt:lpstr>Predictive vs Scheduled Autoscaling</vt:lpstr>
      <vt:lpstr>Horizontal Pod Autoscaling</vt:lpstr>
      <vt:lpstr>Horizontal pod autoscaling</vt:lpstr>
      <vt:lpstr>Kubernetes HorizontalPodAutoscaler (HPA)</vt:lpstr>
      <vt:lpstr>How does the HPA work?</vt:lpstr>
      <vt:lpstr>Demo   HorizontalPodAutoscaler</vt:lpstr>
      <vt:lpstr>Horizontal pod autoscaling limitations</vt:lpstr>
      <vt:lpstr>What is KEDA?</vt:lpstr>
      <vt:lpstr>KEDA Architecture</vt:lpstr>
      <vt:lpstr>Currently available scalers for KEDA</vt:lpstr>
      <vt:lpstr>ScaledObject YAML</vt:lpstr>
      <vt:lpstr>What is required to use KEDA?</vt:lpstr>
      <vt:lpstr>Demo architecture</vt:lpstr>
      <vt:lpstr>Demo   Scaling with KEDA and Azure Service Bus</vt:lpstr>
      <vt:lpstr>What is cluster autoscaling?</vt:lpstr>
      <vt:lpstr>Using HPA with cluster autoscaling</vt:lpstr>
      <vt:lpstr>When cluster scale down may not work</vt:lpstr>
      <vt:lpstr>PowerPoint Presentation</vt:lpstr>
      <vt:lpstr>Lab</vt:lpstr>
      <vt:lpstr>Lab</vt:lpstr>
      <vt:lpstr>Ingress</vt:lpstr>
      <vt:lpstr>What is Ingress?</vt:lpstr>
      <vt:lpstr>PowerPoint Presentation</vt:lpstr>
      <vt:lpstr>PowerPoint Presentation</vt:lpstr>
      <vt:lpstr>Application Gateway Ingress Controller</vt:lpstr>
      <vt:lpstr>Ingress</vt:lpstr>
      <vt:lpstr>Sign up for Microsoft.Source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
  <dc:creator>Joel Waymack</dc:creator>
  <cp:keywords/>
  <dc:description/>
  <cp:lastModifiedBy>Randy Patterson</cp:lastModifiedBy>
  <cp:revision>83</cp:revision>
  <dcterms:created xsi:type="dcterms:W3CDTF">2021-07-29T15:15:57Z</dcterms:created>
  <dcterms:modified xsi:type="dcterms:W3CDTF">2022-12-06T17:24:05Z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0x0101004FAAE1F3DE75034BA445F4E9BB91852D</vt:lpwstr>
  </property>
</Properties>
</file>